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316" r:id="rId2"/>
    <p:sldId id="330" r:id="rId3"/>
    <p:sldId id="332" r:id="rId4"/>
    <p:sldId id="331" r:id="rId5"/>
    <p:sldId id="333" r:id="rId6"/>
    <p:sldId id="341" r:id="rId7"/>
    <p:sldId id="334" r:id="rId8"/>
    <p:sldId id="335" r:id="rId9"/>
    <p:sldId id="336" r:id="rId10"/>
    <p:sldId id="337" r:id="rId11"/>
    <p:sldId id="338" r:id="rId12"/>
    <p:sldId id="339" r:id="rId13"/>
    <p:sldId id="327" r:id="rId14"/>
    <p:sldId id="307" r:id="rId15"/>
    <p:sldId id="31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H:\Working%20Group%2012th%20Plan\210809(080609)%20cat%20steel%20dd%20forecast%20completely%20new%201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Working%20Group%2012th%20Plan\210809(080609)%20cat%20steel%20dd%20forecast%20completely%20new%201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Working%20Group%2012th%20Plan\210809(080609)%20cat%20steel%20dd%20forecast%20completely%20new%201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27042011%20Coaltrans%20conference%20presentation%20back%20up%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Working%20Group%2012th%20Plan\10102011%20Apparent_steel_use_regression(1).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hmed%20Shah%20Firoz\Downloads\final_capacity_0809(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IN" sz="800"/>
            </a:pPr>
            <a:r>
              <a:rPr lang="en-US" sz="1200" b="0" dirty="0"/>
              <a:t>India's</a:t>
            </a:r>
            <a:r>
              <a:rPr lang="en-US" sz="800" dirty="0"/>
              <a:t> </a:t>
            </a:r>
            <a:r>
              <a:rPr lang="en-US" sz="1200" b="0" dirty="0"/>
              <a:t>GDP ( billion INR)</a:t>
            </a:r>
          </a:p>
        </c:rich>
      </c:tx>
      <c:layout>
        <c:manualLayout>
          <c:xMode val="edge"/>
          <c:yMode val="edge"/>
          <c:x val="0.36841368513146688"/>
          <c:y val="2.7777777777778154E-2"/>
        </c:manualLayout>
      </c:layout>
    </c:title>
    <c:plotArea>
      <c:layout/>
      <c:lineChart>
        <c:grouping val="standard"/>
        <c:ser>
          <c:idx val="0"/>
          <c:order val="0"/>
          <c:tx>
            <c:strRef>
              <c:f>'New Regression August 2011'!$M$257</c:f>
              <c:strCache>
                <c:ptCount val="1"/>
                <c:pt idx="0">
                  <c:v>GDP ( billion INR)</c:v>
                </c:pt>
              </c:strCache>
            </c:strRef>
          </c:tx>
          <c:marker>
            <c:symbol val="none"/>
          </c:marker>
          <c:cat>
            <c:strRef>
              <c:f>'New Regression August 2011'!$L$258:$L$277</c:f>
              <c:strCache>
                <c:ptCount val="20"/>
                <c:pt idx="0">
                  <c:v>1991-92</c:v>
                </c:pt>
                <c:pt idx="1">
                  <c:v>1992-93</c:v>
                </c:pt>
                <c:pt idx="2">
                  <c:v>1993-94</c:v>
                </c:pt>
                <c:pt idx="3">
                  <c:v>1994-95</c:v>
                </c:pt>
                <c:pt idx="4">
                  <c:v>1995-96</c:v>
                </c:pt>
                <c:pt idx="5">
                  <c:v>1996-97</c:v>
                </c:pt>
                <c:pt idx="6">
                  <c:v>1997-98</c:v>
                </c:pt>
                <c:pt idx="7">
                  <c:v>1998-99</c:v>
                </c:pt>
                <c:pt idx="8">
                  <c:v>1999-00</c:v>
                </c:pt>
                <c:pt idx="9">
                  <c:v>2000-01</c:v>
                </c:pt>
                <c:pt idx="10">
                  <c:v>2001-02</c:v>
                </c:pt>
                <c:pt idx="11">
                  <c:v>2002-03</c:v>
                </c:pt>
                <c:pt idx="12">
                  <c:v>2003-04</c:v>
                </c:pt>
                <c:pt idx="13">
                  <c:v>2004-05</c:v>
                </c:pt>
                <c:pt idx="14">
                  <c:v>2005-06</c:v>
                </c:pt>
                <c:pt idx="15">
                  <c:v>2006-07</c:v>
                </c:pt>
                <c:pt idx="16">
                  <c:v>2007-08</c:v>
                </c:pt>
                <c:pt idx="17">
                  <c:v>2008-09</c:v>
                </c:pt>
                <c:pt idx="18">
                  <c:v>2009-10</c:v>
                </c:pt>
                <c:pt idx="19">
                  <c:v>2010-11</c:v>
                </c:pt>
              </c:strCache>
            </c:strRef>
          </c:cat>
          <c:val>
            <c:numRef>
              <c:f>'New Regression August 2011'!$M$258:$M$277</c:f>
              <c:numCache>
                <c:formatCode>General</c:formatCode>
                <c:ptCount val="20"/>
                <c:pt idx="0">
                  <c:v>13856.05</c:v>
                </c:pt>
                <c:pt idx="1">
                  <c:v>14560.92</c:v>
                </c:pt>
                <c:pt idx="2">
                  <c:v>15368.75</c:v>
                </c:pt>
                <c:pt idx="3">
                  <c:v>16343.11</c:v>
                </c:pt>
                <c:pt idx="4">
                  <c:v>17552.080000000005</c:v>
                </c:pt>
                <c:pt idx="5">
                  <c:v>18888.47</c:v>
                </c:pt>
                <c:pt idx="6">
                  <c:v>19753.22</c:v>
                </c:pt>
                <c:pt idx="7">
                  <c:v>21027.609999999873</c:v>
                </c:pt>
                <c:pt idx="8">
                  <c:v>22702.02</c:v>
                </c:pt>
                <c:pt idx="9">
                  <c:v>23630.149999999896</c:v>
                </c:pt>
                <c:pt idx="10">
                  <c:v>24987.86</c:v>
                </c:pt>
                <c:pt idx="11">
                  <c:v>25892.34</c:v>
                </c:pt>
                <c:pt idx="12">
                  <c:v>27844.97</c:v>
                </c:pt>
                <c:pt idx="13">
                  <c:v>29714.639999999832</c:v>
                </c:pt>
                <c:pt idx="14">
                  <c:v>32542.16</c:v>
                </c:pt>
                <c:pt idx="15">
                  <c:v>35660.11</c:v>
                </c:pt>
                <c:pt idx="16">
                  <c:v>38989.58</c:v>
                </c:pt>
                <c:pt idx="17">
                  <c:v>41625.090000000004</c:v>
                </c:pt>
                <c:pt idx="18">
                  <c:v>44937.43</c:v>
                </c:pt>
                <c:pt idx="19">
                  <c:v>48778.43</c:v>
                </c:pt>
              </c:numCache>
            </c:numRef>
          </c:val>
        </c:ser>
        <c:marker val="1"/>
        <c:axId val="49784320"/>
        <c:axId val="49785856"/>
      </c:lineChart>
      <c:catAx>
        <c:axId val="49784320"/>
        <c:scaling>
          <c:orientation val="minMax"/>
        </c:scaling>
        <c:axPos val="b"/>
        <c:majorTickMark val="none"/>
        <c:tickLblPos val="nextTo"/>
        <c:txPr>
          <a:bodyPr/>
          <a:lstStyle/>
          <a:p>
            <a:pPr>
              <a:defRPr lang="en-IN"/>
            </a:pPr>
            <a:endParaRPr lang="en-US"/>
          </a:p>
        </c:txPr>
        <c:crossAx val="49785856"/>
        <c:crosses val="autoZero"/>
        <c:auto val="1"/>
        <c:lblAlgn val="ctr"/>
        <c:lblOffset val="100"/>
      </c:catAx>
      <c:valAx>
        <c:axId val="49785856"/>
        <c:scaling>
          <c:orientation val="minMax"/>
        </c:scaling>
        <c:axPos val="l"/>
        <c:majorGridlines/>
        <c:numFmt formatCode="General" sourceLinked="1"/>
        <c:majorTickMark val="none"/>
        <c:tickLblPos val="nextTo"/>
        <c:spPr>
          <a:ln w="9525">
            <a:noFill/>
          </a:ln>
        </c:spPr>
        <c:txPr>
          <a:bodyPr/>
          <a:lstStyle/>
          <a:p>
            <a:pPr>
              <a:defRPr lang="en-IN"/>
            </a:pPr>
            <a:endParaRPr lang="en-US"/>
          </a:p>
        </c:txPr>
        <c:crossAx val="49784320"/>
        <c:crosses val="autoZero"/>
        <c:crossBetween val="between"/>
      </c:valAx>
    </c:plotArea>
    <c:plotVisOnly val="1"/>
  </c:chart>
  <c:txPr>
    <a:bodyPr/>
    <a:lstStyle/>
    <a:p>
      <a:pPr>
        <a:defRPr sz="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IN"/>
            </a:pPr>
            <a:r>
              <a:rPr lang="en-US" sz="1200" b="0"/>
              <a:t>India's GDP Growth Rate (%)</a:t>
            </a:r>
          </a:p>
        </c:rich>
      </c:tx>
      <c:layout/>
    </c:title>
    <c:plotArea>
      <c:layout/>
      <c:barChart>
        <c:barDir val="col"/>
        <c:grouping val="clustered"/>
        <c:ser>
          <c:idx val="0"/>
          <c:order val="0"/>
          <c:tx>
            <c:strRef>
              <c:f>'New Regression August 2011'!$Q$258</c:f>
              <c:strCache>
                <c:ptCount val="1"/>
                <c:pt idx="0">
                  <c:v>GDP Growth Rate (%)</c:v>
                </c:pt>
              </c:strCache>
            </c:strRef>
          </c:tx>
          <c:dLbls>
            <c:dLbl>
              <c:idx val="18"/>
              <c:layout/>
              <c:tx>
                <c:rich>
                  <a:bodyPr/>
                  <a:lstStyle/>
                  <a:p>
                    <a:r>
                      <a:rPr smtClean="0"/>
                      <a:t>8.4</a:t>
                    </a:r>
                    <a:endParaRPr/>
                  </a:p>
                </c:rich>
              </c:tx>
              <c:showVal val="1"/>
            </c:dLbl>
            <c:txPr>
              <a:bodyPr/>
              <a:lstStyle/>
              <a:p>
                <a:pPr>
                  <a:defRPr lang="en-IN"/>
                </a:pPr>
                <a:endParaRPr lang="en-US"/>
              </a:p>
            </c:txPr>
            <c:showVal val="1"/>
          </c:dLbls>
          <c:cat>
            <c:strRef>
              <c:f>'New Regression August 2011'!$P$259:$P$277</c:f>
              <c:strCache>
                <c:ptCount val="19"/>
                <c:pt idx="0">
                  <c:v>1992-93</c:v>
                </c:pt>
                <c:pt idx="1">
                  <c:v>1993-94</c:v>
                </c:pt>
                <c:pt idx="2">
                  <c:v>1994-95</c:v>
                </c:pt>
                <c:pt idx="3">
                  <c:v>1995-96</c:v>
                </c:pt>
                <c:pt idx="4">
                  <c:v>1996-97</c:v>
                </c:pt>
                <c:pt idx="5">
                  <c:v>1997-98</c:v>
                </c:pt>
                <c:pt idx="6">
                  <c:v>1998-99</c:v>
                </c:pt>
                <c:pt idx="7">
                  <c:v>1999-00</c:v>
                </c:pt>
                <c:pt idx="8">
                  <c:v>2000-01</c:v>
                </c:pt>
                <c:pt idx="9">
                  <c:v>2001-02</c:v>
                </c:pt>
                <c:pt idx="10">
                  <c:v>2002-03</c:v>
                </c:pt>
                <c:pt idx="11">
                  <c:v>2003-04</c:v>
                </c:pt>
                <c:pt idx="12">
                  <c:v>2004-05</c:v>
                </c:pt>
                <c:pt idx="13">
                  <c:v>2005-06</c:v>
                </c:pt>
                <c:pt idx="14">
                  <c:v>2006-07</c:v>
                </c:pt>
                <c:pt idx="15">
                  <c:v>2007-08</c:v>
                </c:pt>
                <c:pt idx="16">
                  <c:v>2008-09</c:v>
                </c:pt>
                <c:pt idx="17">
                  <c:v>2009-10</c:v>
                </c:pt>
                <c:pt idx="18">
                  <c:v>2010-11</c:v>
                </c:pt>
              </c:strCache>
            </c:strRef>
          </c:cat>
          <c:val>
            <c:numRef>
              <c:f>'New Regression August 2011'!$Q$259:$Q$277</c:f>
              <c:numCache>
                <c:formatCode>0.0</c:formatCode>
                <c:ptCount val="19"/>
                <c:pt idx="0">
                  <c:v>5.0870919201359746</c:v>
                </c:pt>
                <c:pt idx="1">
                  <c:v>5.5479324108641483</c:v>
                </c:pt>
                <c:pt idx="2">
                  <c:v>6.3398779991866734</c:v>
                </c:pt>
                <c:pt idx="3">
                  <c:v>7.3974292530613885</c:v>
                </c:pt>
                <c:pt idx="4">
                  <c:v>7.6138554518894281</c:v>
                </c:pt>
                <c:pt idx="5">
                  <c:v>4.5781897633847528</c:v>
                </c:pt>
                <c:pt idx="6">
                  <c:v>6.4515557463542619</c:v>
                </c:pt>
                <c:pt idx="7">
                  <c:v>7.9629116195326048</c:v>
                </c:pt>
                <c:pt idx="8">
                  <c:v>4.0883146081273845</c:v>
                </c:pt>
                <c:pt idx="9">
                  <c:v>5.7456681400668499</c:v>
                </c:pt>
                <c:pt idx="10">
                  <c:v>3.6196777154986437</c:v>
                </c:pt>
                <c:pt idx="11">
                  <c:v>7.5413423429477824</c:v>
                </c:pt>
                <c:pt idx="12">
                  <c:v>6.7145699923540914</c:v>
                </c:pt>
                <c:pt idx="13">
                  <c:v>9.5155788527136806</c:v>
                </c:pt>
                <c:pt idx="14">
                  <c:v>9.581263198263418</c:v>
                </c:pt>
                <c:pt idx="15">
                  <c:v>9.3366789951012521</c:v>
                </c:pt>
                <c:pt idx="16">
                  <c:v>6.7595239548617734</c:v>
                </c:pt>
                <c:pt idx="17">
                  <c:v>7.9575563680462524</c:v>
                </c:pt>
                <c:pt idx="18">
                  <c:v>8.5474402964300022</c:v>
                </c:pt>
              </c:numCache>
            </c:numRef>
          </c:val>
        </c:ser>
        <c:dLbls>
          <c:showVal val="1"/>
        </c:dLbls>
        <c:overlap val="-25"/>
        <c:axId val="49916544"/>
        <c:axId val="49934720"/>
      </c:barChart>
      <c:catAx>
        <c:axId val="49916544"/>
        <c:scaling>
          <c:orientation val="minMax"/>
        </c:scaling>
        <c:axPos val="b"/>
        <c:majorTickMark val="none"/>
        <c:tickLblPos val="nextTo"/>
        <c:txPr>
          <a:bodyPr/>
          <a:lstStyle/>
          <a:p>
            <a:pPr>
              <a:defRPr lang="en-IN" sz="800"/>
            </a:pPr>
            <a:endParaRPr lang="en-US"/>
          </a:p>
        </c:txPr>
        <c:crossAx val="49934720"/>
        <c:crosses val="autoZero"/>
        <c:auto val="1"/>
        <c:lblAlgn val="ctr"/>
        <c:lblOffset val="100"/>
      </c:catAx>
      <c:valAx>
        <c:axId val="49934720"/>
        <c:scaling>
          <c:orientation val="minMax"/>
        </c:scaling>
        <c:delete val="1"/>
        <c:axPos val="l"/>
        <c:numFmt formatCode="0.0" sourceLinked="1"/>
        <c:tickLblPos val="nextTo"/>
        <c:crossAx val="4991654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IN" sz="1200"/>
            </a:pPr>
            <a:r>
              <a:rPr lang="en-US" sz="1200"/>
              <a:t>Index of Industrial Production : Base April 2004</a:t>
            </a:r>
          </a:p>
        </c:rich>
      </c:tx>
      <c:layout/>
    </c:title>
    <c:plotArea>
      <c:layout/>
      <c:barChart>
        <c:barDir val="col"/>
        <c:grouping val="clustered"/>
        <c:ser>
          <c:idx val="0"/>
          <c:order val="0"/>
          <c:tx>
            <c:strRef>
              <c:f>Sheet1!$D$4</c:f>
              <c:strCache>
                <c:ptCount val="1"/>
                <c:pt idx="0">
                  <c:v>Index of Industrial Production</c:v>
                </c:pt>
              </c:strCache>
            </c:strRef>
          </c:tx>
          <c:dLbls>
            <c:txPr>
              <a:bodyPr/>
              <a:lstStyle/>
              <a:p>
                <a:pPr>
                  <a:defRPr lang="en-IN" sz="600"/>
                </a:pPr>
                <a:endParaRPr lang="en-US"/>
              </a:p>
            </c:txPr>
            <c:showVal val="1"/>
          </c:dLbls>
          <c:cat>
            <c:numRef>
              <c:f>Sheet1!$C$5:$C$22</c:f>
              <c:numCache>
                <c:formatCode>mmm/yy</c:formatCode>
                <c:ptCount val="18"/>
                <c:pt idx="0">
                  <c:v>40269</c:v>
                </c:pt>
                <c:pt idx="1">
                  <c:v>40299</c:v>
                </c:pt>
                <c:pt idx="2">
                  <c:v>40330</c:v>
                </c:pt>
                <c:pt idx="3">
                  <c:v>40360</c:v>
                </c:pt>
                <c:pt idx="4">
                  <c:v>40391</c:v>
                </c:pt>
                <c:pt idx="5">
                  <c:v>40422</c:v>
                </c:pt>
                <c:pt idx="6">
                  <c:v>40452</c:v>
                </c:pt>
                <c:pt idx="7">
                  <c:v>40483</c:v>
                </c:pt>
                <c:pt idx="8">
                  <c:v>40513</c:v>
                </c:pt>
                <c:pt idx="9">
                  <c:v>40544</c:v>
                </c:pt>
                <c:pt idx="10">
                  <c:v>40575</c:v>
                </c:pt>
                <c:pt idx="11">
                  <c:v>40603</c:v>
                </c:pt>
                <c:pt idx="12">
                  <c:v>40634</c:v>
                </c:pt>
                <c:pt idx="13">
                  <c:v>40664</c:v>
                </c:pt>
                <c:pt idx="14">
                  <c:v>40695</c:v>
                </c:pt>
                <c:pt idx="15">
                  <c:v>40725</c:v>
                </c:pt>
                <c:pt idx="16">
                  <c:v>40756</c:v>
                </c:pt>
                <c:pt idx="17">
                  <c:v>40787</c:v>
                </c:pt>
              </c:numCache>
            </c:numRef>
          </c:cat>
          <c:val>
            <c:numRef>
              <c:f>Sheet1!$D$5:$D$22</c:f>
              <c:numCache>
                <c:formatCode>General</c:formatCode>
                <c:ptCount val="18"/>
                <c:pt idx="0">
                  <c:v>166.6</c:v>
                </c:pt>
                <c:pt idx="1">
                  <c:v>164.2</c:v>
                </c:pt>
                <c:pt idx="2">
                  <c:v>165.5</c:v>
                </c:pt>
                <c:pt idx="3">
                  <c:v>172.1</c:v>
                </c:pt>
                <c:pt idx="4">
                  <c:v>165.2</c:v>
                </c:pt>
                <c:pt idx="5">
                  <c:v>172.1</c:v>
                </c:pt>
                <c:pt idx="6">
                  <c:v>165.2</c:v>
                </c:pt>
                <c:pt idx="7">
                  <c:v>172.1</c:v>
                </c:pt>
                <c:pt idx="8">
                  <c:v>176.4</c:v>
                </c:pt>
                <c:pt idx="9">
                  <c:v>166.8</c:v>
                </c:pt>
                <c:pt idx="10">
                  <c:v>187.3</c:v>
                </c:pt>
                <c:pt idx="11">
                  <c:v>186.5</c:v>
                </c:pt>
                <c:pt idx="12">
                  <c:v>179.4</c:v>
                </c:pt>
                <c:pt idx="13">
                  <c:v>206.2</c:v>
                </c:pt>
                <c:pt idx="14">
                  <c:v>176.1</c:v>
                </c:pt>
                <c:pt idx="15">
                  <c:v>174.2</c:v>
                </c:pt>
                <c:pt idx="16">
                  <c:v>182.6</c:v>
                </c:pt>
                <c:pt idx="17">
                  <c:v>176</c:v>
                </c:pt>
              </c:numCache>
            </c:numRef>
          </c:val>
        </c:ser>
        <c:dLbls>
          <c:showVal val="1"/>
        </c:dLbls>
        <c:overlap val="-25"/>
        <c:axId val="49901568"/>
        <c:axId val="49903104"/>
      </c:barChart>
      <c:dateAx>
        <c:axId val="49901568"/>
        <c:scaling>
          <c:orientation val="minMax"/>
        </c:scaling>
        <c:axPos val="b"/>
        <c:numFmt formatCode="mmm/yy" sourceLinked="1"/>
        <c:majorTickMark val="none"/>
        <c:tickLblPos val="nextTo"/>
        <c:txPr>
          <a:bodyPr/>
          <a:lstStyle/>
          <a:p>
            <a:pPr>
              <a:defRPr lang="en-IN" sz="600"/>
            </a:pPr>
            <a:endParaRPr lang="en-US"/>
          </a:p>
        </c:txPr>
        <c:crossAx val="49903104"/>
        <c:crosses val="autoZero"/>
        <c:auto val="1"/>
        <c:lblOffset val="100"/>
      </c:dateAx>
      <c:valAx>
        <c:axId val="49903104"/>
        <c:scaling>
          <c:orientation val="minMax"/>
        </c:scaling>
        <c:delete val="1"/>
        <c:axPos val="l"/>
        <c:numFmt formatCode="General" sourceLinked="1"/>
        <c:tickLblPos val="nextTo"/>
        <c:crossAx val="49901568"/>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IN"/>
            </a:pPr>
            <a:r>
              <a:rPr lang="en-US" sz="1200" b="0"/>
              <a:t>Finished Steel Consumption (million tonnes)</a:t>
            </a:r>
          </a:p>
        </c:rich>
      </c:tx>
      <c:layout>
        <c:manualLayout>
          <c:xMode val="edge"/>
          <c:yMode val="edge"/>
          <c:x val="0.16695222125012171"/>
          <c:y val="2.2955527130601283E-2"/>
        </c:manualLayout>
      </c:layout>
    </c:title>
    <c:plotArea>
      <c:layout/>
      <c:barChart>
        <c:barDir val="col"/>
        <c:grouping val="clustered"/>
        <c:ser>
          <c:idx val="0"/>
          <c:order val="0"/>
          <c:tx>
            <c:strRef>
              <c:f>'New Regression August 2011'!$N$303</c:f>
              <c:strCache>
                <c:ptCount val="1"/>
                <c:pt idx="0">
                  <c:v>Finished Steel Consumption (million tonnes)</c:v>
                </c:pt>
              </c:strCache>
            </c:strRef>
          </c:tx>
          <c:dLbls>
            <c:txPr>
              <a:bodyPr/>
              <a:lstStyle/>
              <a:p>
                <a:pPr>
                  <a:defRPr lang="en-IN" sz="800"/>
                </a:pPr>
                <a:endParaRPr lang="en-US"/>
              </a:p>
            </c:txPr>
            <c:showVal val="1"/>
          </c:dLbls>
          <c:cat>
            <c:strRef>
              <c:f>'New Regression August 2011'!$M$304:$M$323</c:f>
              <c:strCache>
                <c:ptCount val="20"/>
                <c:pt idx="0">
                  <c:v>1991-92</c:v>
                </c:pt>
                <c:pt idx="1">
                  <c:v>1992-93</c:v>
                </c:pt>
                <c:pt idx="2">
                  <c:v>1993-94</c:v>
                </c:pt>
                <c:pt idx="3">
                  <c:v>1994-95</c:v>
                </c:pt>
                <c:pt idx="4">
                  <c:v>1995-96</c:v>
                </c:pt>
                <c:pt idx="5">
                  <c:v>1996-97</c:v>
                </c:pt>
                <c:pt idx="6">
                  <c:v>1997-98</c:v>
                </c:pt>
                <c:pt idx="7">
                  <c:v>1998-99</c:v>
                </c:pt>
                <c:pt idx="8">
                  <c:v>1999-00</c:v>
                </c:pt>
                <c:pt idx="9">
                  <c:v>2000-01</c:v>
                </c:pt>
                <c:pt idx="10">
                  <c:v>2001-02</c:v>
                </c:pt>
                <c:pt idx="11">
                  <c:v>2002-03</c:v>
                </c:pt>
                <c:pt idx="12">
                  <c:v>2003-04</c:v>
                </c:pt>
                <c:pt idx="13">
                  <c:v>2004-05</c:v>
                </c:pt>
                <c:pt idx="14">
                  <c:v>2005-06</c:v>
                </c:pt>
                <c:pt idx="15">
                  <c:v>2006-07</c:v>
                </c:pt>
                <c:pt idx="16">
                  <c:v>2007-08</c:v>
                </c:pt>
                <c:pt idx="17">
                  <c:v>2008-09</c:v>
                </c:pt>
                <c:pt idx="18">
                  <c:v>2009-10</c:v>
                </c:pt>
                <c:pt idx="19">
                  <c:v>2010-11</c:v>
                </c:pt>
              </c:strCache>
            </c:strRef>
          </c:cat>
          <c:val>
            <c:numRef>
              <c:f>'New Regression August 2011'!$N$304:$N$323</c:f>
              <c:numCache>
                <c:formatCode>0.0</c:formatCode>
                <c:ptCount val="20"/>
                <c:pt idx="0">
                  <c:v>14.84</c:v>
                </c:pt>
                <c:pt idx="1">
                  <c:v>16</c:v>
                </c:pt>
                <c:pt idx="2">
                  <c:v>16.459999999999987</c:v>
                </c:pt>
                <c:pt idx="3">
                  <c:v>20.14</c:v>
                </c:pt>
                <c:pt idx="4">
                  <c:v>23.24</c:v>
                </c:pt>
                <c:pt idx="5">
                  <c:v>24.68</c:v>
                </c:pt>
                <c:pt idx="6">
                  <c:v>25.52</c:v>
                </c:pt>
                <c:pt idx="7">
                  <c:v>26.479999999999986</c:v>
                </c:pt>
                <c:pt idx="8">
                  <c:v>28.2</c:v>
                </c:pt>
                <c:pt idx="9">
                  <c:v>29.86</c:v>
                </c:pt>
                <c:pt idx="10">
                  <c:v>30.97</c:v>
                </c:pt>
                <c:pt idx="11">
                  <c:v>32.690000000000012</c:v>
                </c:pt>
                <c:pt idx="12">
                  <c:v>35.260000000000012</c:v>
                </c:pt>
                <c:pt idx="13">
                  <c:v>38.870000000000005</c:v>
                </c:pt>
                <c:pt idx="14">
                  <c:v>43.54</c:v>
                </c:pt>
                <c:pt idx="15">
                  <c:v>44.33</c:v>
                </c:pt>
                <c:pt idx="16">
                  <c:v>49.42</c:v>
                </c:pt>
                <c:pt idx="17">
                  <c:v>48.99</c:v>
                </c:pt>
                <c:pt idx="18">
                  <c:v>56.08</c:v>
                </c:pt>
                <c:pt idx="19">
                  <c:v>62.14</c:v>
                </c:pt>
              </c:numCache>
            </c:numRef>
          </c:val>
        </c:ser>
        <c:dLbls>
          <c:showVal val="1"/>
        </c:dLbls>
        <c:overlap val="-25"/>
        <c:axId val="50751360"/>
        <c:axId val="50752896"/>
      </c:barChart>
      <c:catAx>
        <c:axId val="50751360"/>
        <c:scaling>
          <c:orientation val="minMax"/>
        </c:scaling>
        <c:axPos val="b"/>
        <c:majorTickMark val="none"/>
        <c:tickLblPos val="nextTo"/>
        <c:txPr>
          <a:bodyPr/>
          <a:lstStyle/>
          <a:p>
            <a:pPr>
              <a:defRPr lang="en-IN"/>
            </a:pPr>
            <a:endParaRPr lang="en-US"/>
          </a:p>
        </c:txPr>
        <c:crossAx val="50752896"/>
        <c:crosses val="autoZero"/>
        <c:auto val="1"/>
        <c:lblAlgn val="ctr"/>
        <c:lblOffset val="100"/>
      </c:catAx>
      <c:valAx>
        <c:axId val="50752896"/>
        <c:scaling>
          <c:orientation val="minMax"/>
        </c:scaling>
        <c:delete val="1"/>
        <c:axPos val="l"/>
        <c:numFmt formatCode="0.0" sourceLinked="1"/>
        <c:tickLblPos val="nextTo"/>
        <c:crossAx val="5075136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style val="4"/>
  <c:chart>
    <c:title>
      <c:tx>
        <c:rich>
          <a:bodyPr/>
          <a:lstStyle/>
          <a:p>
            <a:pPr>
              <a:defRPr lang="en-US" b="0"/>
            </a:pPr>
            <a:r>
              <a:rPr lang="en-US" sz="1200" b="0"/>
              <a:t>Crude Steel Production ( Million tonnes) </a:t>
            </a:r>
          </a:p>
        </c:rich>
      </c:tx>
    </c:title>
    <c:plotArea>
      <c:layout/>
      <c:barChart>
        <c:barDir val="col"/>
        <c:grouping val="clustered"/>
        <c:ser>
          <c:idx val="0"/>
          <c:order val="0"/>
          <c:tx>
            <c:strRef>
              <c:f>Sheet1!$E$8</c:f>
              <c:strCache>
                <c:ptCount val="1"/>
                <c:pt idx="0">
                  <c:v>Crude Steel Production ( Million tonnes) </c:v>
                </c:pt>
              </c:strCache>
            </c:strRef>
          </c:tx>
          <c:dLbls>
            <c:txPr>
              <a:bodyPr/>
              <a:lstStyle/>
              <a:p>
                <a:pPr>
                  <a:defRPr lang="en-US" b="1"/>
                </a:pPr>
                <a:endParaRPr lang="en-US"/>
              </a:p>
            </c:txPr>
            <c:showVal val="1"/>
          </c:dLbls>
          <c:cat>
            <c:strRef>
              <c:f>Sheet1!$D$9:$D$15</c:f>
              <c:strCache>
                <c:ptCount val="7"/>
                <c:pt idx="0">
                  <c:v>2004-05</c:v>
                </c:pt>
                <c:pt idx="1">
                  <c:v>2005-06</c:v>
                </c:pt>
                <c:pt idx="2">
                  <c:v>2006-07</c:v>
                </c:pt>
                <c:pt idx="3">
                  <c:v>2007-08</c:v>
                </c:pt>
                <c:pt idx="4">
                  <c:v>2008-09</c:v>
                </c:pt>
                <c:pt idx="5">
                  <c:v>2009-10</c:v>
                </c:pt>
                <c:pt idx="6">
                  <c:v>2010-11</c:v>
                </c:pt>
              </c:strCache>
            </c:strRef>
          </c:cat>
          <c:val>
            <c:numRef>
              <c:f>Sheet1!$E$9:$E$15</c:f>
              <c:numCache>
                <c:formatCode>General</c:formatCode>
                <c:ptCount val="7"/>
                <c:pt idx="0">
                  <c:v>43.4</c:v>
                </c:pt>
                <c:pt idx="1">
                  <c:v>46.5</c:v>
                </c:pt>
                <c:pt idx="2">
                  <c:v>50.8</c:v>
                </c:pt>
                <c:pt idx="3">
                  <c:v>53.9</c:v>
                </c:pt>
                <c:pt idx="4">
                  <c:v>58.4</c:v>
                </c:pt>
                <c:pt idx="5">
                  <c:v>64.900000000000006</c:v>
                </c:pt>
                <c:pt idx="6">
                  <c:v>69.400000000000006</c:v>
                </c:pt>
              </c:numCache>
            </c:numRef>
          </c:val>
        </c:ser>
        <c:dLbls>
          <c:showVal val="1"/>
        </c:dLbls>
        <c:overlap val="-25"/>
        <c:axId val="50786688"/>
        <c:axId val="50788224"/>
      </c:barChart>
      <c:catAx>
        <c:axId val="50786688"/>
        <c:scaling>
          <c:orientation val="minMax"/>
        </c:scaling>
        <c:axPos val="b"/>
        <c:majorTickMark val="none"/>
        <c:tickLblPos val="nextTo"/>
        <c:txPr>
          <a:bodyPr/>
          <a:lstStyle/>
          <a:p>
            <a:pPr>
              <a:defRPr lang="en-US" b="1"/>
            </a:pPr>
            <a:endParaRPr lang="en-US"/>
          </a:p>
        </c:txPr>
        <c:crossAx val="50788224"/>
        <c:crosses val="autoZero"/>
        <c:auto val="1"/>
        <c:lblAlgn val="ctr"/>
        <c:lblOffset val="100"/>
      </c:catAx>
      <c:valAx>
        <c:axId val="50788224"/>
        <c:scaling>
          <c:orientation val="minMax"/>
        </c:scaling>
        <c:delete val="1"/>
        <c:axPos val="l"/>
        <c:numFmt formatCode="General" sourceLinked="1"/>
        <c:tickLblPos val="nextTo"/>
        <c:crossAx val="50786688"/>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5198433026031641"/>
          <c:y val="7.2888044166892929E-2"/>
          <c:w val="0.4816314074539364"/>
          <c:h val="0.85422391166621414"/>
        </c:manualLayout>
      </c:layout>
      <c:lineChart>
        <c:grouping val="standard"/>
        <c:ser>
          <c:idx val="0"/>
          <c:order val="0"/>
          <c:tx>
            <c:strRef>
              <c:f>Sheet3!$D$50</c:f>
              <c:strCache>
                <c:ptCount val="1"/>
                <c:pt idx="0">
                  <c:v>ASU Growth rate</c:v>
                </c:pt>
              </c:strCache>
            </c:strRef>
          </c:tx>
          <c:marker>
            <c:symbol val="none"/>
          </c:marker>
          <c:val>
            <c:numRef>
              <c:f>Sheet3!$D$51:$D$69</c:f>
              <c:numCache>
                <c:formatCode>0.00</c:formatCode>
                <c:ptCount val="19"/>
                <c:pt idx="0">
                  <c:v>1.078167115902966</c:v>
                </c:pt>
                <c:pt idx="1">
                  <c:v>2.1333333333333355</c:v>
                </c:pt>
                <c:pt idx="2">
                  <c:v>21.801566579634464</c:v>
                </c:pt>
                <c:pt idx="3">
                  <c:v>14.094319399785634</c:v>
                </c:pt>
                <c:pt idx="4">
                  <c:v>3.9455143259746355</c:v>
                </c:pt>
                <c:pt idx="5">
                  <c:v>2.259376412110258</c:v>
                </c:pt>
                <c:pt idx="6">
                  <c:v>4.065399911621749</c:v>
                </c:pt>
                <c:pt idx="7">
                  <c:v>6.5392781316348438</c:v>
                </c:pt>
                <c:pt idx="8">
                  <c:v>5.7393383818254424</c:v>
                </c:pt>
                <c:pt idx="9">
                  <c:v>3.4300791556728227</c:v>
                </c:pt>
                <c:pt idx="10">
                  <c:v>5.3206997084548124</c:v>
                </c:pt>
                <c:pt idx="11">
                  <c:v>7.8546712802768273</c:v>
                </c:pt>
                <c:pt idx="12">
                  <c:v>10.330445941610519</c:v>
                </c:pt>
                <c:pt idx="13">
                  <c:v>13.957545798197152</c:v>
                </c:pt>
                <c:pt idx="14">
                  <c:v>13.115590711916322</c:v>
                </c:pt>
                <c:pt idx="15">
                  <c:v>11.482066320776006</c:v>
                </c:pt>
                <c:pt idx="16">
                  <c:v>-0.87009307972480765</c:v>
                </c:pt>
                <c:pt idx="17">
                  <c:v>14.472341294141676</c:v>
                </c:pt>
                <c:pt idx="18">
                  <c:v>10.805991440798863</c:v>
                </c:pt>
              </c:numCache>
            </c:numRef>
          </c:val>
        </c:ser>
        <c:ser>
          <c:idx val="1"/>
          <c:order val="1"/>
          <c:tx>
            <c:strRef>
              <c:f>Sheet3!$E$50</c:f>
              <c:strCache>
                <c:ptCount val="1"/>
                <c:pt idx="0">
                  <c:v>GDP Growth rates</c:v>
                </c:pt>
              </c:strCache>
            </c:strRef>
          </c:tx>
          <c:marker>
            <c:symbol val="none"/>
          </c:marker>
          <c:val>
            <c:numRef>
              <c:f>Sheet3!$E$51:$E$69</c:f>
              <c:numCache>
                <c:formatCode>0.00</c:formatCode>
                <c:ptCount val="19"/>
                <c:pt idx="0">
                  <c:v>5.0870919201359666</c:v>
                </c:pt>
                <c:pt idx="1">
                  <c:v>5.5479324108641492</c:v>
                </c:pt>
                <c:pt idx="2">
                  <c:v>6.3398779991866734</c:v>
                </c:pt>
                <c:pt idx="3">
                  <c:v>7.3974292530613805</c:v>
                </c:pt>
                <c:pt idx="4">
                  <c:v>7.6138554518894477</c:v>
                </c:pt>
                <c:pt idx="5">
                  <c:v>4.5781897633847528</c:v>
                </c:pt>
                <c:pt idx="6">
                  <c:v>6.4515557463542654</c:v>
                </c:pt>
                <c:pt idx="7">
                  <c:v>7.9629116195326048</c:v>
                </c:pt>
                <c:pt idx="8">
                  <c:v>4.0883146081273765</c:v>
                </c:pt>
                <c:pt idx="9">
                  <c:v>5.7456681400668392</c:v>
                </c:pt>
                <c:pt idx="10">
                  <c:v>3.6196777154986437</c:v>
                </c:pt>
                <c:pt idx="11">
                  <c:v>7.5413423429477726</c:v>
                </c:pt>
                <c:pt idx="12">
                  <c:v>6.7145699923540993</c:v>
                </c:pt>
                <c:pt idx="13">
                  <c:v>9.5155788527136806</c:v>
                </c:pt>
                <c:pt idx="14">
                  <c:v>9.581263198263418</c:v>
                </c:pt>
                <c:pt idx="15">
                  <c:v>9.3366789951012503</c:v>
                </c:pt>
                <c:pt idx="16">
                  <c:v>6.7595239548617894</c:v>
                </c:pt>
                <c:pt idx="17">
                  <c:v>7.9575563680462684</c:v>
                </c:pt>
                <c:pt idx="18">
                  <c:v>8.5474402964299774</c:v>
                </c:pt>
              </c:numCache>
            </c:numRef>
          </c:val>
        </c:ser>
        <c:marker val="1"/>
        <c:axId val="50824320"/>
        <c:axId val="50825856"/>
      </c:lineChart>
      <c:catAx>
        <c:axId val="50824320"/>
        <c:scaling>
          <c:orientation val="minMax"/>
        </c:scaling>
        <c:axPos val="b"/>
        <c:numFmt formatCode="General" sourceLinked="1"/>
        <c:tickLblPos val="nextTo"/>
        <c:txPr>
          <a:bodyPr/>
          <a:lstStyle/>
          <a:p>
            <a:pPr>
              <a:defRPr lang="en-US"/>
            </a:pPr>
            <a:endParaRPr lang="en-US"/>
          </a:p>
        </c:txPr>
        <c:crossAx val="50825856"/>
        <c:crosses val="autoZero"/>
        <c:auto val="1"/>
        <c:lblAlgn val="ctr"/>
        <c:lblOffset val="100"/>
      </c:catAx>
      <c:valAx>
        <c:axId val="50825856"/>
        <c:scaling>
          <c:orientation val="minMax"/>
        </c:scaling>
        <c:axPos val="l"/>
        <c:majorGridlines/>
        <c:numFmt formatCode="0.00" sourceLinked="1"/>
        <c:tickLblPos val="nextTo"/>
        <c:txPr>
          <a:bodyPr/>
          <a:lstStyle/>
          <a:p>
            <a:pPr>
              <a:defRPr lang="en-US"/>
            </a:pPr>
            <a:endParaRPr lang="en-US"/>
          </a:p>
        </c:txPr>
        <c:crossAx val="50824320"/>
        <c:crosses val="autoZero"/>
        <c:crossBetween val="between"/>
      </c:valAx>
    </c:plotArea>
    <c:legend>
      <c:legendPos val="r"/>
      <c:txPr>
        <a:bodyPr/>
        <a:lstStyle/>
        <a:p>
          <a:pPr>
            <a:defRPr lang="en-US"/>
          </a:pPr>
          <a:endParaRPr lang="en-US"/>
        </a:p>
      </c:txPr>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IN"/>
            </a:pPr>
            <a:r>
              <a:rPr lang="en-US" sz="1200" dirty="0"/>
              <a:t>Crude Steel Capacity ( </a:t>
            </a:r>
            <a:r>
              <a:rPr lang="en-US" sz="1200" dirty="0" smtClean="0"/>
              <a:t>Optimistic  </a:t>
            </a:r>
            <a:r>
              <a:rPr lang="en-US" sz="1200" dirty="0"/>
              <a:t>Projections) </a:t>
            </a:r>
          </a:p>
        </c:rich>
      </c:tx>
    </c:title>
    <c:plotArea>
      <c:layout/>
      <c:barChart>
        <c:barDir val="col"/>
        <c:grouping val="clustered"/>
        <c:ser>
          <c:idx val="0"/>
          <c:order val="0"/>
          <c:tx>
            <c:strRef>
              <c:f>Sheet1!$D$46</c:f>
              <c:strCache>
                <c:ptCount val="1"/>
                <c:pt idx="0">
                  <c:v>Crude Steel Capacity ( Realistic Projections) </c:v>
                </c:pt>
              </c:strCache>
            </c:strRef>
          </c:tx>
          <c:dLbls>
            <c:txPr>
              <a:bodyPr/>
              <a:lstStyle/>
              <a:p>
                <a:pPr>
                  <a:defRPr lang="en-IN" b="1"/>
                </a:pPr>
                <a:endParaRPr lang="en-US"/>
              </a:p>
            </c:txPr>
            <c:showVal val="1"/>
          </c:dLbls>
          <c:cat>
            <c:strRef>
              <c:f>Sheet1!$E$45:$K$45</c:f>
              <c:strCache>
                <c:ptCount val="7"/>
                <c:pt idx="0">
                  <c:v>2010-11</c:v>
                </c:pt>
                <c:pt idx="1">
                  <c:v>2011-12</c:v>
                </c:pt>
                <c:pt idx="2">
                  <c:v>2012-13</c:v>
                </c:pt>
                <c:pt idx="3">
                  <c:v>2013-14</c:v>
                </c:pt>
                <c:pt idx="4">
                  <c:v>2014-15</c:v>
                </c:pt>
                <c:pt idx="5">
                  <c:v>2015-16</c:v>
                </c:pt>
                <c:pt idx="6">
                  <c:v>2016-17</c:v>
                </c:pt>
              </c:strCache>
            </c:strRef>
          </c:cat>
          <c:val>
            <c:numRef>
              <c:f>Sheet1!$E$46:$K$46</c:f>
              <c:numCache>
                <c:formatCode>0</c:formatCode>
                <c:ptCount val="7"/>
                <c:pt idx="0">
                  <c:v>78.06</c:v>
                </c:pt>
                <c:pt idx="1">
                  <c:v>89</c:v>
                </c:pt>
                <c:pt idx="2">
                  <c:v>104.65562500000001</c:v>
                </c:pt>
                <c:pt idx="3">
                  <c:v>119.01140624999999</c:v>
                </c:pt>
                <c:pt idx="4">
                  <c:v>129.39197656250047</c:v>
                </c:pt>
                <c:pt idx="5">
                  <c:v>140.56957539062498</c:v>
                </c:pt>
                <c:pt idx="6">
                  <c:v>149.001554160155</c:v>
                </c:pt>
              </c:numCache>
            </c:numRef>
          </c:val>
        </c:ser>
        <c:dLbls>
          <c:showVal val="1"/>
        </c:dLbls>
        <c:overlap val="-25"/>
        <c:axId val="51085696"/>
        <c:axId val="51087232"/>
      </c:barChart>
      <c:catAx>
        <c:axId val="51085696"/>
        <c:scaling>
          <c:orientation val="minMax"/>
        </c:scaling>
        <c:axPos val="b"/>
        <c:majorTickMark val="none"/>
        <c:tickLblPos val="nextTo"/>
        <c:txPr>
          <a:bodyPr/>
          <a:lstStyle/>
          <a:p>
            <a:pPr>
              <a:defRPr lang="en-IN" b="1"/>
            </a:pPr>
            <a:endParaRPr lang="en-US"/>
          </a:p>
        </c:txPr>
        <c:crossAx val="51087232"/>
        <c:crosses val="autoZero"/>
        <c:auto val="1"/>
        <c:lblAlgn val="ctr"/>
        <c:lblOffset val="100"/>
      </c:catAx>
      <c:valAx>
        <c:axId val="51087232"/>
        <c:scaling>
          <c:orientation val="minMax"/>
        </c:scaling>
        <c:delete val="1"/>
        <c:axPos val="l"/>
        <c:numFmt formatCode="0" sourceLinked="1"/>
        <c:tickLblPos val="nextTo"/>
        <c:crossAx val="51085696"/>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E4AA8-8358-481F-9353-6C59E22AB484}" type="datetimeFigureOut">
              <a:rPr lang="en-US" smtClean="0"/>
              <a:pPr/>
              <a:t>3/22/2012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5E9C6D-82E0-418D-A8BB-3777B6AD7F4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75282C6-8348-42C6-8AA7-260995A68865}" type="slidenum">
              <a:rPr lang="en-US" smtClean="0"/>
              <a:pPr/>
              <a:t>9</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A456AC-2BEA-46DA-B952-54F9E0346DE5}" type="datetimeFigureOut">
              <a:rPr lang="en-US" smtClean="0"/>
              <a:pPr/>
              <a:t>3/22/2012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AD3DBCC-6E01-4E86-AA75-D89ACFDA53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3DBCC-6E01-4E86-AA75-D89ACFDA53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3DBCC-6E01-4E86-AA75-D89ACFDA53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3DBCC-6E01-4E86-AA75-D89ACFDA538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3DBCC-6E01-4E86-AA75-D89ACFDA538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D3DBCC-6E01-4E86-AA75-D89ACFDA538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D3DBCC-6E01-4E86-AA75-D89ACFDA53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D3DBCC-6E01-4E86-AA75-D89ACFDA538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8A456AC-2BEA-46DA-B952-54F9E0346DE5}" type="datetimeFigureOut">
              <a:rPr lang="en-US" smtClean="0"/>
              <a:pPr/>
              <a:t>3/22/2012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D3DBCC-6E01-4E86-AA75-D89ACFDA53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8A456AC-2BEA-46DA-B952-54F9E0346DE5}" type="datetimeFigureOut">
              <a:rPr lang="en-US" smtClean="0"/>
              <a:pPr/>
              <a:t>3/22/2012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D3DBCC-6E01-4E86-AA75-D89ACFDA53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8A456AC-2BEA-46DA-B952-54F9E0346DE5}" type="datetimeFigureOut">
              <a:rPr lang="en-US" smtClean="0"/>
              <a:pPr/>
              <a:t>3/22/2012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AD3DBCC-6E01-4E86-AA75-D89ACFDA538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A456AC-2BEA-46DA-B952-54F9E0346DE5}" type="datetimeFigureOut">
              <a:rPr lang="en-US" smtClean="0"/>
              <a:pPr/>
              <a:t>3/22/2012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AD3DBCC-6E01-4E86-AA75-D89ACFDA53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asfiroz@yahoo.com"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829761"/>
          </a:xfrm>
        </p:spPr>
        <p:txBody>
          <a:bodyPr>
            <a:normAutofit/>
          </a:bodyPr>
          <a:lstStyle/>
          <a:p>
            <a:r>
              <a:rPr lang="en-US" dirty="0" smtClean="0"/>
              <a:t>Indian Steel: Strategic Issues </a:t>
            </a:r>
            <a:endParaRPr lang="en-US" dirty="0"/>
          </a:p>
        </p:txBody>
      </p:sp>
      <p:sp>
        <p:nvSpPr>
          <p:cNvPr id="3" name="Subtitle 2"/>
          <p:cNvSpPr>
            <a:spLocks noGrp="1"/>
          </p:cNvSpPr>
          <p:nvPr>
            <p:ph type="subTitle" idx="1"/>
          </p:nvPr>
        </p:nvSpPr>
        <p:spPr>
          <a:xfrm>
            <a:off x="685800" y="3124201"/>
            <a:ext cx="7772400" cy="2057400"/>
          </a:xfrm>
        </p:spPr>
        <p:txBody>
          <a:bodyPr>
            <a:normAutofit/>
          </a:bodyPr>
          <a:lstStyle/>
          <a:p>
            <a:r>
              <a:rPr lang="en-US" sz="4000" b="1" dirty="0" smtClean="0">
                <a:solidFill>
                  <a:schemeClr val="bg2">
                    <a:lumMod val="25000"/>
                  </a:schemeClr>
                </a:solidFill>
                <a:latin typeface="Calibri" pitchFamily="34" charset="0"/>
                <a:cs typeface="Calibri" pitchFamily="34" charset="0"/>
              </a:rPr>
              <a:t>Ahmed </a:t>
            </a:r>
            <a:r>
              <a:rPr lang="en-US" sz="4000" b="1" dirty="0" err="1" smtClean="0">
                <a:solidFill>
                  <a:schemeClr val="bg2">
                    <a:lumMod val="25000"/>
                  </a:schemeClr>
                </a:solidFill>
                <a:latin typeface="Calibri" pitchFamily="34" charset="0"/>
                <a:cs typeface="Calibri" pitchFamily="34" charset="0"/>
              </a:rPr>
              <a:t>S.Firoz</a:t>
            </a:r>
            <a:endParaRPr lang="en-US" sz="4000" b="1" dirty="0">
              <a:solidFill>
                <a:schemeClr val="bg2">
                  <a:lumMod val="25000"/>
                </a:schemeClr>
              </a:solidFill>
              <a:latin typeface="Calibri" pitchFamily="34" charset="0"/>
              <a:cs typeface="Calibri" pitchFamily="34" charset="0"/>
            </a:endParaRPr>
          </a:p>
        </p:txBody>
      </p:sp>
      <p:sp>
        <p:nvSpPr>
          <p:cNvPr id="4" name="TextBox 3"/>
          <p:cNvSpPr txBox="1"/>
          <p:nvPr/>
        </p:nvSpPr>
        <p:spPr>
          <a:xfrm>
            <a:off x="685800" y="4343400"/>
            <a:ext cx="6934200" cy="646331"/>
          </a:xfrm>
          <a:prstGeom prst="rect">
            <a:avLst/>
          </a:prstGeom>
          <a:noFill/>
        </p:spPr>
        <p:txBody>
          <a:bodyPr wrap="square" rtlCol="0">
            <a:spAutoFit/>
          </a:bodyPr>
          <a:lstStyle/>
          <a:p>
            <a:r>
              <a:rPr lang="en-US" dirty="0" smtClean="0">
                <a:solidFill>
                  <a:srgbClr val="FF0000"/>
                </a:solidFill>
              </a:rPr>
              <a:t>These are personal views of the author and should not be attributed to any government agency.</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69091"/>
          </a:xfrm>
        </p:spPr>
        <p:txBody>
          <a:bodyPr>
            <a:noAutofit/>
          </a:bodyPr>
          <a:lstStyle/>
          <a:p>
            <a:r>
              <a:rPr lang="en-US" sz="2000" dirty="0" smtClean="0"/>
              <a:t>There is literally no long term market risk.</a:t>
            </a:r>
          </a:p>
          <a:p>
            <a:r>
              <a:rPr lang="en-US" sz="2000" dirty="0" smtClean="0"/>
              <a:t>Large home market growth potential to mitigate market risk.  </a:t>
            </a:r>
          </a:p>
          <a:p>
            <a:r>
              <a:rPr lang="en-US" sz="2000" dirty="0" smtClean="0"/>
              <a:t>Steel demand may rise very sharply once the economy moves into the next round of investment  in industry and infrastructure.</a:t>
            </a:r>
          </a:p>
          <a:p>
            <a:r>
              <a:rPr lang="en-US" sz="2000" dirty="0" smtClean="0"/>
              <a:t>India’s current steel consumption intensity in GDP and per capita  are so low that at the current technology state of the world, there will be only an upward movement from the current position.</a:t>
            </a:r>
          </a:p>
          <a:p>
            <a:r>
              <a:rPr lang="en-US" sz="2000" dirty="0" smtClean="0"/>
              <a:t>Huge opportunities in infrastructure and  housing.</a:t>
            </a:r>
          </a:p>
          <a:p>
            <a:r>
              <a:rPr lang="en-US" sz="2000" dirty="0" smtClean="0"/>
              <a:t>Consumption of steel intensive products has taken off to a higher base. The uptrend will gain further strength.    </a:t>
            </a:r>
          </a:p>
          <a:p>
            <a:r>
              <a:rPr lang="en-US" sz="2000" dirty="0" smtClean="0"/>
              <a:t>Large integrated mills may replace smaller uneconomical units.</a:t>
            </a:r>
          </a:p>
          <a:p>
            <a:pPr>
              <a:buNone/>
            </a:pPr>
            <a:endParaRPr lang="en-US" sz="1400" dirty="0" smtClean="0"/>
          </a:p>
        </p:txBody>
      </p:sp>
      <p:sp>
        <p:nvSpPr>
          <p:cNvPr id="2" name="Title 1"/>
          <p:cNvSpPr>
            <a:spLocks noGrp="1"/>
          </p:cNvSpPr>
          <p:nvPr>
            <p:ph type="title"/>
          </p:nvPr>
        </p:nvSpPr>
        <p:spPr>
          <a:xfrm>
            <a:off x="457200" y="274638"/>
            <a:ext cx="8229600" cy="334962"/>
          </a:xfrm>
        </p:spPr>
        <p:txBody>
          <a:bodyPr>
            <a:noAutofit/>
          </a:bodyPr>
          <a:lstStyle/>
          <a:p>
            <a:r>
              <a:rPr lang="en-US" sz="1600" dirty="0" smtClean="0">
                <a:solidFill>
                  <a:srgbClr val="FF0000"/>
                </a:solidFill>
              </a:rPr>
              <a:t>Steel Industry </a:t>
            </a:r>
            <a:r>
              <a:rPr lang="en-US" sz="1600" dirty="0">
                <a:solidFill>
                  <a:srgbClr val="FF0000"/>
                </a:solidFill>
              </a:rPr>
              <a:t>G</a:t>
            </a:r>
            <a:r>
              <a:rPr lang="en-US" sz="1600" dirty="0" smtClean="0">
                <a:solidFill>
                  <a:srgbClr val="FF0000"/>
                </a:solidFill>
              </a:rPr>
              <a:t>rowth Issues: Positives</a:t>
            </a:r>
            <a:endParaRPr lang="en-US" sz="16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64880" cy="5791200"/>
          </a:xfrm>
        </p:spPr>
        <p:txBody>
          <a:bodyPr>
            <a:normAutofit fontScale="40000" lnSpcReduction="20000"/>
          </a:bodyPr>
          <a:lstStyle/>
          <a:p>
            <a:r>
              <a:rPr lang="en-US" sz="5100" dirty="0" smtClean="0"/>
              <a:t>Industrial growth continues to be slow despite reasonable GDP growth. </a:t>
            </a:r>
          </a:p>
          <a:p>
            <a:r>
              <a:rPr lang="en-US" sz="5100" dirty="0" smtClean="0"/>
              <a:t>Poor logistics and transport infrastructure and energy shortage will hit steel demand growth potential.</a:t>
            </a:r>
          </a:p>
          <a:p>
            <a:r>
              <a:rPr lang="en-US" sz="5100" dirty="0" smtClean="0"/>
              <a:t>Indebtedness of Indian steel mills rising ; in some cases alarmingly. The ongoing and planned investments will be hit.</a:t>
            </a:r>
          </a:p>
          <a:p>
            <a:r>
              <a:rPr lang="en-US" sz="5100" dirty="0" smtClean="0"/>
              <a:t>New investments will be seeing the last miles in a global excess capacity conditions. </a:t>
            </a:r>
          </a:p>
          <a:p>
            <a:r>
              <a:rPr lang="en-US" sz="5100" dirty="0" smtClean="0"/>
              <a:t>India’s steel demand may remain constrained by inadequate domestic production as imports may not reach all consumption areas due to transport  bottlenecks and overall costs. </a:t>
            </a:r>
          </a:p>
          <a:p>
            <a:r>
              <a:rPr lang="en-US" sz="5100" dirty="0" smtClean="0"/>
              <a:t>Alternatively, domestic consumption growth may continue to be based on imports, dominated by coastal markets and in the absence of immediate domestic supply. Imports with strong foothold in the domestic market can ruin investment prospects in Indian steel capacity.</a:t>
            </a:r>
          </a:p>
          <a:p>
            <a:r>
              <a:rPr lang="en-US" sz="5100" dirty="0" smtClean="0"/>
              <a:t>Focus on rural development will reduce steel intensity in GDP.</a:t>
            </a:r>
          </a:p>
          <a:p>
            <a:r>
              <a:rPr lang="en-US" sz="5100" dirty="0" smtClean="0"/>
              <a:t>Reduced steel consumption in China is a major concern both from the point of prices and rising imports. </a:t>
            </a:r>
          </a:p>
          <a:p>
            <a:pPr>
              <a:buNone/>
            </a:pPr>
            <a:endParaRPr lang="en-US" sz="5100" dirty="0" smtClean="0"/>
          </a:p>
          <a:p>
            <a:endParaRPr lang="en-US" dirty="0" smtClean="0"/>
          </a:p>
          <a:p>
            <a:pPr>
              <a:buNone/>
            </a:pPr>
            <a:r>
              <a:rPr lang="en-US" dirty="0" smtClean="0"/>
              <a:t> </a:t>
            </a:r>
          </a:p>
          <a:p>
            <a:endParaRPr lang="en-US" dirty="0"/>
          </a:p>
        </p:txBody>
      </p:sp>
      <p:sp>
        <p:nvSpPr>
          <p:cNvPr id="2" name="Title 1"/>
          <p:cNvSpPr>
            <a:spLocks noGrp="1"/>
          </p:cNvSpPr>
          <p:nvPr>
            <p:ph type="title"/>
          </p:nvPr>
        </p:nvSpPr>
        <p:spPr>
          <a:xfrm>
            <a:off x="457200" y="274638"/>
            <a:ext cx="8476488" cy="563562"/>
          </a:xfrm>
        </p:spPr>
        <p:txBody>
          <a:bodyPr>
            <a:normAutofit/>
          </a:bodyPr>
          <a:lstStyle/>
          <a:p>
            <a:r>
              <a:rPr lang="en-US" sz="2400" dirty="0" smtClean="0">
                <a:solidFill>
                  <a:srgbClr val="FF0000"/>
                </a:solidFill>
              </a:rPr>
              <a:t>Steel Industry </a:t>
            </a:r>
            <a:r>
              <a:rPr lang="en-US" sz="2400" dirty="0">
                <a:solidFill>
                  <a:srgbClr val="FF0000"/>
                </a:solidFill>
              </a:rPr>
              <a:t>G</a:t>
            </a:r>
            <a:r>
              <a:rPr lang="en-US" sz="2400" dirty="0" smtClean="0">
                <a:solidFill>
                  <a:srgbClr val="FF0000"/>
                </a:solidFill>
              </a:rPr>
              <a:t>rowth Issues: Negatives</a:t>
            </a:r>
            <a:endParaRPr lang="en-US" sz="2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867400"/>
          </a:xfrm>
        </p:spPr>
        <p:txBody>
          <a:bodyPr>
            <a:noAutofit/>
          </a:bodyPr>
          <a:lstStyle/>
          <a:p>
            <a:r>
              <a:rPr lang="en-US" sz="1600" dirty="0" smtClean="0"/>
              <a:t>Start up of </a:t>
            </a:r>
            <a:r>
              <a:rPr lang="en-US" sz="1600" dirty="0" err="1" smtClean="0"/>
              <a:t>greenfield</a:t>
            </a:r>
            <a:r>
              <a:rPr lang="en-US" sz="1600" dirty="0" smtClean="0"/>
              <a:t> steel projects. Non-availability of adequate land  at the right place. </a:t>
            </a:r>
          </a:p>
          <a:p>
            <a:r>
              <a:rPr lang="en-US" sz="1600" dirty="0" smtClean="0"/>
              <a:t>Delays in land acquisition  and in getting other clearances.  </a:t>
            </a:r>
          </a:p>
          <a:p>
            <a:r>
              <a:rPr lang="en-US" sz="1600" dirty="0" smtClean="0"/>
              <a:t>State government machinery is ill equipped to handle clearances of large projects quickly.</a:t>
            </a:r>
          </a:p>
          <a:p>
            <a:r>
              <a:rPr lang="en-US" sz="1600" dirty="0" smtClean="0"/>
              <a:t>Managing project costs and gestation lags. High capital costs can be cause of immense concern. </a:t>
            </a:r>
          </a:p>
          <a:p>
            <a:r>
              <a:rPr lang="en-US" sz="1600" dirty="0" smtClean="0"/>
              <a:t>Environmental and societal concerns may lead to increased project costs : but, all in line with global trend.</a:t>
            </a:r>
          </a:p>
          <a:p>
            <a:r>
              <a:rPr lang="en-US" sz="1600" dirty="0" smtClean="0"/>
              <a:t>Import dependence on high cost coking coal.</a:t>
            </a:r>
          </a:p>
          <a:p>
            <a:r>
              <a:rPr lang="en-US" sz="1600" dirty="0" smtClean="0"/>
              <a:t>Skilled and semi-skilled manpower shortage in the medium term. </a:t>
            </a:r>
          </a:p>
          <a:p>
            <a:r>
              <a:rPr lang="en-US" sz="1600" dirty="0" smtClean="0"/>
              <a:t>Poor state of the existing infrastructure  can reduce market penetration for new large entrants. </a:t>
            </a:r>
          </a:p>
          <a:p>
            <a:r>
              <a:rPr lang="en-US" sz="1600" dirty="0" smtClean="0"/>
              <a:t>Inadequate infrastructure to raise costs of production and sales of steel.</a:t>
            </a:r>
          </a:p>
          <a:p>
            <a:r>
              <a:rPr lang="en-US" sz="1600" dirty="0" smtClean="0"/>
              <a:t>Inadequate mining resources available for captive ownership.  </a:t>
            </a:r>
          </a:p>
          <a:p>
            <a:r>
              <a:rPr lang="en-US" sz="1600" dirty="0" smtClean="0"/>
              <a:t>Improper planning and faulty market signals leading to  inappropriate choice of product mix causing market  and capacity imbalance.</a:t>
            </a:r>
          </a:p>
          <a:p>
            <a:r>
              <a:rPr lang="en-US" sz="1600" dirty="0" smtClean="0"/>
              <a:t>Trade </a:t>
            </a:r>
            <a:r>
              <a:rPr lang="en-US" sz="1600" dirty="0" err="1" smtClean="0"/>
              <a:t>liberalisation</a:t>
            </a:r>
            <a:r>
              <a:rPr lang="en-US" sz="1600" dirty="0" smtClean="0"/>
              <a:t>, supported by FTAs and PTAs, Indian steel will face far greater competition in the future.</a:t>
            </a:r>
          </a:p>
        </p:txBody>
      </p:sp>
      <p:sp>
        <p:nvSpPr>
          <p:cNvPr id="4" name="Slide Number Placeholder 3"/>
          <p:cNvSpPr>
            <a:spLocks noGrp="1"/>
          </p:cNvSpPr>
          <p:nvPr>
            <p:ph type="sldNum" sz="quarter" idx="12"/>
          </p:nvPr>
        </p:nvSpPr>
        <p:spPr/>
        <p:txBody>
          <a:bodyPr/>
          <a:lstStyle/>
          <a:p>
            <a:pPr>
              <a:defRPr/>
            </a:pPr>
            <a:fld id="{4FBE5F09-DD1E-4F5F-B7B1-3C1519498D0E}" type="slidenum">
              <a:rPr lang="en-US" smtClean="0"/>
              <a:pPr>
                <a:defRPr/>
              </a:pPr>
              <a:t>12</a:t>
            </a:fld>
            <a:endParaRPr lang="en-US"/>
          </a:p>
        </p:txBody>
      </p:sp>
      <p:sp>
        <p:nvSpPr>
          <p:cNvPr id="2" name="Title 1"/>
          <p:cNvSpPr>
            <a:spLocks noGrp="1"/>
          </p:cNvSpPr>
          <p:nvPr>
            <p:ph type="title"/>
          </p:nvPr>
        </p:nvSpPr>
        <p:spPr>
          <a:xfrm>
            <a:off x="762000" y="152400"/>
            <a:ext cx="7239000" cy="609600"/>
          </a:xfrm>
        </p:spPr>
        <p:txBody>
          <a:bodyPr>
            <a:normAutofit/>
          </a:bodyPr>
          <a:lstStyle/>
          <a:p>
            <a:r>
              <a:rPr lang="en-US" sz="2800" dirty="0" smtClean="0">
                <a:solidFill>
                  <a:srgbClr val="FF0000"/>
                </a:solidFill>
              </a:rPr>
              <a:t>Indian Steel Industry : Challenges</a:t>
            </a:r>
            <a:endParaRPr lang="en-US" sz="28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17550"/>
          </a:xfrm>
        </p:spPr>
        <p:txBody>
          <a:bodyPr>
            <a:normAutofit/>
          </a:bodyPr>
          <a:lstStyle/>
          <a:p>
            <a:r>
              <a:rPr lang="en-US" sz="2400" dirty="0" smtClean="0">
                <a:solidFill>
                  <a:srgbClr val="FF0000"/>
                </a:solidFill>
              </a:rPr>
              <a:t>Infrastructure and Land Acquisition Issues </a:t>
            </a:r>
            <a:endParaRPr lang="en-US" sz="2400" dirty="0">
              <a:solidFill>
                <a:srgbClr val="FF0000"/>
              </a:solidFill>
            </a:endParaRPr>
          </a:p>
        </p:txBody>
      </p:sp>
      <p:sp>
        <p:nvSpPr>
          <p:cNvPr id="3" name="Text Placeholder 2"/>
          <p:cNvSpPr>
            <a:spLocks noGrp="1"/>
          </p:cNvSpPr>
          <p:nvPr>
            <p:ph type="body" idx="1"/>
          </p:nvPr>
        </p:nvSpPr>
        <p:spPr/>
        <p:txBody>
          <a:bodyPr/>
          <a:lstStyle/>
          <a:p>
            <a:r>
              <a:rPr lang="en-US" dirty="0" smtClean="0"/>
              <a:t>Infrastructure </a:t>
            </a:r>
            <a:endParaRPr lang="en-US" dirty="0"/>
          </a:p>
        </p:txBody>
      </p:sp>
      <p:sp>
        <p:nvSpPr>
          <p:cNvPr id="4" name="Text Placeholder 3"/>
          <p:cNvSpPr>
            <a:spLocks noGrp="1"/>
          </p:cNvSpPr>
          <p:nvPr>
            <p:ph type="body" sz="half" idx="3"/>
          </p:nvPr>
        </p:nvSpPr>
        <p:spPr/>
        <p:txBody>
          <a:bodyPr/>
          <a:lstStyle/>
          <a:p>
            <a:r>
              <a:rPr lang="en-US" dirty="0" smtClean="0"/>
              <a:t>Infrastructure</a:t>
            </a:r>
            <a:endParaRPr lang="en-US" dirty="0"/>
          </a:p>
        </p:txBody>
      </p:sp>
      <p:sp>
        <p:nvSpPr>
          <p:cNvPr id="5" name="Content Placeholder 4"/>
          <p:cNvSpPr>
            <a:spLocks noGrp="1"/>
          </p:cNvSpPr>
          <p:nvPr>
            <p:ph sz="quarter" idx="2"/>
          </p:nvPr>
        </p:nvSpPr>
        <p:spPr>
          <a:xfrm>
            <a:off x="457200" y="990600"/>
            <a:ext cx="8305800" cy="4395457"/>
          </a:xfrm>
        </p:spPr>
        <p:txBody>
          <a:bodyPr>
            <a:normAutofit fontScale="62500" lnSpcReduction="20000"/>
          </a:bodyPr>
          <a:lstStyle/>
          <a:p>
            <a:pPr>
              <a:buNone/>
            </a:pPr>
            <a:endParaRPr lang="en-US" dirty="0" smtClean="0"/>
          </a:p>
          <a:p>
            <a:r>
              <a:rPr lang="en-US" dirty="0" smtClean="0"/>
              <a:t>Most steel and mining industries related infrastructure projects are already  included in  the government agenda. A trillion dollar investment on infrastructure is being planned for the coming five years.</a:t>
            </a:r>
          </a:p>
          <a:p>
            <a:pPr>
              <a:buNone/>
            </a:pPr>
            <a:endParaRPr lang="en-US" dirty="0" smtClean="0"/>
          </a:p>
          <a:p>
            <a:r>
              <a:rPr lang="en-US" dirty="0" smtClean="0"/>
              <a:t>However, actual availability of funds may not be as much. Even if so, the actual requirement for the projects in hand is much larger. This will lead to very thin spreading  of the resources over many projects leading to  their collective incompletion, unless the same is </a:t>
            </a:r>
            <a:r>
              <a:rPr lang="en-US" dirty="0" err="1" smtClean="0"/>
              <a:t>prioritised</a:t>
            </a:r>
            <a:r>
              <a:rPr lang="en-US" dirty="0" smtClean="0"/>
              <a:t> properly .</a:t>
            </a:r>
          </a:p>
          <a:p>
            <a:endParaRPr lang="en-US" dirty="0" smtClean="0"/>
          </a:p>
          <a:p>
            <a:r>
              <a:rPr lang="en-US" dirty="0" smtClean="0"/>
              <a:t>Significant investment is needed in the infrastructure to handle imported coking coal at ports and railway systems to </a:t>
            </a:r>
            <a:r>
              <a:rPr lang="en-US" dirty="0" err="1" smtClean="0"/>
              <a:t>minimise</a:t>
            </a:r>
            <a:r>
              <a:rPr lang="en-US" dirty="0" smtClean="0"/>
              <a:t> costs of transportation and handling.</a:t>
            </a:r>
          </a:p>
          <a:p>
            <a:pPr>
              <a:buNone/>
            </a:pPr>
            <a:endParaRPr lang="en-US" dirty="0" smtClean="0"/>
          </a:p>
          <a:p>
            <a:r>
              <a:rPr lang="en-US" dirty="0" smtClean="0"/>
              <a:t>Steel mills in the coasts are looking to captive jetties, but, require government’s financial and policy support.  </a:t>
            </a:r>
          </a:p>
          <a:p>
            <a:pPr>
              <a:buNone/>
            </a:pPr>
            <a:endParaRPr lang="en-US" dirty="0" smtClean="0"/>
          </a:p>
          <a:p>
            <a:r>
              <a:rPr lang="en-US" dirty="0" smtClean="0"/>
              <a:t>PPP models are being encouraged for developing the port infrastructure in the country. With this the dependency on road and rail will be reduced and there will be an optimum usage of our sea networks.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305800" cy="5135563"/>
          </a:xfrm>
        </p:spPr>
        <p:txBody>
          <a:bodyPr>
            <a:normAutofit fontScale="70000" lnSpcReduction="20000"/>
          </a:bodyPr>
          <a:lstStyle/>
          <a:p>
            <a:r>
              <a:rPr lang="en-US" dirty="0" smtClean="0"/>
              <a:t>Indian steel industry has the advantage of  significant reserves of high quality iron ore that can be available to the steel producers at reasonable costs. </a:t>
            </a:r>
          </a:p>
          <a:p>
            <a:r>
              <a:rPr lang="en-US" dirty="0" smtClean="0"/>
              <a:t>But, excessive exports may deprive the local producers of high grade ores at competitive prices if they do not have captive resources.  </a:t>
            </a:r>
          </a:p>
          <a:p>
            <a:r>
              <a:rPr lang="en-US" b="1" i="1" dirty="0" smtClean="0"/>
              <a:t>The most important constraint for the Indian steel industry’s growth could be shortages of high quality coking coal and continued dependent on imports.</a:t>
            </a:r>
          </a:p>
          <a:p>
            <a:r>
              <a:rPr lang="en-US" dirty="0" smtClean="0"/>
              <a:t>India’s imports of coking coal have been in the range of 27-29 million </a:t>
            </a:r>
            <a:r>
              <a:rPr lang="en-US" dirty="0" err="1" smtClean="0"/>
              <a:t>tonnes</a:t>
            </a:r>
            <a:r>
              <a:rPr lang="en-US" dirty="0" smtClean="0"/>
              <a:t> and the same will shoot up sharply with the commissioning of the new capacities in the coming years.</a:t>
            </a:r>
          </a:p>
          <a:p>
            <a:r>
              <a:rPr lang="en-US" dirty="0" smtClean="0"/>
              <a:t>Indian companies are looking for investment to secure their supplies of coal. Several Indian companies have invested in coal assets in countries such as Australia, Indonesia, Mozambique, the USA and Canada. Investments have been in both coking and non-coking coal assets.</a:t>
            </a:r>
          </a:p>
          <a:p>
            <a:r>
              <a:rPr lang="en-US" dirty="0" smtClean="0"/>
              <a:t>Indian steel makers will additionally require to secure their energy demand and may have to also secure natural gas assets.  </a:t>
            </a:r>
          </a:p>
          <a:p>
            <a:endParaRPr lang="en-US" dirty="0"/>
          </a:p>
        </p:txBody>
      </p:sp>
      <p:sp>
        <p:nvSpPr>
          <p:cNvPr id="4" name="Slide Number Placeholder 3"/>
          <p:cNvSpPr>
            <a:spLocks noGrp="1"/>
          </p:cNvSpPr>
          <p:nvPr>
            <p:ph type="sldNum" sz="quarter" idx="12"/>
          </p:nvPr>
        </p:nvSpPr>
        <p:spPr/>
        <p:txBody>
          <a:bodyPr/>
          <a:lstStyle/>
          <a:p>
            <a:pPr>
              <a:defRPr/>
            </a:pPr>
            <a:fld id="{4FBE5F09-DD1E-4F5F-B7B1-3C1519498D0E}" type="slidenum">
              <a:rPr lang="en-US" smtClean="0"/>
              <a:pPr>
                <a:defRPr/>
              </a:pPr>
              <a:t>14</a:t>
            </a:fld>
            <a:endParaRPr lang="en-US"/>
          </a:p>
        </p:txBody>
      </p:sp>
      <p:sp>
        <p:nvSpPr>
          <p:cNvPr id="2" name="Title 1"/>
          <p:cNvSpPr>
            <a:spLocks noGrp="1"/>
          </p:cNvSpPr>
          <p:nvPr>
            <p:ph type="title"/>
          </p:nvPr>
        </p:nvSpPr>
        <p:spPr>
          <a:xfrm>
            <a:off x="990600" y="274638"/>
            <a:ext cx="7696200" cy="639762"/>
          </a:xfrm>
        </p:spPr>
        <p:txBody>
          <a:bodyPr>
            <a:normAutofit/>
          </a:bodyPr>
          <a:lstStyle/>
          <a:p>
            <a:r>
              <a:rPr lang="en-US" sz="2400" b="1" dirty="0" smtClean="0">
                <a:solidFill>
                  <a:schemeClr val="accent1">
                    <a:lumMod val="50000"/>
                  </a:schemeClr>
                </a:solidFill>
              </a:rPr>
              <a:t>Indian Steel : Raw Materials </a:t>
            </a:r>
            <a:endParaRPr lang="en-US" sz="2400" b="1" dirty="0">
              <a:solidFill>
                <a:schemeClr val="accent1">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hmed Shah Firoz\Desktop\Firoz Passport Size.jpg"/>
          <p:cNvPicPr>
            <a:picLocks noChangeAspect="1" noChangeArrowheads="1"/>
          </p:cNvPicPr>
          <p:nvPr/>
        </p:nvPicPr>
        <p:blipFill>
          <a:blip r:embed="rId2" cstate="print"/>
          <a:srcRect/>
          <a:stretch>
            <a:fillRect/>
          </a:stretch>
        </p:blipFill>
        <p:spPr bwMode="auto">
          <a:xfrm>
            <a:off x="1928794" y="3429000"/>
            <a:ext cx="2265229" cy="2327821"/>
          </a:xfrm>
          <a:prstGeom prst="rect">
            <a:avLst/>
          </a:prstGeom>
          <a:noFill/>
        </p:spPr>
      </p:pic>
      <p:sp>
        <p:nvSpPr>
          <p:cNvPr id="3" name="TextBox 2"/>
          <p:cNvSpPr txBox="1"/>
          <p:nvPr/>
        </p:nvSpPr>
        <p:spPr>
          <a:xfrm>
            <a:off x="1857356" y="1857364"/>
            <a:ext cx="6215106" cy="769441"/>
          </a:xfrm>
          <a:prstGeom prst="rect">
            <a:avLst/>
          </a:prstGeom>
          <a:noFill/>
        </p:spPr>
        <p:txBody>
          <a:bodyPr wrap="square" rtlCol="0">
            <a:spAutoFit/>
          </a:bodyPr>
          <a:lstStyle/>
          <a:p>
            <a:r>
              <a:rPr lang="en-US" sz="4400" dirty="0" smtClean="0">
                <a:solidFill>
                  <a:schemeClr val="accent2">
                    <a:lumMod val="50000"/>
                  </a:schemeClr>
                </a:solidFill>
              </a:rPr>
              <a:t>Thank You</a:t>
            </a:r>
            <a:endParaRPr lang="en-IN" sz="4400" dirty="0">
              <a:solidFill>
                <a:schemeClr val="accent2">
                  <a:lumMod val="50000"/>
                </a:schemeClr>
              </a:solidFill>
            </a:endParaRPr>
          </a:p>
        </p:txBody>
      </p:sp>
      <p:sp>
        <p:nvSpPr>
          <p:cNvPr id="4" name="TextBox 3"/>
          <p:cNvSpPr txBox="1"/>
          <p:nvPr/>
        </p:nvSpPr>
        <p:spPr>
          <a:xfrm>
            <a:off x="5786446" y="3786190"/>
            <a:ext cx="3143272" cy="1477328"/>
          </a:xfrm>
          <a:prstGeom prst="rect">
            <a:avLst/>
          </a:prstGeom>
          <a:noFill/>
        </p:spPr>
        <p:txBody>
          <a:bodyPr wrap="square" rtlCol="0">
            <a:spAutoFit/>
          </a:bodyPr>
          <a:lstStyle/>
          <a:p>
            <a:r>
              <a:rPr lang="en-US" dirty="0" smtClean="0"/>
              <a:t>Contact </a:t>
            </a:r>
          </a:p>
          <a:p>
            <a:r>
              <a:rPr lang="en-US" dirty="0" smtClean="0">
                <a:hlinkClick r:id="rId3"/>
              </a:rPr>
              <a:t>asfiroz@yahoo.com</a:t>
            </a:r>
            <a:endParaRPr lang="en-US" dirty="0" smtClean="0"/>
          </a:p>
          <a:p>
            <a:r>
              <a:rPr lang="en-US" dirty="0" smtClean="0"/>
              <a:t>(91)9811019872</a:t>
            </a:r>
          </a:p>
          <a:p>
            <a:r>
              <a:rPr lang="en-US" dirty="0" smtClean="0"/>
              <a:t>(91)(11)26493193</a:t>
            </a:r>
          </a:p>
          <a:p>
            <a:r>
              <a:rPr lang="en-US" dirty="0" smtClean="0"/>
              <a:t>(91)(11)41753060</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4191000" cy="4525963"/>
          </a:xfrm>
        </p:spPr>
        <p:txBody>
          <a:bodyPr>
            <a:normAutofit fontScale="62500" lnSpcReduction="20000"/>
          </a:bodyPr>
          <a:lstStyle/>
          <a:p>
            <a:r>
              <a:rPr lang="en-US" sz="2900" dirty="0" smtClean="0"/>
              <a:t>Consistent growth of the economy, despite global economic turmoil. Relative insulation, low global exposure and the prudence of the banking sector are reasons.</a:t>
            </a:r>
          </a:p>
          <a:p>
            <a:r>
              <a:rPr lang="en-US" sz="2900" dirty="0" smtClean="0"/>
              <a:t>Falling growth rate in the recent months : still better than the most, but, can snowball into a significant mid term slowdown of the economy.</a:t>
            </a:r>
          </a:p>
          <a:p>
            <a:r>
              <a:rPr lang="en-US" sz="2900" dirty="0" smtClean="0"/>
              <a:t>Expect the growth rate to fall to 6.5-6.75 % in 2011-12.</a:t>
            </a:r>
          </a:p>
          <a:p>
            <a:r>
              <a:rPr lang="en-US" sz="2900" dirty="0" smtClean="0"/>
              <a:t>Oct.-Dec 2011 growth rate has dropped to 6.1 per cent.</a:t>
            </a:r>
          </a:p>
          <a:p>
            <a:r>
              <a:rPr lang="en-US" sz="2900" dirty="0" smtClean="0"/>
              <a:t>Government intervention potential to arrest slowdown is limited. No pump priming is </a:t>
            </a:r>
            <a:r>
              <a:rPr lang="en-US" sz="2900" dirty="0" err="1" smtClean="0"/>
              <a:t>visualised</a:t>
            </a:r>
            <a:r>
              <a:rPr lang="en-US" sz="2900" dirty="0" smtClean="0"/>
              <a:t>.</a:t>
            </a:r>
          </a:p>
          <a:p>
            <a:endParaRPr lang="en-IN" dirty="0"/>
          </a:p>
        </p:txBody>
      </p:sp>
      <p:sp>
        <p:nvSpPr>
          <p:cNvPr id="3" name="Title 2"/>
          <p:cNvSpPr>
            <a:spLocks noGrp="1"/>
          </p:cNvSpPr>
          <p:nvPr>
            <p:ph type="title"/>
          </p:nvPr>
        </p:nvSpPr>
        <p:spPr>
          <a:xfrm>
            <a:off x="457200" y="274638"/>
            <a:ext cx="8229600" cy="563562"/>
          </a:xfrm>
        </p:spPr>
        <p:txBody>
          <a:bodyPr>
            <a:normAutofit/>
          </a:bodyPr>
          <a:lstStyle/>
          <a:p>
            <a:r>
              <a:rPr lang="en-US" sz="2400" dirty="0" smtClean="0"/>
              <a:t>Indian Economy</a:t>
            </a:r>
            <a:endParaRPr lang="en-IN" sz="2400" dirty="0"/>
          </a:p>
        </p:txBody>
      </p:sp>
      <p:graphicFrame>
        <p:nvGraphicFramePr>
          <p:cNvPr id="4" name="Chart 3"/>
          <p:cNvGraphicFramePr/>
          <p:nvPr/>
        </p:nvGraphicFramePr>
        <p:xfrm>
          <a:off x="4800600" y="762000"/>
          <a:ext cx="43434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876800" y="3810000"/>
          <a:ext cx="40386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4419600" cy="4525963"/>
          </a:xfrm>
        </p:spPr>
        <p:txBody>
          <a:bodyPr>
            <a:normAutofit lnSpcReduction="10000"/>
          </a:bodyPr>
          <a:lstStyle/>
          <a:p>
            <a:r>
              <a:rPr lang="en-US" sz="1900" dirty="0" smtClean="0"/>
              <a:t>Tight money supply :slowing down investment and cutting consumption. </a:t>
            </a:r>
          </a:p>
          <a:p>
            <a:r>
              <a:rPr lang="en-US" sz="1900" dirty="0" smtClean="0"/>
              <a:t>After manufacturing, it is the services sector that is slowing down.</a:t>
            </a:r>
          </a:p>
          <a:p>
            <a:r>
              <a:rPr lang="en-US" sz="1900" dirty="0" smtClean="0"/>
              <a:t>Weaker sentiments ,cautious investors, high costs of capital and diminishing real </a:t>
            </a:r>
            <a:r>
              <a:rPr lang="en-US" sz="1900" dirty="0" err="1" smtClean="0"/>
              <a:t>opportunitiespile</a:t>
            </a:r>
            <a:r>
              <a:rPr lang="en-US" sz="1900" dirty="0" smtClean="0"/>
              <a:t> up woes for the economy.</a:t>
            </a:r>
          </a:p>
          <a:p>
            <a:endParaRPr lang="en-US" dirty="0" smtClean="0"/>
          </a:p>
          <a:p>
            <a:r>
              <a:rPr lang="en-IN" dirty="0" smtClean="0">
                <a:solidFill>
                  <a:srgbClr val="FF0000"/>
                </a:solidFill>
              </a:rPr>
              <a:t>No Visible Feel Good Factor </a:t>
            </a:r>
            <a:endParaRPr lang="en-IN" dirty="0">
              <a:solidFill>
                <a:srgbClr val="FF0000"/>
              </a:solidFill>
            </a:endParaRPr>
          </a:p>
        </p:txBody>
      </p:sp>
      <p:sp>
        <p:nvSpPr>
          <p:cNvPr id="3" name="Title 2"/>
          <p:cNvSpPr>
            <a:spLocks noGrp="1"/>
          </p:cNvSpPr>
          <p:nvPr>
            <p:ph type="title"/>
          </p:nvPr>
        </p:nvSpPr>
        <p:spPr/>
        <p:txBody>
          <a:bodyPr/>
          <a:lstStyle/>
          <a:p>
            <a:r>
              <a:rPr lang="en-US" dirty="0" smtClean="0"/>
              <a:t>Indian Economy</a:t>
            </a:r>
            <a:endParaRPr lang="en-IN" dirty="0"/>
          </a:p>
        </p:txBody>
      </p:sp>
      <p:graphicFrame>
        <p:nvGraphicFramePr>
          <p:cNvPr id="4" name="Chart 3"/>
          <p:cNvGraphicFramePr/>
          <p:nvPr/>
        </p:nvGraphicFramePr>
        <p:xfrm>
          <a:off x="4572000" y="914400"/>
          <a:ext cx="43434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nvGraphicFramePr>
        <p:xfrm>
          <a:off x="4648200" y="3733800"/>
          <a:ext cx="4254500" cy="2217420"/>
        </p:xfrm>
        <a:graphic>
          <a:graphicData uri="http://schemas.openxmlformats.org/drawingml/2006/table">
            <a:tbl>
              <a:tblPr/>
              <a:tblGrid>
                <a:gridCol w="1803055"/>
                <a:gridCol w="1089531"/>
                <a:gridCol w="1361914"/>
              </a:tblGrid>
              <a:tr h="381000">
                <a:tc>
                  <a:txBody>
                    <a:bodyPr/>
                    <a:lstStyle/>
                    <a:p>
                      <a:pPr algn="l" fontAlgn="b"/>
                      <a:r>
                        <a:rPr lang="en-IN"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100" b="0" i="0" u="none" strike="noStrike">
                          <a:solidFill>
                            <a:srgbClr val="000000"/>
                          </a:solidFill>
                          <a:latin typeface="Calibri"/>
                        </a:rPr>
                        <a:t>Growth rates April-June 2010-11, YoY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100" b="0" i="0" u="none" strike="noStrike" dirty="0">
                          <a:solidFill>
                            <a:srgbClr val="000000"/>
                          </a:solidFill>
                          <a:latin typeface="Calibri"/>
                        </a:rPr>
                        <a:t>Growth rates </a:t>
                      </a:r>
                      <a:r>
                        <a:rPr lang="en-IN" sz="1100" b="0" i="0" u="none" strike="noStrike" dirty="0" smtClean="0">
                          <a:solidFill>
                            <a:srgbClr val="000000"/>
                          </a:solidFill>
                          <a:latin typeface="Calibri"/>
                        </a:rPr>
                        <a:t> October  –December  </a:t>
                      </a:r>
                      <a:r>
                        <a:rPr lang="en-IN" sz="1100" b="0" i="0" u="none" strike="noStrike" dirty="0">
                          <a:solidFill>
                            <a:srgbClr val="000000"/>
                          </a:solidFill>
                          <a:latin typeface="Calibri"/>
                        </a:rPr>
                        <a:t>2011-12, </a:t>
                      </a:r>
                      <a:r>
                        <a:rPr lang="en-IN" sz="1100" b="0" i="0" u="none" strike="noStrike" dirty="0" err="1">
                          <a:solidFill>
                            <a:srgbClr val="000000"/>
                          </a:solidFill>
                          <a:latin typeface="Calibri"/>
                        </a:rPr>
                        <a:t>YoY</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IN" sz="1100" b="0" i="0" u="none" strike="noStrike">
                          <a:solidFill>
                            <a:srgbClr val="000000"/>
                          </a:solidFill>
                          <a:latin typeface="Calibri"/>
                        </a:rPr>
                        <a:t>GDP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8.3</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6.1</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IN" sz="1100" b="0" i="0" u="none" strike="noStrike">
                          <a:solidFill>
                            <a:srgbClr val="000000"/>
                          </a:solidFill>
                          <a:latin typeface="Calibri"/>
                        </a:rPr>
                        <a:t>Manufacturing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7.8</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0.4</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IN" sz="1100" b="0" i="0" u="none" strike="noStrike">
                          <a:solidFill>
                            <a:srgbClr val="000000"/>
                          </a:solidFill>
                          <a:latin typeface="Calibri"/>
                        </a:rPr>
                        <a:t>Construction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8.7</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7.2</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IN" sz="1100" b="0" i="0" u="none" strike="noStrike">
                          <a:solidFill>
                            <a:srgbClr val="000000"/>
                          </a:solidFill>
                          <a:latin typeface="Calibri"/>
                        </a:rPr>
                        <a:t>Trade, Hotels, Transport and Communications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9.8</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9.2</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IN" sz="1100" b="0" i="0" u="none" strike="noStrike">
                          <a:solidFill>
                            <a:srgbClr val="000000"/>
                          </a:solidFill>
                          <a:latin typeface="Calibri"/>
                        </a:rPr>
                        <a:t>Financing, Insurance, Real Eastate, Business Services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11.2</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9</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IN" sz="1100" b="0" i="0" u="none" strike="noStrike">
                          <a:solidFill>
                            <a:srgbClr val="000000"/>
                          </a:solidFill>
                          <a:latin typeface="Calibri"/>
                        </a:rPr>
                        <a:t>Community, Social and Personal Services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-0.8</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100" b="0" i="0" u="none" strike="noStrike" dirty="0" smtClean="0">
                          <a:solidFill>
                            <a:srgbClr val="000000"/>
                          </a:solidFill>
                          <a:latin typeface="Calibri"/>
                        </a:rPr>
                        <a:t>7.9</a:t>
                      </a:r>
                      <a:endParaRPr lang="en-IN"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t>Capacity constraints, inflation expectations and speculations are adding to inflation worries, despite recent relief. </a:t>
            </a:r>
          </a:p>
          <a:p>
            <a:r>
              <a:rPr lang="en-US" dirty="0" smtClean="0"/>
              <a:t>Food inflation is politically sensitive issue.  Food prices are stable currently with a good winter harvest.</a:t>
            </a:r>
          </a:p>
          <a:p>
            <a:r>
              <a:rPr lang="en-US" sz="2800" dirty="0" smtClean="0"/>
              <a:t>Higher costs of capital are contributing to inflation spiral.</a:t>
            </a:r>
          </a:p>
          <a:p>
            <a:r>
              <a:rPr lang="en-US" sz="2800" dirty="0" smtClean="0"/>
              <a:t>Despite comforts on inflation, RBI is likely to take  cautious stance on money supply.  </a:t>
            </a:r>
          </a:p>
          <a:p>
            <a:r>
              <a:rPr lang="en-US" sz="2400" dirty="0" smtClean="0"/>
              <a:t>Inflationary pressure can be expected to be reduced as global commodity prices fall. But, government’s income and employment generation schemes, lower productivity and capacity constraints in critical industries and infrastructure will work the other way.</a:t>
            </a:r>
          </a:p>
          <a:p>
            <a:endParaRPr lang="en-US" sz="2800" dirty="0" smtClean="0"/>
          </a:p>
          <a:p>
            <a:endParaRPr lang="en-US" dirty="0"/>
          </a:p>
        </p:txBody>
      </p:sp>
      <p:sp>
        <p:nvSpPr>
          <p:cNvPr id="3" name="Title 2"/>
          <p:cNvSpPr>
            <a:spLocks noGrp="1"/>
          </p:cNvSpPr>
          <p:nvPr>
            <p:ph type="title"/>
          </p:nvPr>
        </p:nvSpPr>
        <p:spPr/>
        <p:txBody>
          <a:bodyPr>
            <a:normAutofit/>
          </a:bodyPr>
          <a:lstStyle/>
          <a:p>
            <a:r>
              <a:rPr lang="en-US" sz="2400" dirty="0" smtClean="0"/>
              <a:t>Indian Economy: Inflation Hitting Growth</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a:bodyPr>
          <a:lstStyle/>
          <a:p>
            <a:r>
              <a:rPr lang="en-US" dirty="0" smtClean="0"/>
              <a:t>Uncertain policy terrain, poor infrastructure, social resistance, legal issues and high costs of capital eroding investor confidence.</a:t>
            </a:r>
          </a:p>
          <a:p>
            <a:r>
              <a:rPr lang="en-US" dirty="0" smtClean="0"/>
              <a:t>Sharp drop in both FDI ( till December 2011) and private equity flows are hitting Indian large businesses. </a:t>
            </a:r>
          </a:p>
          <a:p>
            <a:r>
              <a:rPr lang="en-US" dirty="0" smtClean="0"/>
              <a:t>India’s  cross border investment outflows are turning higher  than inflows. Sign of shrinking domestic investment potential?</a:t>
            </a:r>
          </a:p>
          <a:p>
            <a:r>
              <a:rPr lang="en-US" dirty="0" smtClean="0"/>
              <a:t>Banks are seeing rise in non-performing assets. Future credit flows may be impaired. </a:t>
            </a:r>
          </a:p>
        </p:txBody>
      </p:sp>
      <p:sp>
        <p:nvSpPr>
          <p:cNvPr id="3" name="Title 2"/>
          <p:cNvSpPr>
            <a:spLocks noGrp="1"/>
          </p:cNvSpPr>
          <p:nvPr>
            <p:ph type="title"/>
          </p:nvPr>
        </p:nvSpPr>
        <p:spPr/>
        <p:txBody>
          <a:bodyPr/>
          <a:lstStyle/>
          <a:p>
            <a:r>
              <a:rPr lang="en-US" dirty="0" smtClean="0"/>
              <a:t>Indian Economy</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lnSpcReduction="10000"/>
          </a:bodyPr>
          <a:lstStyle/>
          <a:p>
            <a:r>
              <a:rPr lang="en-US" dirty="0" smtClean="0"/>
              <a:t>Indian economy may slow down to a growth rate of 5.5-6 per cent in 2012-13, resulting from concurrent issues in manufacturing, services and agriculture sectors. </a:t>
            </a:r>
          </a:p>
          <a:p>
            <a:r>
              <a:rPr lang="en-US" dirty="0" smtClean="0"/>
              <a:t>Savings and investment rates are already down to 30% from their peaks of about 38 per cent. No major improvement foreseen in 2012-13.</a:t>
            </a:r>
          </a:p>
          <a:p>
            <a:r>
              <a:rPr lang="en-US" dirty="0" smtClean="0"/>
              <a:t>The GDP will turn stronger in 2013-14 onward as one expects the current problems to be sorted out.</a:t>
            </a:r>
          </a:p>
          <a:p>
            <a:r>
              <a:rPr lang="en-US" dirty="0" smtClean="0">
                <a:solidFill>
                  <a:srgbClr val="FF0000"/>
                </a:solidFill>
              </a:rPr>
              <a:t> </a:t>
            </a:r>
          </a:p>
        </p:txBody>
      </p:sp>
      <p:sp>
        <p:nvSpPr>
          <p:cNvPr id="3" name="Title 2"/>
          <p:cNvSpPr>
            <a:spLocks noGrp="1"/>
          </p:cNvSpPr>
          <p:nvPr>
            <p:ph type="title"/>
          </p:nvPr>
        </p:nvSpPr>
        <p:spPr/>
        <p:txBody>
          <a:bodyPr/>
          <a:lstStyle/>
          <a:p>
            <a:r>
              <a:rPr lang="en-US" dirty="0" smtClean="0"/>
              <a:t>Indian Economy</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4419600"/>
            <a:ext cx="3962400" cy="2031325"/>
          </a:xfrm>
          <a:prstGeom prst="rect">
            <a:avLst/>
          </a:prstGeom>
          <a:noFill/>
        </p:spPr>
        <p:txBody>
          <a:bodyPr wrap="square" rtlCol="0">
            <a:spAutoFit/>
          </a:bodyPr>
          <a:lstStyle/>
          <a:p>
            <a:r>
              <a:rPr lang="en-US" dirty="0" smtClean="0"/>
              <a:t>The Indian steel industry withstood the turmoil and the uncertainty caused by the global financial crisis in  the mid 2008 and came out to record uninterrupted growth despite adverse externalities. </a:t>
            </a:r>
            <a:endParaRPr lang="en-US" dirty="0"/>
          </a:p>
        </p:txBody>
      </p:sp>
      <p:sp>
        <p:nvSpPr>
          <p:cNvPr id="8" name="TextBox 7"/>
          <p:cNvSpPr txBox="1"/>
          <p:nvPr/>
        </p:nvSpPr>
        <p:spPr>
          <a:xfrm>
            <a:off x="533400" y="4038600"/>
            <a:ext cx="3581400" cy="276999"/>
          </a:xfrm>
          <a:prstGeom prst="rect">
            <a:avLst/>
          </a:prstGeom>
          <a:noFill/>
        </p:spPr>
        <p:txBody>
          <a:bodyPr wrap="square" rtlCol="0">
            <a:spAutoFit/>
          </a:bodyPr>
          <a:lstStyle/>
          <a:p>
            <a:r>
              <a:rPr lang="en-US" sz="1200" dirty="0" smtClean="0"/>
              <a:t>Source: Joint Plant Committee</a:t>
            </a:r>
            <a:endParaRPr lang="en-US" sz="1200" dirty="0"/>
          </a:p>
        </p:txBody>
      </p:sp>
      <p:graphicFrame>
        <p:nvGraphicFramePr>
          <p:cNvPr id="13" name="Content Placeholder 3"/>
          <p:cNvGraphicFramePr>
            <a:graphicFrameLocks noGrp="1"/>
          </p:cNvGraphicFramePr>
          <p:nvPr>
            <p:ph idx="1"/>
          </p:nvPr>
        </p:nvGraphicFramePr>
        <p:xfrm>
          <a:off x="4038600" y="304800"/>
          <a:ext cx="48768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9" name="Slide Number Placeholder 8"/>
          <p:cNvSpPr>
            <a:spLocks noGrp="1"/>
          </p:cNvSpPr>
          <p:nvPr>
            <p:ph type="sldNum" sz="quarter" idx="12"/>
          </p:nvPr>
        </p:nvSpPr>
        <p:spPr/>
        <p:txBody>
          <a:bodyPr/>
          <a:lstStyle/>
          <a:p>
            <a:pPr>
              <a:defRPr/>
            </a:pPr>
            <a:fld id="{4FBE5F09-DD1E-4F5F-B7B1-3C1519498D0E}" type="slidenum">
              <a:rPr lang="en-US" smtClean="0"/>
              <a:pPr>
                <a:defRPr/>
              </a:pPr>
              <a:t>7</a:t>
            </a:fld>
            <a:endParaRPr lang="en-US"/>
          </a:p>
        </p:txBody>
      </p:sp>
      <p:graphicFrame>
        <p:nvGraphicFramePr>
          <p:cNvPr id="10" name="Chart 9"/>
          <p:cNvGraphicFramePr/>
          <p:nvPr/>
        </p:nvGraphicFramePr>
        <p:xfrm>
          <a:off x="228600" y="914400"/>
          <a:ext cx="3962400" cy="3048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228600" y="228600"/>
            <a:ext cx="6705600" cy="461665"/>
          </a:xfrm>
          <a:prstGeom prst="rect">
            <a:avLst/>
          </a:prstGeom>
          <a:noFill/>
        </p:spPr>
        <p:txBody>
          <a:bodyPr wrap="square" rtlCol="0">
            <a:spAutoFit/>
          </a:bodyPr>
          <a:lstStyle/>
          <a:p>
            <a:r>
              <a:rPr lang="en-US" sz="2400" b="1" dirty="0" smtClean="0">
                <a:solidFill>
                  <a:srgbClr val="FF0000"/>
                </a:solidFill>
              </a:rPr>
              <a:t>Steel Industry </a:t>
            </a:r>
            <a:endParaRPr lang="en-IN" sz="2400" b="1" dirty="0">
              <a:solidFill>
                <a:srgbClr val="FF0000"/>
              </a:solidFill>
            </a:endParaRPr>
          </a:p>
        </p:txBody>
      </p:sp>
      <p:sp>
        <p:nvSpPr>
          <p:cNvPr id="14" name="TextBox 13"/>
          <p:cNvSpPr txBox="1"/>
          <p:nvPr/>
        </p:nvSpPr>
        <p:spPr>
          <a:xfrm>
            <a:off x="4343400" y="3581400"/>
            <a:ext cx="4343400" cy="4124206"/>
          </a:xfrm>
          <a:prstGeom prst="rect">
            <a:avLst/>
          </a:prstGeom>
          <a:noFill/>
        </p:spPr>
        <p:txBody>
          <a:bodyPr wrap="square" rtlCol="0">
            <a:spAutoFit/>
          </a:bodyPr>
          <a:lstStyle/>
          <a:p>
            <a:r>
              <a:rPr lang="en-US" sz="1600" dirty="0" smtClean="0"/>
              <a:t>Steel demand has slowed down sharply in 2011-12 ( till February 2012).</a:t>
            </a:r>
          </a:p>
          <a:p>
            <a:endParaRPr lang="en-US" sz="1600" dirty="0" smtClean="0"/>
          </a:p>
          <a:p>
            <a:r>
              <a:rPr lang="en-US" sz="1600" dirty="0" smtClean="0"/>
              <a:t>Pricing conditions in  steel in the country have remained weak. </a:t>
            </a:r>
          </a:p>
          <a:p>
            <a:endParaRPr lang="en-US" sz="1600" dirty="0" smtClean="0"/>
          </a:p>
          <a:p>
            <a:r>
              <a:rPr lang="en-US" sz="1600" dirty="0" smtClean="0"/>
              <a:t>Lower input costs are likely to be passed on to the buyers.</a:t>
            </a:r>
          </a:p>
          <a:p>
            <a:endParaRPr lang="en-US" sz="1600" dirty="0" smtClean="0"/>
          </a:p>
          <a:p>
            <a:r>
              <a:rPr lang="en-US" sz="1600" dirty="0" smtClean="0"/>
              <a:t>Despite significant growth in steel exports (23.1%), India remains a net importer of steel. </a:t>
            </a:r>
          </a:p>
          <a:p>
            <a:endParaRPr lang="en-US" sz="1600" dirty="0" smtClean="0"/>
          </a:p>
          <a:p>
            <a:endParaRPr lang="en-US" dirty="0" smtClean="0"/>
          </a:p>
          <a:p>
            <a:endParaRPr lang="en-US"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228600"/>
            <a:ext cx="8763000" cy="646331"/>
          </a:xfrm>
          <a:prstGeom prst="rect">
            <a:avLst/>
          </a:prstGeom>
          <a:noFill/>
        </p:spPr>
        <p:txBody>
          <a:bodyPr wrap="square" rtlCol="0">
            <a:spAutoFit/>
          </a:bodyPr>
          <a:lstStyle/>
          <a:p>
            <a:r>
              <a:rPr lang="en-US" dirty="0" smtClean="0"/>
              <a:t>Forecast of Steel Demand by the Working Group on Steel for 12</a:t>
            </a:r>
            <a:r>
              <a:rPr lang="en-US" baseline="30000" dirty="0" smtClean="0"/>
              <a:t>th</a:t>
            </a:r>
            <a:r>
              <a:rPr lang="en-US" dirty="0" smtClean="0"/>
              <a:t> Five Year Plan (million </a:t>
            </a:r>
            <a:r>
              <a:rPr lang="en-US" dirty="0" err="1" smtClean="0"/>
              <a:t>tonnes</a:t>
            </a:r>
            <a:r>
              <a:rPr lang="en-US" dirty="0" smtClean="0"/>
              <a:t>)</a:t>
            </a:r>
            <a:r>
              <a:rPr lang="en-US" dirty="0" smtClean="0">
                <a:solidFill>
                  <a:srgbClr val="FF0000"/>
                </a:solidFill>
              </a:rPr>
              <a:t> </a:t>
            </a:r>
            <a:endParaRPr lang="en-IN" dirty="0">
              <a:solidFill>
                <a:srgbClr val="FF0000"/>
              </a:solidFill>
            </a:endParaRPr>
          </a:p>
        </p:txBody>
      </p:sp>
      <p:sp>
        <p:nvSpPr>
          <p:cNvPr id="8" name="TextBox 7"/>
          <p:cNvSpPr txBox="1"/>
          <p:nvPr/>
        </p:nvSpPr>
        <p:spPr>
          <a:xfrm>
            <a:off x="381000" y="3886200"/>
            <a:ext cx="4419600" cy="2677656"/>
          </a:xfrm>
          <a:prstGeom prst="rect">
            <a:avLst/>
          </a:prstGeom>
          <a:noFill/>
        </p:spPr>
        <p:txBody>
          <a:bodyPr wrap="square" rtlCol="0">
            <a:spAutoFit/>
          </a:bodyPr>
          <a:lstStyle/>
          <a:p>
            <a:r>
              <a:rPr lang="en-US" sz="1200" dirty="0" smtClean="0"/>
              <a:t>Based on 9% GDP growth rate and consequent 10.3% steel consumption growth rate.</a:t>
            </a:r>
          </a:p>
          <a:p>
            <a:endParaRPr lang="en-US" sz="1200" dirty="0" smtClean="0"/>
          </a:p>
          <a:p>
            <a:r>
              <a:rPr lang="en-US" sz="1200" dirty="0" smtClean="0"/>
              <a:t>The key issue is whether GDP will manage 9% growth rate over the entire plan period. </a:t>
            </a:r>
          </a:p>
          <a:p>
            <a:endParaRPr lang="en-US" sz="1200" dirty="0" smtClean="0"/>
          </a:p>
          <a:p>
            <a:r>
              <a:rPr lang="en-US" sz="1200" dirty="0" smtClean="0"/>
              <a:t>The current economic crisis has not been factored in adequately.</a:t>
            </a:r>
          </a:p>
          <a:p>
            <a:endParaRPr lang="en-US" sz="1200" dirty="0" smtClean="0"/>
          </a:p>
          <a:p>
            <a:r>
              <a:rPr lang="en-US" sz="1200" dirty="0" smtClean="0"/>
              <a:t>Steel consumption tends to fall sharply with reduced investment. Weak investment phase has just started.</a:t>
            </a:r>
          </a:p>
          <a:p>
            <a:endParaRPr lang="en-US" sz="1200" dirty="0" smtClean="0"/>
          </a:p>
          <a:p>
            <a:r>
              <a:rPr lang="en-US" sz="1200" dirty="0" smtClean="0"/>
              <a:t>Actual demand for steel could be much lower than forecast above. </a:t>
            </a:r>
            <a:endParaRPr lang="en-IN" sz="1200" dirty="0"/>
          </a:p>
        </p:txBody>
      </p:sp>
      <p:graphicFrame>
        <p:nvGraphicFramePr>
          <p:cNvPr id="11" name="Chart 10"/>
          <p:cNvGraphicFramePr>
            <a:graphicFrameLocks/>
          </p:cNvGraphicFramePr>
          <p:nvPr/>
        </p:nvGraphicFramePr>
        <p:xfrm>
          <a:off x="5715000" y="914400"/>
          <a:ext cx="3428999" cy="5791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nvGraphicFramePr>
        <p:xfrm>
          <a:off x="304800" y="1143000"/>
          <a:ext cx="5410201" cy="2438400"/>
        </p:xfrm>
        <a:graphic>
          <a:graphicData uri="http://schemas.openxmlformats.org/drawingml/2006/table">
            <a:tbl>
              <a:tblPr/>
              <a:tblGrid>
                <a:gridCol w="2029825"/>
                <a:gridCol w="563396"/>
                <a:gridCol w="563396"/>
                <a:gridCol w="563396"/>
                <a:gridCol w="563396"/>
                <a:gridCol w="563396"/>
                <a:gridCol w="563396"/>
              </a:tblGrid>
              <a:tr h="234462">
                <a:tc>
                  <a:txBody>
                    <a:bodyPr/>
                    <a:lstStyle/>
                    <a:p>
                      <a:pPr algn="l" rtl="0" fontAlgn="t"/>
                      <a:r>
                        <a:rPr lang="en-IN" sz="10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2011-12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2012-13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2013-14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2014-15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2015-16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IN" sz="1000" b="1" i="0" u="none" strike="noStrike">
                          <a:solidFill>
                            <a:srgbClr val="000000"/>
                          </a:solidFill>
                          <a:latin typeface="Calibri"/>
                        </a:rPr>
                        <a:t>2016-17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138">
                <a:tc>
                  <a:txBody>
                    <a:bodyPr/>
                    <a:lstStyle/>
                    <a:p>
                      <a:pPr algn="l" rtl="0" fontAlgn="t"/>
                      <a:r>
                        <a:rPr lang="en-IN" sz="1000" b="0" i="0" u="none" strike="noStrike">
                          <a:solidFill>
                            <a:srgbClr val="000000"/>
                          </a:solidFill>
                          <a:latin typeface="Calibri"/>
                        </a:rPr>
                        <a:t>Domestic Demand for Carbon Steel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dirty="0">
                          <a:solidFill>
                            <a:srgbClr val="000000"/>
                          </a:solidFill>
                          <a:latin typeface="Calibri"/>
                        </a:rPr>
                        <a:t>66.5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73.3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80.8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89..1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98.3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108.3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138">
                <a:tc>
                  <a:txBody>
                    <a:bodyPr/>
                    <a:lstStyle/>
                    <a:p>
                      <a:pPr algn="l" rtl="0" fontAlgn="t"/>
                      <a:r>
                        <a:rPr lang="en-IN" sz="1000" b="0" i="0" u="none" strike="noStrike">
                          <a:solidFill>
                            <a:srgbClr val="000000"/>
                          </a:solidFill>
                          <a:latin typeface="Calibri"/>
                        </a:rPr>
                        <a:t>Domestic Demand for alloy steel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dirty="0">
                          <a:solidFill>
                            <a:srgbClr val="000000"/>
                          </a:solidFill>
                          <a:latin typeface="Calibri"/>
                        </a:rPr>
                        <a:t>3.5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4.25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4.5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4.75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138">
                <a:tc>
                  <a:txBody>
                    <a:bodyPr/>
                    <a:lstStyle/>
                    <a:p>
                      <a:pPr algn="l" rtl="0" fontAlgn="t"/>
                      <a:r>
                        <a:rPr lang="en-IN" sz="1000" b="0" i="0" u="none" strike="noStrike">
                          <a:solidFill>
                            <a:srgbClr val="000000"/>
                          </a:solidFill>
                          <a:latin typeface="Calibri"/>
                        </a:rPr>
                        <a:t>Total Domestic Demand for Steel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a:solidFill>
                            <a:srgbClr val="000000"/>
                          </a:solidFill>
                          <a:latin typeface="Calibri"/>
                        </a:rPr>
                        <a:t>70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77.3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85.05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93.6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103.05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113.3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462">
                <a:tc>
                  <a:txBody>
                    <a:bodyPr/>
                    <a:lstStyle/>
                    <a:p>
                      <a:pPr algn="l" rtl="0" fontAlgn="t"/>
                      <a:r>
                        <a:rPr lang="en-IN" sz="1000" b="0" i="0" u="none" strike="noStrike">
                          <a:solidFill>
                            <a:srgbClr val="000000"/>
                          </a:solidFill>
                          <a:latin typeface="Calibri"/>
                        </a:rPr>
                        <a:t>Imports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a:solidFill>
                            <a:srgbClr val="000000"/>
                          </a:solidFill>
                          <a:latin typeface="Calibri"/>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5.5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5.5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462">
                <a:tc>
                  <a:txBody>
                    <a:bodyPr/>
                    <a:lstStyle/>
                    <a:p>
                      <a:pPr algn="l" rtl="0" fontAlgn="t"/>
                      <a:r>
                        <a:rPr lang="en-IN" sz="1000" b="0" i="0" u="none" strike="noStrike">
                          <a:solidFill>
                            <a:srgbClr val="000000"/>
                          </a:solidFill>
                          <a:latin typeface="Calibri"/>
                        </a:rPr>
                        <a:t>Exports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a:solidFill>
                            <a:srgbClr val="000000"/>
                          </a:solidFill>
                          <a:latin typeface="Calibri"/>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462">
                <a:tc>
                  <a:txBody>
                    <a:bodyPr/>
                    <a:lstStyle/>
                    <a:p>
                      <a:pPr algn="l" rtl="0" fontAlgn="t"/>
                      <a:r>
                        <a:rPr lang="en-IN" sz="1000" b="0" i="0" u="none" strike="noStrike">
                          <a:solidFill>
                            <a:srgbClr val="000000"/>
                          </a:solidFill>
                          <a:latin typeface="Calibri"/>
                        </a:rPr>
                        <a:t>Net Exports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a:solidFill>
                            <a:srgbClr val="000000"/>
                          </a:solidFill>
                          <a:latin typeface="Calibri"/>
                        </a:rPr>
                        <a:t>(-)3.7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 2.0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 0.5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138">
                <a:tc>
                  <a:txBody>
                    <a:bodyPr/>
                    <a:lstStyle/>
                    <a:p>
                      <a:pPr algn="l" rtl="0" fontAlgn="t"/>
                      <a:r>
                        <a:rPr lang="en-IN" sz="1000" b="0" i="0" u="none" strike="noStrike">
                          <a:solidFill>
                            <a:srgbClr val="000000"/>
                          </a:solidFill>
                          <a:latin typeface="Calibri"/>
                        </a:rPr>
                        <a:t>Production net of double counting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0" i="0" u="none" strike="noStrike">
                          <a:solidFill>
                            <a:srgbClr val="000000"/>
                          </a:solidFill>
                          <a:latin typeface="Calibri"/>
                        </a:rPr>
                        <a:t>66.3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75.3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84.6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a:solidFill>
                            <a:srgbClr val="000000"/>
                          </a:solidFill>
                          <a:latin typeface="Calibri"/>
                        </a:rPr>
                        <a:t>94.1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105.1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IN" sz="1000" b="1" i="0" u="none" strike="noStrike" dirty="0">
                          <a:solidFill>
                            <a:srgbClr val="000000"/>
                          </a:solidFill>
                          <a:latin typeface="Calibri"/>
                        </a:rPr>
                        <a:t>115.3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04800" y="990600"/>
            <a:ext cx="5105400" cy="5105400"/>
          </a:xfrm>
        </p:spPr>
        <p:txBody>
          <a:bodyPr>
            <a:normAutofit/>
          </a:bodyPr>
          <a:lstStyle/>
          <a:p>
            <a:pPr eaLnBrk="1" hangingPunct="1"/>
            <a:r>
              <a:rPr lang="en-US" sz="1700" dirty="0" smtClean="0"/>
              <a:t>Opportunities seen in the Indian steel market have brought in significant investments in both </a:t>
            </a:r>
            <a:r>
              <a:rPr lang="en-US" sz="1700" dirty="0" err="1" smtClean="0"/>
              <a:t>greenfield</a:t>
            </a:r>
            <a:r>
              <a:rPr lang="en-US" sz="1700" dirty="0" smtClean="0"/>
              <a:t> and </a:t>
            </a:r>
            <a:r>
              <a:rPr lang="en-US" sz="1700" dirty="0" err="1" smtClean="0"/>
              <a:t>brownfield</a:t>
            </a:r>
            <a:r>
              <a:rPr lang="en-US" sz="1700" dirty="0" smtClean="0"/>
              <a:t> steel projects. </a:t>
            </a:r>
          </a:p>
          <a:p>
            <a:pPr eaLnBrk="1" hangingPunct="1"/>
            <a:r>
              <a:rPr lang="en-US" sz="1700" dirty="0" smtClean="0"/>
              <a:t>Crude steel making capacity is set to grow from 78 million </a:t>
            </a:r>
            <a:r>
              <a:rPr lang="en-US" sz="1700" dirty="0" err="1" smtClean="0"/>
              <a:t>tonnes</a:t>
            </a:r>
            <a:r>
              <a:rPr lang="en-US" sz="1700" dirty="0" smtClean="0"/>
              <a:t> in March 2011 to 89 million </a:t>
            </a:r>
            <a:r>
              <a:rPr lang="en-US" sz="1700" dirty="0" err="1" smtClean="0"/>
              <a:t>tonnes</a:t>
            </a:r>
            <a:r>
              <a:rPr lang="en-US" sz="1700" dirty="0" smtClean="0"/>
              <a:t> in 2012, 119 million </a:t>
            </a:r>
            <a:r>
              <a:rPr lang="en-US" sz="1700" dirty="0" err="1" smtClean="0"/>
              <a:t>tonnes</a:t>
            </a:r>
            <a:r>
              <a:rPr lang="en-US" sz="1700" dirty="0" smtClean="0"/>
              <a:t> in  2014 and 149 million </a:t>
            </a:r>
            <a:r>
              <a:rPr lang="en-US" sz="1700" dirty="0" err="1" smtClean="0"/>
              <a:t>tonnes</a:t>
            </a:r>
            <a:r>
              <a:rPr lang="en-US" sz="1700" dirty="0" smtClean="0"/>
              <a:t> in 2017, on a rather optimistic scenario. </a:t>
            </a:r>
          </a:p>
          <a:p>
            <a:pPr eaLnBrk="1" hangingPunct="1"/>
            <a:r>
              <a:rPr lang="en-US" sz="1700" dirty="0" smtClean="0"/>
              <a:t>Bulk  of the immediate capacity expansions are on the </a:t>
            </a:r>
            <a:r>
              <a:rPr lang="en-US" sz="1700" dirty="0" err="1" smtClean="0"/>
              <a:t>brownfield</a:t>
            </a:r>
            <a:r>
              <a:rPr lang="en-US" sz="1700" dirty="0" smtClean="0"/>
              <a:t> sites and in final stages of completion.</a:t>
            </a:r>
          </a:p>
          <a:p>
            <a:pPr eaLnBrk="1" hangingPunct="1"/>
            <a:r>
              <a:rPr lang="en-US" sz="1700" dirty="0" smtClean="0"/>
              <a:t>Greenfield projects have been delayed due to stricter environmental regulations and delays in land acquisition.  </a:t>
            </a:r>
          </a:p>
          <a:p>
            <a:pPr eaLnBrk="1" hangingPunct="1"/>
            <a:r>
              <a:rPr lang="en-US" sz="1700" dirty="0" smtClean="0"/>
              <a:t>There has been a slowdown in completion of the </a:t>
            </a:r>
            <a:r>
              <a:rPr lang="en-US" sz="1700" dirty="0" err="1" smtClean="0"/>
              <a:t>brownfield</a:t>
            </a:r>
            <a:r>
              <a:rPr lang="en-US" sz="1700" dirty="0" smtClean="0"/>
              <a:t> expansion projects as well., despite being firmly footed.  </a:t>
            </a:r>
          </a:p>
          <a:p>
            <a:pPr eaLnBrk="1" hangingPunct="1"/>
            <a:endParaRPr lang="en-US" dirty="0" smtClean="0"/>
          </a:p>
        </p:txBody>
      </p:sp>
      <p:sp>
        <p:nvSpPr>
          <p:cNvPr id="7" name="Slide Number Placeholder 6"/>
          <p:cNvSpPr>
            <a:spLocks noGrp="1"/>
          </p:cNvSpPr>
          <p:nvPr>
            <p:ph type="sldNum" sz="quarter" idx="12"/>
          </p:nvPr>
        </p:nvSpPr>
        <p:spPr/>
        <p:txBody>
          <a:bodyPr/>
          <a:lstStyle/>
          <a:p>
            <a:pPr>
              <a:defRPr/>
            </a:pPr>
            <a:fld id="{4FBE5F09-DD1E-4F5F-B7B1-3C1519498D0E}" type="slidenum">
              <a:rPr lang="en-US" smtClean="0"/>
              <a:pPr>
                <a:defRPr/>
              </a:pPr>
              <a:t>9</a:t>
            </a:fld>
            <a:endParaRPr lang="en-US"/>
          </a:p>
        </p:txBody>
      </p:sp>
      <p:sp>
        <p:nvSpPr>
          <p:cNvPr id="16386" name="Rectangle 2"/>
          <p:cNvSpPr>
            <a:spLocks noGrp="1" noChangeArrowheads="1"/>
          </p:cNvSpPr>
          <p:nvPr>
            <p:ph type="title"/>
          </p:nvPr>
        </p:nvSpPr>
        <p:spPr>
          <a:xfrm>
            <a:off x="609600" y="274638"/>
            <a:ext cx="3733800" cy="715962"/>
          </a:xfrm>
        </p:spPr>
        <p:txBody>
          <a:bodyPr>
            <a:normAutofit/>
          </a:bodyPr>
          <a:lstStyle/>
          <a:p>
            <a:pPr eaLnBrk="1" hangingPunct="1"/>
            <a:r>
              <a:rPr lang="en-US" sz="2400" b="1" dirty="0" smtClean="0">
                <a:solidFill>
                  <a:srgbClr val="000099"/>
                </a:solidFill>
              </a:rPr>
              <a:t>Steel Industry Capacity</a:t>
            </a:r>
          </a:p>
        </p:txBody>
      </p:sp>
      <p:graphicFrame>
        <p:nvGraphicFramePr>
          <p:cNvPr id="11" name="Chart 10"/>
          <p:cNvGraphicFramePr/>
          <p:nvPr/>
        </p:nvGraphicFramePr>
        <p:xfrm>
          <a:off x="5257800" y="457200"/>
          <a:ext cx="3657600" cy="4191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1217</TotalTime>
  <Words>1734</Words>
  <Application>Microsoft Office PowerPoint</Application>
  <PresentationFormat>On-screen Show (4:3)</PresentationFormat>
  <Paragraphs>207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Indian Steel: Strategic Issues </vt:lpstr>
      <vt:lpstr>Indian Economy</vt:lpstr>
      <vt:lpstr>Indian Economy</vt:lpstr>
      <vt:lpstr>Indian Economy: Inflation Hitting Growth</vt:lpstr>
      <vt:lpstr>Indian Economy</vt:lpstr>
      <vt:lpstr>Indian Economy</vt:lpstr>
      <vt:lpstr>Slide 7</vt:lpstr>
      <vt:lpstr>Slide 8</vt:lpstr>
      <vt:lpstr>Steel Industry Capacity</vt:lpstr>
      <vt:lpstr>Steel Industry Growth Issues: Positives</vt:lpstr>
      <vt:lpstr>Steel Industry Growth Issues: Negatives</vt:lpstr>
      <vt:lpstr>Indian Steel Industry : Challenges</vt:lpstr>
      <vt:lpstr>Infrastructure and Land Acquisition Issues </vt:lpstr>
      <vt:lpstr>Indian Steel : Raw Materials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Sub Group -2 of the Working Group on Steel for 12th Five Year Plan</dc:title>
  <dc:creator>A.S.Firoz</dc:creator>
  <cp:lastModifiedBy>Ahmed Shah Firoz</cp:lastModifiedBy>
  <cp:revision>146</cp:revision>
  <dcterms:created xsi:type="dcterms:W3CDTF">2011-09-12T06:19:18Z</dcterms:created>
  <dcterms:modified xsi:type="dcterms:W3CDTF">2012-03-22T16:30:16Z</dcterms:modified>
</cp:coreProperties>
</file>