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9"/>
  </p:handoutMasterIdLst>
  <p:sldIdLst>
    <p:sldId id="256" r:id="rId2"/>
    <p:sldId id="274" r:id="rId3"/>
    <p:sldId id="275" r:id="rId4"/>
    <p:sldId id="276" r:id="rId5"/>
    <p:sldId id="268" r:id="rId6"/>
    <p:sldId id="269" r:id="rId7"/>
    <p:sldId id="259" r:id="rId8"/>
    <p:sldId id="270" r:id="rId9"/>
    <p:sldId id="277" r:id="rId10"/>
    <p:sldId id="273" r:id="rId11"/>
    <p:sldId id="258" r:id="rId12"/>
    <p:sldId id="260" r:id="rId13"/>
    <p:sldId id="261" r:id="rId14"/>
    <p:sldId id="280" r:id="rId15"/>
    <p:sldId id="272" r:id="rId16"/>
    <p:sldId id="279" r:id="rId17"/>
    <p:sldId id="26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59" autoAdjust="0"/>
    <p:restoredTop sz="86444" autoAdjust="0"/>
  </p:normalViewPr>
  <p:slideViewPr>
    <p:cSldViewPr>
      <p:cViewPr varScale="1">
        <p:scale>
          <a:sx n="74" d="100"/>
          <a:sy n="74" d="100"/>
        </p:scale>
        <p:origin x="-17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0" y="20862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c\Documents\Desktop\New%20Summary%20Sheet%20as%20o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c\Documents\Desktop\New%20Summary%20Sheet%20as%20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lineChart>
        <c:grouping val="standard"/>
        <c:ser>
          <c:idx val="1"/>
          <c:order val="1"/>
          <c:tx>
            <c:strRef>
              <c:f>Sheet1!$A$3</c:f>
              <c:strCache>
                <c:ptCount val="1"/>
                <c:pt idx="0">
                  <c:v>Energy Intensity of industry sector (mtoe per Billion Rs.  GDP)</c:v>
                </c:pt>
              </c:strCache>
            </c:strRef>
          </c:tx>
          <c:marker>
            <c:symbol val="none"/>
          </c:marker>
          <c:cat>
            <c:strRef>
              <c:f>Sheet1!$B$1:$F$1</c:f>
              <c:strCache>
                <c:ptCount val="5"/>
                <c:pt idx="0">
                  <c:v>2004-05</c:v>
                </c:pt>
                <c:pt idx="1">
                  <c:v>2005-06</c:v>
                </c:pt>
                <c:pt idx="2">
                  <c:v>2006-07</c:v>
                </c:pt>
                <c:pt idx="3">
                  <c:v>2007-08</c:v>
                </c:pt>
                <c:pt idx="4">
                  <c:v>2008-09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3.2600000000000002</c:v>
                </c:pt>
                <c:pt idx="1">
                  <c:v>3.25</c:v>
                </c:pt>
                <c:pt idx="2">
                  <c:v>3.1019999999999999</c:v>
                </c:pt>
                <c:pt idx="3">
                  <c:v>3.0189999999999997</c:v>
                </c:pt>
                <c:pt idx="4">
                  <c:v>3.0149999999999997</c:v>
                </c:pt>
              </c:numCache>
            </c:numRef>
          </c:val>
        </c:ser>
        <c:marker val="1"/>
        <c:axId val="48522752"/>
        <c:axId val="48524288"/>
      </c:lineChar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Commercial energy consumption in Industry (in mtoe)</c:v>
                </c:pt>
              </c:strCache>
            </c:strRef>
          </c:tx>
          <c:marker>
            <c:symbol val="none"/>
          </c:marker>
          <c:cat>
            <c:strRef>
              <c:f>Sheet1!$B$1:$F$1</c:f>
              <c:strCache>
                <c:ptCount val="5"/>
                <c:pt idx="0">
                  <c:v>2004-05</c:v>
                </c:pt>
                <c:pt idx="1">
                  <c:v>2005-06</c:v>
                </c:pt>
                <c:pt idx="2">
                  <c:v>2006-07</c:v>
                </c:pt>
                <c:pt idx="3">
                  <c:v>2007-08</c:v>
                </c:pt>
                <c:pt idx="4">
                  <c:v>2008-09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152.80000000000001</c:v>
                </c:pt>
                <c:pt idx="1">
                  <c:v>164.7</c:v>
                </c:pt>
                <c:pt idx="2">
                  <c:v>174.3</c:v>
                </c:pt>
                <c:pt idx="3">
                  <c:v>181.4</c:v>
                </c:pt>
                <c:pt idx="4">
                  <c:v>186.3</c:v>
                </c:pt>
              </c:numCache>
            </c:numRef>
          </c:val>
        </c:ser>
        <c:marker val="1"/>
        <c:axId val="48531712"/>
        <c:axId val="48530176"/>
      </c:lineChart>
      <c:catAx>
        <c:axId val="48522752"/>
        <c:scaling>
          <c:orientation val="minMax"/>
        </c:scaling>
        <c:axPos val="b"/>
        <c:majorTickMark val="none"/>
        <c:tickLblPos val="nextTo"/>
        <c:crossAx val="48524288"/>
        <c:crosses val="autoZero"/>
        <c:auto val="1"/>
        <c:lblAlgn val="ctr"/>
        <c:lblOffset val="100"/>
      </c:catAx>
      <c:valAx>
        <c:axId val="48524288"/>
        <c:scaling>
          <c:orientation val="minMax"/>
          <c:min val="3"/>
        </c:scaling>
        <c:axPos val="l"/>
        <c:majorGridlines/>
        <c:numFmt formatCode="General" sourceLinked="1"/>
        <c:majorTickMark val="none"/>
        <c:tickLblPos val="nextTo"/>
        <c:spPr>
          <a:ln w="9525">
            <a:noFill/>
          </a:ln>
        </c:spPr>
        <c:crossAx val="48522752"/>
        <c:crosses val="autoZero"/>
        <c:crossBetween val="between"/>
      </c:valAx>
      <c:valAx>
        <c:axId val="48530176"/>
        <c:scaling>
          <c:orientation val="minMax"/>
          <c:min val="140"/>
        </c:scaling>
        <c:axPos val="r"/>
        <c:numFmt formatCode="General" sourceLinked="1"/>
        <c:tickLblPos val="nextTo"/>
        <c:crossAx val="48531712"/>
        <c:crosses val="max"/>
        <c:crossBetween val="between"/>
      </c:valAx>
      <c:catAx>
        <c:axId val="48531712"/>
        <c:scaling>
          <c:orientation val="minMax"/>
        </c:scaling>
        <c:delete val="1"/>
        <c:axPos val="b"/>
        <c:tickLblPos val="none"/>
        <c:crossAx val="48530176"/>
        <c:crosses val="autoZero"/>
        <c:auto val="1"/>
        <c:lblAlgn val="ctr"/>
        <c:lblOffset val="100"/>
      </c:catAx>
    </c:plotArea>
    <c:legend>
      <c:legendPos val="b"/>
      <c:layout/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5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Sheet1!$T$2</c:f>
              <c:strCache>
                <c:ptCount val="1"/>
                <c:pt idx="0">
                  <c:v>Million kcal in Sponge Iron plants</c:v>
                </c:pt>
              </c:strCache>
            </c:strRef>
          </c:tx>
          <c:val>
            <c:numRef>
              <c:f>Sheet1!$T$3:$T$13</c:f>
              <c:numCache>
                <c:formatCode>0.00</c:formatCode>
                <c:ptCount val="11"/>
                <c:pt idx="0">
                  <c:v>6.4855000000000009</c:v>
                </c:pt>
                <c:pt idx="1">
                  <c:v>6.2856666666666694</c:v>
                </c:pt>
                <c:pt idx="2">
                  <c:v>8.5556400000000075</c:v>
                </c:pt>
                <c:pt idx="3">
                  <c:v>6.2480000000000002</c:v>
                </c:pt>
                <c:pt idx="4">
                  <c:v>8.3780000000000001</c:v>
                </c:pt>
                <c:pt idx="5">
                  <c:v>6.7093333333333378</c:v>
                </c:pt>
                <c:pt idx="6">
                  <c:v>9.1520000000000028</c:v>
                </c:pt>
                <c:pt idx="7">
                  <c:v>11.460240000000002</c:v>
                </c:pt>
                <c:pt idx="8">
                  <c:v>6.79</c:v>
                </c:pt>
                <c:pt idx="9">
                  <c:v>7.9300000000000024</c:v>
                </c:pt>
                <c:pt idx="10">
                  <c:v>8.5760000000000005</c:v>
                </c:pt>
              </c:numCache>
            </c:numRef>
          </c:val>
        </c:ser>
        <c:axId val="48830336"/>
        <c:axId val="48831872"/>
      </c:barChart>
      <c:catAx>
        <c:axId val="48830336"/>
        <c:scaling>
          <c:orientation val="minMax"/>
        </c:scaling>
        <c:axPos val="b"/>
        <c:tickLblPos val="nextTo"/>
        <c:crossAx val="48831872"/>
        <c:crosses val="autoZero"/>
        <c:auto val="1"/>
        <c:lblAlgn val="ctr"/>
        <c:lblOffset val="100"/>
      </c:catAx>
      <c:valAx>
        <c:axId val="48831872"/>
        <c:scaling>
          <c:orientation val="minMax"/>
        </c:scaling>
        <c:axPos val="l"/>
        <c:majorGridlines/>
        <c:numFmt formatCode="0.00" sourceLinked="1"/>
        <c:tickLblPos val="nextTo"/>
        <c:crossAx val="4883033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5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Sheet1!$C$19</c:f>
              <c:strCache>
                <c:ptCount val="1"/>
                <c:pt idx="0">
                  <c:v>Electrical SEC in Steel melting shop (kWh/T)</c:v>
                </c:pt>
              </c:strCache>
            </c:strRef>
          </c:tx>
          <c:val>
            <c:numRef>
              <c:f>Sheet1!$C$20:$C$33</c:f>
              <c:numCache>
                <c:formatCode>0.00</c:formatCode>
                <c:ptCount val="14"/>
                <c:pt idx="0">
                  <c:v>767.6</c:v>
                </c:pt>
                <c:pt idx="1">
                  <c:v>760.16</c:v>
                </c:pt>
                <c:pt idx="2">
                  <c:v>922</c:v>
                </c:pt>
                <c:pt idx="3">
                  <c:v>893.58</c:v>
                </c:pt>
                <c:pt idx="4">
                  <c:v>1200</c:v>
                </c:pt>
                <c:pt idx="5">
                  <c:v>1400</c:v>
                </c:pt>
                <c:pt idx="6">
                  <c:v>906.06</c:v>
                </c:pt>
                <c:pt idx="7">
                  <c:v>928</c:v>
                </c:pt>
                <c:pt idx="8">
                  <c:v>879.3333333333336</c:v>
                </c:pt>
                <c:pt idx="9">
                  <c:v>916.54</c:v>
                </c:pt>
                <c:pt idx="10">
                  <c:v>1353</c:v>
                </c:pt>
                <c:pt idx="11" formatCode="General">
                  <c:v>787.97500000000002</c:v>
                </c:pt>
                <c:pt idx="12">
                  <c:v>1246.3699999999999</c:v>
                </c:pt>
                <c:pt idx="13">
                  <c:v>1005.74</c:v>
                </c:pt>
              </c:numCache>
            </c:numRef>
          </c:val>
        </c:ser>
        <c:axId val="48868736"/>
        <c:axId val="48870528"/>
      </c:barChart>
      <c:catAx>
        <c:axId val="48868736"/>
        <c:scaling>
          <c:orientation val="minMax"/>
        </c:scaling>
        <c:axPos val="b"/>
        <c:tickLblPos val="nextTo"/>
        <c:crossAx val="48870528"/>
        <c:crosses val="autoZero"/>
        <c:auto val="1"/>
        <c:lblAlgn val="ctr"/>
        <c:lblOffset val="100"/>
      </c:catAx>
      <c:valAx>
        <c:axId val="48870528"/>
        <c:scaling>
          <c:orientation val="minMax"/>
        </c:scaling>
        <c:axPos val="l"/>
        <c:majorGridlines/>
        <c:numFmt formatCode="0.00" sourceLinked="1"/>
        <c:tickLblPos val="nextTo"/>
        <c:crossAx val="4886873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76275F-F4FC-4A65-A417-094F3AEC0EE6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30ADC08A-A9BC-40EA-925F-3BA5E37D80A7}">
      <dgm:prSet custT="1"/>
      <dgm:spPr/>
      <dgm:t>
        <a:bodyPr/>
        <a:lstStyle/>
        <a:p>
          <a:pPr rtl="0"/>
          <a:r>
            <a:rPr lang="en-US" sz="1600" dirty="0" smtClean="0">
              <a:solidFill>
                <a:schemeClr val="accent6">
                  <a:lumMod val="50000"/>
                </a:schemeClr>
              </a:solidFill>
            </a:rPr>
            <a:t>Accelerating the shift to energy efficient appliances in designated sectors through innovative measures to make the products more affordable. </a:t>
          </a:r>
          <a:endParaRPr lang="en-IN" sz="1600" dirty="0">
            <a:solidFill>
              <a:schemeClr val="accent6">
                <a:lumMod val="50000"/>
              </a:schemeClr>
            </a:solidFill>
          </a:endParaRPr>
        </a:p>
      </dgm:t>
    </dgm:pt>
    <dgm:pt modelId="{70C3CE8A-9279-445D-8CAB-C9071DCEC58B}" type="parTrans" cxnId="{E3EB4E4B-12CC-4F2B-9E90-6610C2C79E19}">
      <dgm:prSet/>
      <dgm:spPr/>
      <dgm:t>
        <a:bodyPr/>
        <a:lstStyle/>
        <a:p>
          <a:endParaRPr lang="en-IN" sz="4800"/>
        </a:p>
      </dgm:t>
    </dgm:pt>
    <dgm:pt modelId="{622F0895-33D7-4A2C-A542-940E7951D5CF}" type="sibTrans" cxnId="{E3EB4E4B-12CC-4F2B-9E90-6610C2C79E19}">
      <dgm:prSet/>
      <dgm:spPr/>
      <dgm:t>
        <a:bodyPr/>
        <a:lstStyle/>
        <a:p>
          <a:endParaRPr lang="en-IN" sz="4800"/>
        </a:p>
      </dgm:t>
    </dgm:pt>
    <dgm:pt modelId="{8FF25B51-A7C5-4EB9-B072-147FCC5F6FDF}">
      <dgm:prSet custT="1"/>
      <dgm:spPr/>
      <dgm:t>
        <a:bodyPr/>
        <a:lstStyle/>
        <a:p>
          <a:pPr rtl="0"/>
          <a:r>
            <a:rPr lang="en-US" sz="1600" dirty="0" smtClean="0">
              <a:solidFill>
                <a:schemeClr val="accent6">
                  <a:lumMod val="50000"/>
                </a:schemeClr>
              </a:solidFill>
            </a:rPr>
            <a:t>Creation of mechanisms that would help finance demand side management programs in all sectors by capturing future energy savings. </a:t>
          </a:r>
          <a:endParaRPr lang="en-IN" sz="1600" dirty="0">
            <a:solidFill>
              <a:schemeClr val="accent6">
                <a:lumMod val="50000"/>
              </a:schemeClr>
            </a:solidFill>
          </a:endParaRPr>
        </a:p>
      </dgm:t>
    </dgm:pt>
    <dgm:pt modelId="{C565C4AC-F771-4AED-A44F-094BF9360ABE}" type="parTrans" cxnId="{7A9D9A46-6226-47D7-9F51-FC736FD08159}">
      <dgm:prSet/>
      <dgm:spPr/>
      <dgm:t>
        <a:bodyPr/>
        <a:lstStyle/>
        <a:p>
          <a:endParaRPr lang="en-IN" sz="4800"/>
        </a:p>
      </dgm:t>
    </dgm:pt>
    <dgm:pt modelId="{AB0AAAC5-CEE0-4618-B277-B1E96005E0F5}" type="sibTrans" cxnId="{7A9D9A46-6226-47D7-9F51-FC736FD08159}">
      <dgm:prSet/>
      <dgm:spPr/>
      <dgm:t>
        <a:bodyPr/>
        <a:lstStyle/>
        <a:p>
          <a:endParaRPr lang="en-IN" sz="4800"/>
        </a:p>
      </dgm:t>
    </dgm:pt>
    <dgm:pt modelId="{B3818D71-F996-4695-8119-92D307BAEBA9}">
      <dgm:prSet custT="1"/>
      <dgm:spPr/>
      <dgm:t>
        <a:bodyPr/>
        <a:lstStyle/>
        <a:p>
          <a:pPr rtl="0"/>
          <a:r>
            <a:rPr lang="en-US" sz="1600" dirty="0" smtClean="0">
              <a:solidFill>
                <a:schemeClr val="accent6">
                  <a:lumMod val="50000"/>
                </a:schemeClr>
              </a:solidFill>
            </a:rPr>
            <a:t>Developing fiscal instruments to promote energy efficiency</a:t>
          </a:r>
          <a:endParaRPr lang="en-IN" sz="1600" dirty="0">
            <a:solidFill>
              <a:schemeClr val="accent6">
                <a:lumMod val="50000"/>
              </a:schemeClr>
            </a:solidFill>
          </a:endParaRPr>
        </a:p>
      </dgm:t>
    </dgm:pt>
    <dgm:pt modelId="{A2885133-B738-4846-B3A4-4F3932C1E5E8}" type="parTrans" cxnId="{D4529387-C391-43B3-9559-0E7391E10C10}">
      <dgm:prSet/>
      <dgm:spPr/>
      <dgm:t>
        <a:bodyPr/>
        <a:lstStyle/>
        <a:p>
          <a:endParaRPr lang="en-IN" sz="4800"/>
        </a:p>
      </dgm:t>
    </dgm:pt>
    <dgm:pt modelId="{4B625A11-9B77-4825-8470-FBF22BBD505A}" type="sibTrans" cxnId="{D4529387-C391-43B3-9559-0E7391E10C10}">
      <dgm:prSet/>
      <dgm:spPr/>
      <dgm:t>
        <a:bodyPr/>
        <a:lstStyle/>
        <a:p>
          <a:endParaRPr lang="en-IN" sz="4800"/>
        </a:p>
      </dgm:t>
    </dgm:pt>
    <dgm:pt modelId="{2FA51956-4170-48C5-A3BD-E3B6E04B9122}">
      <dgm:prSet custT="1"/>
      <dgm:spPr/>
      <dgm:t>
        <a:bodyPr/>
        <a:lstStyle/>
        <a:p>
          <a:pPr rtl="0"/>
          <a:r>
            <a:rPr lang="en-US" sz="1600" dirty="0" smtClean="0">
              <a:solidFill>
                <a:schemeClr val="accent6">
                  <a:lumMod val="50000"/>
                </a:schemeClr>
              </a:solidFill>
            </a:rPr>
            <a:t>Specific Energy Consumption (SEC) reduction targets for the </a:t>
          </a:r>
          <a:r>
            <a:rPr lang="en-US" sz="1600" b="1" dirty="0" smtClean="0">
              <a:solidFill>
                <a:schemeClr val="accent6">
                  <a:lumMod val="50000"/>
                </a:schemeClr>
              </a:solidFill>
            </a:rPr>
            <a:t>478 energy-intensive </a:t>
          </a:r>
          <a:r>
            <a:rPr lang="en-US" sz="1600" dirty="0" smtClean="0">
              <a:solidFill>
                <a:schemeClr val="accent6">
                  <a:lumMod val="50000"/>
                </a:schemeClr>
              </a:solidFill>
            </a:rPr>
            <a:t>units which are designated consumers under the Energy Conservation Act</a:t>
          </a:r>
          <a:endParaRPr lang="en-IN" sz="1600" dirty="0">
            <a:solidFill>
              <a:schemeClr val="accent6">
                <a:lumMod val="50000"/>
              </a:schemeClr>
            </a:solidFill>
          </a:endParaRPr>
        </a:p>
      </dgm:t>
    </dgm:pt>
    <dgm:pt modelId="{F2E962F7-8E76-4916-A02C-E5B6410FDE70}" type="parTrans" cxnId="{FEE1E114-0608-432D-8518-37BCC7E604D3}">
      <dgm:prSet/>
      <dgm:spPr/>
      <dgm:t>
        <a:bodyPr/>
        <a:lstStyle/>
        <a:p>
          <a:endParaRPr lang="en-IN" sz="4800"/>
        </a:p>
      </dgm:t>
    </dgm:pt>
    <dgm:pt modelId="{8155ECB3-1306-4FD2-B2A7-8FC2B495B793}" type="sibTrans" cxnId="{FEE1E114-0608-432D-8518-37BCC7E604D3}">
      <dgm:prSet/>
      <dgm:spPr/>
      <dgm:t>
        <a:bodyPr/>
        <a:lstStyle/>
        <a:p>
          <a:endParaRPr lang="en-IN" sz="4800"/>
        </a:p>
      </dgm:t>
    </dgm:pt>
    <dgm:pt modelId="{0E78B588-5F57-473B-BA37-499F0C7C2C65}" type="pres">
      <dgm:prSet presAssocID="{2A76275F-F4FC-4A65-A417-094F3AEC0EE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496FDFD8-3EB5-48A9-8C16-854DAD7807C7}" type="pres">
      <dgm:prSet presAssocID="{30ADC08A-A9BC-40EA-925F-3BA5E37D80A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75360AF-796E-4FC3-A387-C2B9AD75B234}" type="pres">
      <dgm:prSet presAssocID="{622F0895-33D7-4A2C-A542-940E7951D5CF}" presName="sibTrans" presStyleLbl="sibTrans2D1" presStyleIdx="0" presStyleCnt="3"/>
      <dgm:spPr/>
      <dgm:t>
        <a:bodyPr/>
        <a:lstStyle/>
        <a:p>
          <a:endParaRPr lang="en-IN"/>
        </a:p>
      </dgm:t>
    </dgm:pt>
    <dgm:pt modelId="{3C024B28-AD69-4163-AF79-915CABA48EB7}" type="pres">
      <dgm:prSet presAssocID="{622F0895-33D7-4A2C-A542-940E7951D5CF}" presName="connectorText" presStyleLbl="sibTrans2D1" presStyleIdx="0" presStyleCnt="3"/>
      <dgm:spPr/>
      <dgm:t>
        <a:bodyPr/>
        <a:lstStyle/>
        <a:p>
          <a:endParaRPr lang="en-IN"/>
        </a:p>
      </dgm:t>
    </dgm:pt>
    <dgm:pt modelId="{FF111C27-FC07-4F42-AF81-6E624C18561F}" type="pres">
      <dgm:prSet presAssocID="{8FF25B51-A7C5-4EB9-B072-147FCC5F6FD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C680C3E-DE3F-4CE1-B484-2B4538E8FCB0}" type="pres">
      <dgm:prSet presAssocID="{AB0AAAC5-CEE0-4618-B277-B1E96005E0F5}" presName="sibTrans" presStyleLbl="sibTrans2D1" presStyleIdx="1" presStyleCnt="3"/>
      <dgm:spPr/>
      <dgm:t>
        <a:bodyPr/>
        <a:lstStyle/>
        <a:p>
          <a:endParaRPr lang="en-IN"/>
        </a:p>
      </dgm:t>
    </dgm:pt>
    <dgm:pt modelId="{93C9586F-7145-4D20-801A-DCC808CBBABE}" type="pres">
      <dgm:prSet presAssocID="{AB0AAAC5-CEE0-4618-B277-B1E96005E0F5}" presName="connectorText" presStyleLbl="sibTrans2D1" presStyleIdx="1" presStyleCnt="3"/>
      <dgm:spPr/>
      <dgm:t>
        <a:bodyPr/>
        <a:lstStyle/>
        <a:p>
          <a:endParaRPr lang="en-IN"/>
        </a:p>
      </dgm:t>
    </dgm:pt>
    <dgm:pt modelId="{3DFEF431-7C0B-4282-B41B-18B344A3F84A}" type="pres">
      <dgm:prSet presAssocID="{B3818D71-F996-4695-8119-92D307BAEBA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8E21DF2-818F-47AE-98EA-86C31E3A46CC}" type="pres">
      <dgm:prSet presAssocID="{4B625A11-9B77-4825-8470-FBF22BBD505A}" presName="sibTrans" presStyleLbl="sibTrans2D1" presStyleIdx="2" presStyleCnt="3"/>
      <dgm:spPr/>
      <dgm:t>
        <a:bodyPr/>
        <a:lstStyle/>
        <a:p>
          <a:endParaRPr lang="en-IN"/>
        </a:p>
      </dgm:t>
    </dgm:pt>
    <dgm:pt modelId="{FC95D185-C623-4758-8EA8-5DEF0B59E70E}" type="pres">
      <dgm:prSet presAssocID="{4B625A11-9B77-4825-8470-FBF22BBD505A}" presName="connectorText" presStyleLbl="sibTrans2D1" presStyleIdx="2" presStyleCnt="3"/>
      <dgm:spPr/>
      <dgm:t>
        <a:bodyPr/>
        <a:lstStyle/>
        <a:p>
          <a:endParaRPr lang="en-IN"/>
        </a:p>
      </dgm:t>
    </dgm:pt>
    <dgm:pt modelId="{D1B78EB2-8E12-40E2-A87D-96BF4C2A2C9D}" type="pres">
      <dgm:prSet presAssocID="{2FA51956-4170-48C5-A3BD-E3B6E04B9122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D4529387-C391-43B3-9559-0E7391E10C10}" srcId="{2A76275F-F4FC-4A65-A417-094F3AEC0EE6}" destId="{B3818D71-F996-4695-8119-92D307BAEBA9}" srcOrd="2" destOrd="0" parTransId="{A2885133-B738-4846-B3A4-4F3932C1E5E8}" sibTransId="{4B625A11-9B77-4825-8470-FBF22BBD505A}"/>
    <dgm:cxn modelId="{69C2D80F-3033-47F9-92A5-73C0F80232AC}" type="presOf" srcId="{622F0895-33D7-4A2C-A542-940E7951D5CF}" destId="{975360AF-796E-4FC3-A387-C2B9AD75B234}" srcOrd="0" destOrd="0" presId="urn:microsoft.com/office/officeart/2005/8/layout/process5"/>
    <dgm:cxn modelId="{47A45387-CA4F-42FF-A55A-0183C00D785A}" type="presOf" srcId="{2A76275F-F4FC-4A65-A417-094F3AEC0EE6}" destId="{0E78B588-5F57-473B-BA37-499F0C7C2C65}" srcOrd="0" destOrd="0" presId="urn:microsoft.com/office/officeart/2005/8/layout/process5"/>
    <dgm:cxn modelId="{A5806CD8-3B2F-41D2-984E-F5B798705D5F}" type="presOf" srcId="{AB0AAAC5-CEE0-4618-B277-B1E96005E0F5}" destId="{AC680C3E-DE3F-4CE1-B484-2B4538E8FCB0}" srcOrd="0" destOrd="0" presId="urn:microsoft.com/office/officeart/2005/8/layout/process5"/>
    <dgm:cxn modelId="{0DCF721A-8209-402F-BC0C-A6F7C90B43F3}" type="presOf" srcId="{4B625A11-9B77-4825-8470-FBF22BBD505A}" destId="{38E21DF2-818F-47AE-98EA-86C31E3A46CC}" srcOrd="0" destOrd="0" presId="urn:microsoft.com/office/officeart/2005/8/layout/process5"/>
    <dgm:cxn modelId="{FEE1E114-0608-432D-8518-37BCC7E604D3}" srcId="{2A76275F-F4FC-4A65-A417-094F3AEC0EE6}" destId="{2FA51956-4170-48C5-A3BD-E3B6E04B9122}" srcOrd="3" destOrd="0" parTransId="{F2E962F7-8E76-4916-A02C-E5B6410FDE70}" sibTransId="{8155ECB3-1306-4FD2-B2A7-8FC2B495B793}"/>
    <dgm:cxn modelId="{2C5BEFE7-267C-46A2-BBA3-ECAF3080B200}" type="presOf" srcId="{AB0AAAC5-CEE0-4618-B277-B1E96005E0F5}" destId="{93C9586F-7145-4D20-801A-DCC808CBBABE}" srcOrd="1" destOrd="0" presId="urn:microsoft.com/office/officeart/2005/8/layout/process5"/>
    <dgm:cxn modelId="{D841567B-6958-48AE-A8E3-3B246F2CB256}" type="presOf" srcId="{2FA51956-4170-48C5-A3BD-E3B6E04B9122}" destId="{D1B78EB2-8E12-40E2-A87D-96BF4C2A2C9D}" srcOrd="0" destOrd="0" presId="urn:microsoft.com/office/officeart/2005/8/layout/process5"/>
    <dgm:cxn modelId="{BE51B886-09EF-4521-90D3-619C5E71B193}" type="presOf" srcId="{30ADC08A-A9BC-40EA-925F-3BA5E37D80A7}" destId="{496FDFD8-3EB5-48A9-8C16-854DAD7807C7}" srcOrd="0" destOrd="0" presId="urn:microsoft.com/office/officeart/2005/8/layout/process5"/>
    <dgm:cxn modelId="{262A2FF1-9A44-4EBB-9121-2D5EAECAA694}" type="presOf" srcId="{8FF25B51-A7C5-4EB9-B072-147FCC5F6FDF}" destId="{FF111C27-FC07-4F42-AF81-6E624C18561F}" srcOrd="0" destOrd="0" presId="urn:microsoft.com/office/officeart/2005/8/layout/process5"/>
    <dgm:cxn modelId="{7DC7EF14-0883-41BF-89DC-1B46E68552BE}" type="presOf" srcId="{622F0895-33D7-4A2C-A542-940E7951D5CF}" destId="{3C024B28-AD69-4163-AF79-915CABA48EB7}" srcOrd="1" destOrd="0" presId="urn:microsoft.com/office/officeart/2005/8/layout/process5"/>
    <dgm:cxn modelId="{D0CD8FF5-5841-4CC0-B5E9-89A5A75BB7AB}" type="presOf" srcId="{4B625A11-9B77-4825-8470-FBF22BBD505A}" destId="{FC95D185-C623-4758-8EA8-5DEF0B59E70E}" srcOrd="1" destOrd="0" presId="urn:microsoft.com/office/officeart/2005/8/layout/process5"/>
    <dgm:cxn modelId="{7A9D9A46-6226-47D7-9F51-FC736FD08159}" srcId="{2A76275F-F4FC-4A65-A417-094F3AEC0EE6}" destId="{8FF25B51-A7C5-4EB9-B072-147FCC5F6FDF}" srcOrd="1" destOrd="0" parTransId="{C565C4AC-F771-4AED-A44F-094BF9360ABE}" sibTransId="{AB0AAAC5-CEE0-4618-B277-B1E96005E0F5}"/>
    <dgm:cxn modelId="{E3EB4E4B-12CC-4F2B-9E90-6610C2C79E19}" srcId="{2A76275F-F4FC-4A65-A417-094F3AEC0EE6}" destId="{30ADC08A-A9BC-40EA-925F-3BA5E37D80A7}" srcOrd="0" destOrd="0" parTransId="{70C3CE8A-9279-445D-8CAB-C9071DCEC58B}" sibTransId="{622F0895-33D7-4A2C-A542-940E7951D5CF}"/>
    <dgm:cxn modelId="{307DD937-5204-4A79-9C80-9C444AAEC7D5}" type="presOf" srcId="{B3818D71-F996-4695-8119-92D307BAEBA9}" destId="{3DFEF431-7C0B-4282-B41B-18B344A3F84A}" srcOrd="0" destOrd="0" presId="urn:microsoft.com/office/officeart/2005/8/layout/process5"/>
    <dgm:cxn modelId="{64B27375-D797-49C2-B648-565272810406}" type="presParOf" srcId="{0E78B588-5F57-473B-BA37-499F0C7C2C65}" destId="{496FDFD8-3EB5-48A9-8C16-854DAD7807C7}" srcOrd="0" destOrd="0" presId="urn:microsoft.com/office/officeart/2005/8/layout/process5"/>
    <dgm:cxn modelId="{C57F3030-5C43-4C08-AB6D-C99329115446}" type="presParOf" srcId="{0E78B588-5F57-473B-BA37-499F0C7C2C65}" destId="{975360AF-796E-4FC3-A387-C2B9AD75B234}" srcOrd="1" destOrd="0" presId="urn:microsoft.com/office/officeart/2005/8/layout/process5"/>
    <dgm:cxn modelId="{52421D75-D7B8-4E68-B937-E34964664611}" type="presParOf" srcId="{975360AF-796E-4FC3-A387-C2B9AD75B234}" destId="{3C024B28-AD69-4163-AF79-915CABA48EB7}" srcOrd="0" destOrd="0" presId="urn:microsoft.com/office/officeart/2005/8/layout/process5"/>
    <dgm:cxn modelId="{A6F6B563-B892-464D-9D68-F1C6D09A2AA1}" type="presParOf" srcId="{0E78B588-5F57-473B-BA37-499F0C7C2C65}" destId="{FF111C27-FC07-4F42-AF81-6E624C18561F}" srcOrd="2" destOrd="0" presId="urn:microsoft.com/office/officeart/2005/8/layout/process5"/>
    <dgm:cxn modelId="{F24879E2-C6EA-451C-AECD-90173D515140}" type="presParOf" srcId="{0E78B588-5F57-473B-BA37-499F0C7C2C65}" destId="{AC680C3E-DE3F-4CE1-B484-2B4538E8FCB0}" srcOrd="3" destOrd="0" presId="urn:microsoft.com/office/officeart/2005/8/layout/process5"/>
    <dgm:cxn modelId="{46FCEE6E-B65E-4D58-9252-834D8184B508}" type="presParOf" srcId="{AC680C3E-DE3F-4CE1-B484-2B4538E8FCB0}" destId="{93C9586F-7145-4D20-801A-DCC808CBBABE}" srcOrd="0" destOrd="0" presId="urn:microsoft.com/office/officeart/2005/8/layout/process5"/>
    <dgm:cxn modelId="{E86C8057-DBB5-4567-A580-10800ACCF9F0}" type="presParOf" srcId="{0E78B588-5F57-473B-BA37-499F0C7C2C65}" destId="{3DFEF431-7C0B-4282-B41B-18B344A3F84A}" srcOrd="4" destOrd="0" presId="urn:microsoft.com/office/officeart/2005/8/layout/process5"/>
    <dgm:cxn modelId="{F460079D-B200-4803-954A-4C06D99E6715}" type="presParOf" srcId="{0E78B588-5F57-473B-BA37-499F0C7C2C65}" destId="{38E21DF2-818F-47AE-98EA-86C31E3A46CC}" srcOrd="5" destOrd="0" presId="urn:microsoft.com/office/officeart/2005/8/layout/process5"/>
    <dgm:cxn modelId="{59CFC325-53E0-446C-A93A-A58828AB6181}" type="presParOf" srcId="{38E21DF2-818F-47AE-98EA-86C31E3A46CC}" destId="{FC95D185-C623-4758-8EA8-5DEF0B59E70E}" srcOrd="0" destOrd="0" presId="urn:microsoft.com/office/officeart/2005/8/layout/process5"/>
    <dgm:cxn modelId="{8C1E15F5-9437-4B6F-8879-C2E6C2641606}" type="presParOf" srcId="{0E78B588-5F57-473B-BA37-499F0C7C2C65}" destId="{D1B78EB2-8E12-40E2-A87D-96BF4C2A2C9D}" srcOrd="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5A740E1-5ADF-4F71-98C7-4E3971727C8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IN"/>
        </a:p>
      </dgm:t>
    </dgm:pt>
    <dgm:pt modelId="{82984C67-92D8-4D00-81C5-229C3127A2A8}">
      <dgm:prSet/>
      <dgm:spPr/>
      <dgm:t>
        <a:bodyPr/>
        <a:lstStyle/>
        <a:p>
          <a:pPr rtl="0"/>
          <a:r>
            <a:rPr lang="en-US" dirty="0" smtClean="0">
              <a:solidFill>
                <a:schemeClr val="accent6">
                  <a:lumMod val="50000"/>
                </a:schemeClr>
              </a:solidFill>
            </a:rPr>
            <a:t>Administrator</a:t>
          </a:r>
          <a:endParaRPr lang="en-IN" dirty="0">
            <a:solidFill>
              <a:schemeClr val="accent6">
                <a:lumMod val="50000"/>
              </a:schemeClr>
            </a:solidFill>
          </a:endParaRPr>
        </a:p>
      </dgm:t>
    </dgm:pt>
    <dgm:pt modelId="{8CEC9DC3-0DDF-4B62-955F-3FC01B56FE47}" type="parTrans" cxnId="{49779150-0582-4E2C-B3A1-926C9A9D3DC1}">
      <dgm:prSet/>
      <dgm:spPr/>
      <dgm:t>
        <a:bodyPr/>
        <a:lstStyle/>
        <a:p>
          <a:endParaRPr lang="en-IN"/>
        </a:p>
      </dgm:t>
    </dgm:pt>
    <dgm:pt modelId="{43901EBE-FE24-4CE6-BB6B-35AD5C09F624}" type="sibTrans" cxnId="{49779150-0582-4E2C-B3A1-926C9A9D3DC1}">
      <dgm:prSet/>
      <dgm:spPr/>
      <dgm:t>
        <a:bodyPr/>
        <a:lstStyle/>
        <a:p>
          <a:endParaRPr lang="en-IN"/>
        </a:p>
      </dgm:t>
    </dgm:pt>
    <dgm:pt modelId="{180FC46C-EA55-4AD2-8D63-32515DC8F6DC}">
      <dgm:prSet/>
      <dgm:spPr/>
      <dgm:t>
        <a:bodyPr/>
        <a:lstStyle/>
        <a:p>
          <a:pPr rtl="0"/>
          <a:r>
            <a:rPr lang="en-US" smtClean="0"/>
            <a:t>Set target and compliance period</a:t>
          </a:r>
          <a:endParaRPr lang="en-IN"/>
        </a:p>
      </dgm:t>
    </dgm:pt>
    <dgm:pt modelId="{F75312C2-27A1-45F8-BA27-012D7BC6DD91}" type="parTrans" cxnId="{2BFE0FB4-808B-47B2-B782-22BFBA88C9FA}">
      <dgm:prSet/>
      <dgm:spPr/>
      <dgm:t>
        <a:bodyPr/>
        <a:lstStyle/>
        <a:p>
          <a:endParaRPr lang="en-IN"/>
        </a:p>
      </dgm:t>
    </dgm:pt>
    <dgm:pt modelId="{5DEEE4E9-EDEF-442B-9E15-4CA316CCB941}" type="sibTrans" cxnId="{2BFE0FB4-808B-47B2-B782-22BFBA88C9FA}">
      <dgm:prSet/>
      <dgm:spPr/>
      <dgm:t>
        <a:bodyPr/>
        <a:lstStyle/>
        <a:p>
          <a:endParaRPr lang="en-IN"/>
        </a:p>
      </dgm:t>
    </dgm:pt>
    <dgm:pt modelId="{D7A80C7B-DB50-4810-A031-DFA3C9DC0619}">
      <dgm:prSet/>
      <dgm:spPr/>
      <dgm:t>
        <a:bodyPr/>
        <a:lstStyle/>
        <a:p>
          <a:pPr rtl="0"/>
          <a:r>
            <a:rPr lang="en-US" dirty="0" smtClean="0">
              <a:solidFill>
                <a:schemeClr val="accent6">
                  <a:lumMod val="50000"/>
                </a:schemeClr>
              </a:solidFill>
            </a:rPr>
            <a:t>Designated Consumers</a:t>
          </a:r>
          <a:endParaRPr lang="en-IN" dirty="0">
            <a:solidFill>
              <a:schemeClr val="accent6">
                <a:lumMod val="50000"/>
              </a:schemeClr>
            </a:solidFill>
          </a:endParaRPr>
        </a:p>
      </dgm:t>
    </dgm:pt>
    <dgm:pt modelId="{6B33347A-AB75-48F6-B973-0109EDA1252D}" type="parTrans" cxnId="{1B2B9F08-71A7-4775-A332-0460235B3EDF}">
      <dgm:prSet/>
      <dgm:spPr/>
      <dgm:t>
        <a:bodyPr/>
        <a:lstStyle/>
        <a:p>
          <a:endParaRPr lang="en-IN"/>
        </a:p>
      </dgm:t>
    </dgm:pt>
    <dgm:pt modelId="{5F7DF4DB-3F69-400D-B870-1DE2637D2D60}" type="sibTrans" cxnId="{1B2B9F08-71A7-4775-A332-0460235B3EDF}">
      <dgm:prSet/>
      <dgm:spPr/>
      <dgm:t>
        <a:bodyPr/>
        <a:lstStyle/>
        <a:p>
          <a:endParaRPr lang="en-IN"/>
        </a:p>
      </dgm:t>
    </dgm:pt>
    <dgm:pt modelId="{50A40C5C-0E18-4A56-A584-87E4A48A78F8}">
      <dgm:prSet/>
      <dgm:spPr/>
      <dgm:t>
        <a:bodyPr/>
        <a:lstStyle/>
        <a:p>
          <a:pPr rtl="0"/>
          <a:r>
            <a:rPr lang="en-US" smtClean="0"/>
            <a:t>8 sectors Thermal </a:t>
          </a:r>
          <a:r>
            <a:rPr lang="en-IN" smtClean="0"/>
            <a:t>Power Plant, Steel, Cement, Fertilizer, Pulp &amp; Paper, Textile, Aluminium, Chlor-alkali</a:t>
          </a:r>
          <a:endParaRPr lang="en-IN"/>
        </a:p>
      </dgm:t>
    </dgm:pt>
    <dgm:pt modelId="{4C403C8A-E3DC-463E-B477-A4A9C0574FB3}" type="parTrans" cxnId="{75DE7DCC-DFD4-4F1A-BF24-E412485AA2F3}">
      <dgm:prSet/>
      <dgm:spPr/>
      <dgm:t>
        <a:bodyPr/>
        <a:lstStyle/>
        <a:p>
          <a:endParaRPr lang="en-IN"/>
        </a:p>
      </dgm:t>
    </dgm:pt>
    <dgm:pt modelId="{BC7F0707-7269-4C7E-9FCD-0B98238E86F1}" type="sibTrans" cxnId="{75DE7DCC-DFD4-4F1A-BF24-E412485AA2F3}">
      <dgm:prSet/>
      <dgm:spPr/>
      <dgm:t>
        <a:bodyPr/>
        <a:lstStyle/>
        <a:p>
          <a:endParaRPr lang="en-IN"/>
        </a:p>
      </dgm:t>
    </dgm:pt>
    <dgm:pt modelId="{02B57BE1-423D-4A5E-87B1-098EFA180678}">
      <dgm:prSet/>
      <dgm:spPr/>
      <dgm:t>
        <a:bodyPr/>
        <a:lstStyle/>
        <a:p>
          <a:pPr rtl="0"/>
          <a:r>
            <a:rPr lang="en-US" smtClean="0">
              <a:solidFill>
                <a:schemeClr val="accent6">
                  <a:lumMod val="50000"/>
                </a:schemeClr>
              </a:solidFill>
            </a:rPr>
            <a:t>Auditing Agencies</a:t>
          </a:r>
          <a:endParaRPr lang="en-IN">
            <a:solidFill>
              <a:schemeClr val="accent6">
                <a:lumMod val="50000"/>
              </a:schemeClr>
            </a:solidFill>
          </a:endParaRPr>
        </a:p>
      </dgm:t>
    </dgm:pt>
    <dgm:pt modelId="{F93DDF28-D869-4B31-8FE7-BE3ABB43EB0E}" type="parTrans" cxnId="{FD19F247-8C66-4F5D-A44D-BDC731DA067C}">
      <dgm:prSet/>
      <dgm:spPr/>
      <dgm:t>
        <a:bodyPr/>
        <a:lstStyle/>
        <a:p>
          <a:endParaRPr lang="en-IN"/>
        </a:p>
      </dgm:t>
    </dgm:pt>
    <dgm:pt modelId="{9A234F8F-3846-43AC-A405-9EF9D69C4A79}" type="sibTrans" cxnId="{FD19F247-8C66-4F5D-A44D-BDC731DA067C}">
      <dgm:prSet/>
      <dgm:spPr/>
      <dgm:t>
        <a:bodyPr/>
        <a:lstStyle/>
        <a:p>
          <a:endParaRPr lang="en-IN"/>
        </a:p>
      </dgm:t>
    </dgm:pt>
    <dgm:pt modelId="{B1FF6AC8-0D95-43D0-BE44-8478DF8ABD16}">
      <dgm:prSet/>
      <dgm:spPr/>
      <dgm:t>
        <a:bodyPr/>
        <a:lstStyle/>
        <a:p>
          <a:pPr rtl="0"/>
          <a:r>
            <a:rPr lang="en-US" smtClean="0"/>
            <a:t>Independent</a:t>
          </a:r>
          <a:endParaRPr lang="en-IN"/>
        </a:p>
      </dgm:t>
    </dgm:pt>
    <dgm:pt modelId="{4844BBC6-7BC0-4E56-BE3A-6E650DEE9FE0}" type="parTrans" cxnId="{91A1C753-2EF2-4C79-AEA1-B1FA0AC989A7}">
      <dgm:prSet/>
      <dgm:spPr/>
      <dgm:t>
        <a:bodyPr/>
        <a:lstStyle/>
        <a:p>
          <a:endParaRPr lang="en-IN"/>
        </a:p>
      </dgm:t>
    </dgm:pt>
    <dgm:pt modelId="{2F18CDA8-5087-4B49-9BB0-1B86562A683F}" type="sibTrans" cxnId="{91A1C753-2EF2-4C79-AEA1-B1FA0AC989A7}">
      <dgm:prSet/>
      <dgm:spPr/>
      <dgm:t>
        <a:bodyPr/>
        <a:lstStyle/>
        <a:p>
          <a:endParaRPr lang="en-IN"/>
        </a:p>
      </dgm:t>
    </dgm:pt>
    <dgm:pt modelId="{600DCD14-7823-417D-A043-21DF28408BDE}">
      <dgm:prSet/>
      <dgm:spPr/>
      <dgm:t>
        <a:bodyPr/>
        <a:lstStyle/>
        <a:p>
          <a:pPr rtl="0"/>
          <a:r>
            <a:rPr lang="en-US" smtClean="0"/>
            <a:t>Monitor, verify and certify</a:t>
          </a:r>
          <a:endParaRPr lang="en-IN"/>
        </a:p>
      </dgm:t>
    </dgm:pt>
    <dgm:pt modelId="{8B8B6CE9-47CE-4D5D-8F36-E502513D8D11}" type="parTrans" cxnId="{6195C1F5-52AF-4CFD-88AB-7E94140D3655}">
      <dgm:prSet/>
      <dgm:spPr/>
      <dgm:t>
        <a:bodyPr/>
        <a:lstStyle/>
        <a:p>
          <a:endParaRPr lang="en-IN"/>
        </a:p>
      </dgm:t>
    </dgm:pt>
    <dgm:pt modelId="{2AB93E91-85AB-4F51-BA3E-60E71BC9A4D2}" type="sibTrans" cxnId="{6195C1F5-52AF-4CFD-88AB-7E94140D3655}">
      <dgm:prSet/>
      <dgm:spPr/>
      <dgm:t>
        <a:bodyPr/>
        <a:lstStyle/>
        <a:p>
          <a:endParaRPr lang="en-IN"/>
        </a:p>
      </dgm:t>
    </dgm:pt>
    <dgm:pt modelId="{85B28BCD-A845-43E7-8F5F-3F3D8582B066}">
      <dgm:prSet/>
      <dgm:spPr/>
      <dgm:t>
        <a:bodyPr/>
        <a:lstStyle/>
        <a:p>
          <a:pPr rtl="0"/>
          <a:r>
            <a:rPr lang="en-US" smtClean="0">
              <a:solidFill>
                <a:schemeClr val="accent6">
                  <a:lumMod val="50000"/>
                </a:schemeClr>
              </a:solidFill>
            </a:rPr>
            <a:t>Market Place</a:t>
          </a:r>
          <a:endParaRPr lang="en-IN">
            <a:solidFill>
              <a:schemeClr val="accent6">
                <a:lumMod val="50000"/>
              </a:schemeClr>
            </a:solidFill>
          </a:endParaRPr>
        </a:p>
      </dgm:t>
    </dgm:pt>
    <dgm:pt modelId="{3B70C8D1-DED7-4B86-9F2B-871EC0830AA6}" type="parTrans" cxnId="{A5140618-7B00-4375-8360-D607D8BBC8B2}">
      <dgm:prSet/>
      <dgm:spPr/>
      <dgm:t>
        <a:bodyPr/>
        <a:lstStyle/>
        <a:p>
          <a:endParaRPr lang="en-IN"/>
        </a:p>
      </dgm:t>
    </dgm:pt>
    <dgm:pt modelId="{C72969E6-1179-4D8C-B8A4-E90DBBEC8FD5}" type="sibTrans" cxnId="{A5140618-7B00-4375-8360-D607D8BBC8B2}">
      <dgm:prSet/>
      <dgm:spPr/>
      <dgm:t>
        <a:bodyPr/>
        <a:lstStyle/>
        <a:p>
          <a:endParaRPr lang="en-IN"/>
        </a:p>
      </dgm:t>
    </dgm:pt>
    <dgm:pt modelId="{16814562-2D1F-4C36-8BBE-A8A2B71DF82A}">
      <dgm:prSet/>
      <dgm:spPr/>
      <dgm:t>
        <a:bodyPr/>
        <a:lstStyle/>
        <a:p>
          <a:pPr rtl="0"/>
          <a:r>
            <a:rPr lang="en-US" smtClean="0"/>
            <a:t>Transaction of energy efficiency instrument</a:t>
          </a:r>
          <a:endParaRPr lang="en-IN"/>
        </a:p>
      </dgm:t>
    </dgm:pt>
    <dgm:pt modelId="{6C63CAD8-74A4-4497-9BBA-7019C66B03C9}" type="parTrans" cxnId="{44E54012-4B9C-400B-BCD7-F7E3A09204A6}">
      <dgm:prSet/>
      <dgm:spPr/>
      <dgm:t>
        <a:bodyPr/>
        <a:lstStyle/>
        <a:p>
          <a:endParaRPr lang="en-IN"/>
        </a:p>
      </dgm:t>
    </dgm:pt>
    <dgm:pt modelId="{A3024B94-AD65-4B71-8399-53711C270EDD}" type="sibTrans" cxnId="{44E54012-4B9C-400B-BCD7-F7E3A09204A6}">
      <dgm:prSet/>
      <dgm:spPr/>
      <dgm:t>
        <a:bodyPr/>
        <a:lstStyle/>
        <a:p>
          <a:endParaRPr lang="en-IN"/>
        </a:p>
      </dgm:t>
    </dgm:pt>
    <dgm:pt modelId="{D762CF41-2024-46E6-B652-87C14C372A6D}" type="pres">
      <dgm:prSet presAssocID="{C5A740E1-5ADF-4F71-98C7-4E3971727C8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F443E7FD-61D4-4465-9D9A-588BB9861F6F}" type="pres">
      <dgm:prSet presAssocID="{82984C67-92D8-4D00-81C5-229C3127A2A8}" presName="composite" presStyleCnt="0"/>
      <dgm:spPr/>
    </dgm:pt>
    <dgm:pt modelId="{E1251596-8A90-4D95-935C-B6EBADC48BD8}" type="pres">
      <dgm:prSet presAssocID="{82984C67-92D8-4D00-81C5-229C3127A2A8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40F820D-B261-4E17-87C5-37060FB97AD6}" type="pres">
      <dgm:prSet presAssocID="{82984C67-92D8-4D00-81C5-229C3127A2A8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4F68BFD-96C9-4CE4-ACD6-EB2CC48CE151}" type="pres">
      <dgm:prSet presAssocID="{43901EBE-FE24-4CE6-BB6B-35AD5C09F624}" presName="space" presStyleCnt="0"/>
      <dgm:spPr/>
    </dgm:pt>
    <dgm:pt modelId="{31DB254F-BB66-4A5A-8C35-0B45698946AB}" type="pres">
      <dgm:prSet presAssocID="{D7A80C7B-DB50-4810-A031-DFA3C9DC0619}" presName="composite" presStyleCnt="0"/>
      <dgm:spPr/>
    </dgm:pt>
    <dgm:pt modelId="{DD7FB5DC-34BA-4730-862F-D9F92F06AAD2}" type="pres">
      <dgm:prSet presAssocID="{D7A80C7B-DB50-4810-A031-DFA3C9DC0619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CB917B8-079D-43C6-A5A7-A9838DA1254A}" type="pres">
      <dgm:prSet presAssocID="{D7A80C7B-DB50-4810-A031-DFA3C9DC0619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89BFB91-299C-4C04-8EB7-6B2B0E540E66}" type="pres">
      <dgm:prSet presAssocID="{5F7DF4DB-3F69-400D-B870-1DE2637D2D60}" presName="space" presStyleCnt="0"/>
      <dgm:spPr/>
    </dgm:pt>
    <dgm:pt modelId="{62DF325E-A9FB-446A-B7A8-4056A270658E}" type="pres">
      <dgm:prSet presAssocID="{02B57BE1-423D-4A5E-87B1-098EFA180678}" presName="composite" presStyleCnt="0"/>
      <dgm:spPr/>
    </dgm:pt>
    <dgm:pt modelId="{FE6D9CA7-9D70-4412-820A-24C04E462469}" type="pres">
      <dgm:prSet presAssocID="{02B57BE1-423D-4A5E-87B1-098EFA180678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BCFF904-5B62-41E1-9EF4-E3460F7ED071}" type="pres">
      <dgm:prSet presAssocID="{02B57BE1-423D-4A5E-87B1-098EFA180678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227CBC0-3D0C-4EEA-A114-1DD48ED976FD}" type="pres">
      <dgm:prSet presAssocID="{9A234F8F-3846-43AC-A405-9EF9D69C4A79}" presName="space" presStyleCnt="0"/>
      <dgm:spPr/>
    </dgm:pt>
    <dgm:pt modelId="{F9BB76B0-9DF1-40C4-AD8D-74CBD26C3D7A}" type="pres">
      <dgm:prSet presAssocID="{85B28BCD-A845-43E7-8F5F-3F3D8582B066}" presName="composite" presStyleCnt="0"/>
      <dgm:spPr/>
    </dgm:pt>
    <dgm:pt modelId="{B6A1549D-3353-42D7-BFC5-D31AB88DFB04}" type="pres">
      <dgm:prSet presAssocID="{85B28BCD-A845-43E7-8F5F-3F3D8582B066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626F66C-A399-4626-83E1-05E4B15784A9}" type="pres">
      <dgm:prSet presAssocID="{85B28BCD-A845-43E7-8F5F-3F3D8582B066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EB60ECE7-B18D-4632-B5FD-1223D16ABC76}" type="presOf" srcId="{82984C67-92D8-4D00-81C5-229C3127A2A8}" destId="{E1251596-8A90-4D95-935C-B6EBADC48BD8}" srcOrd="0" destOrd="0" presId="urn:microsoft.com/office/officeart/2005/8/layout/hList1"/>
    <dgm:cxn modelId="{49779150-0582-4E2C-B3A1-926C9A9D3DC1}" srcId="{C5A740E1-5ADF-4F71-98C7-4E3971727C86}" destId="{82984C67-92D8-4D00-81C5-229C3127A2A8}" srcOrd="0" destOrd="0" parTransId="{8CEC9DC3-0DDF-4B62-955F-3FC01B56FE47}" sibTransId="{43901EBE-FE24-4CE6-BB6B-35AD5C09F624}"/>
    <dgm:cxn modelId="{44E54012-4B9C-400B-BCD7-F7E3A09204A6}" srcId="{85B28BCD-A845-43E7-8F5F-3F3D8582B066}" destId="{16814562-2D1F-4C36-8BBE-A8A2B71DF82A}" srcOrd="0" destOrd="0" parTransId="{6C63CAD8-74A4-4497-9BBA-7019C66B03C9}" sibTransId="{A3024B94-AD65-4B71-8399-53711C270EDD}"/>
    <dgm:cxn modelId="{A5140618-7B00-4375-8360-D607D8BBC8B2}" srcId="{C5A740E1-5ADF-4F71-98C7-4E3971727C86}" destId="{85B28BCD-A845-43E7-8F5F-3F3D8582B066}" srcOrd="3" destOrd="0" parTransId="{3B70C8D1-DED7-4B86-9F2B-871EC0830AA6}" sibTransId="{C72969E6-1179-4D8C-B8A4-E90DBBEC8FD5}"/>
    <dgm:cxn modelId="{BE894394-5296-4000-94CA-A5F942A0C764}" type="presOf" srcId="{50A40C5C-0E18-4A56-A584-87E4A48A78F8}" destId="{3CB917B8-079D-43C6-A5A7-A9838DA1254A}" srcOrd="0" destOrd="0" presId="urn:microsoft.com/office/officeart/2005/8/layout/hList1"/>
    <dgm:cxn modelId="{6195C1F5-52AF-4CFD-88AB-7E94140D3655}" srcId="{02B57BE1-423D-4A5E-87B1-098EFA180678}" destId="{600DCD14-7823-417D-A043-21DF28408BDE}" srcOrd="1" destOrd="0" parTransId="{8B8B6CE9-47CE-4D5D-8F36-E502513D8D11}" sibTransId="{2AB93E91-85AB-4F51-BA3E-60E71BC9A4D2}"/>
    <dgm:cxn modelId="{2BFE0FB4-808B-47B2-B782-22BFBA88C9FA}" srcId="{82984C67-92D8-4D00-81C5-229C3127A2A8}" destId="{180FC46C-EA55-4AD2-8D63-32515DC8F6DC}" srcOrd="0" destOrd="0" parTransId="{F75312C2-27A1-45F8-BA27-012D7BC6DD91}" sibTransId="{5DEEE4E9-EDEF-442B-9E15-4CA316CCB941}"/>
    <dgm:cxn modelId="{B40F5691-B7D4-4855-BEEA-CC3F5426C5B5}" type="presOf" srcId="{D7A80C7B-DB50-4810-A031-DFA3C9DC0619}" destId="{DD7FB5DC-34BA-4730-862F-D9F92F06AAD2}" srcOrd="0" destOrd="0" presId="urn:microsoft.com/office/officeart/2005/8/layout/hList1"/>
    <dgm:cxn modelId="{970E532B-3F1B-41E7-B506-562009C3EE64}" type="presOf" srcId="{85B28BCD-A845-43E7-8F5F-3F3D8582B066}" destId="{B6A1549D-3353-42D7-BFC5-D31AB88DFB04}" srcOrd="0" destOrd="0" presId="urn:microsoft.com/office/officeart/2005/8/layout/hList1"/>
    <dgm:cxn modelId="{B9D85FAC-A7AE-4CD8-9B89-EB04E046579E}" type="presOf" srcId="{600DCD14-7823-417D-A043-21DF28408BDE}" destId="{7BCFF904-5B62-41E1-9EF4-E3460F7ED071}" srcOrd="0" destOrd="1" presId="urn:microsoft.com/office/officeart/2005/8/layout/hList1"/>
    <dgm:cxn modelId="{1B2B9F08-71A7-4775-A332-0460235B3EDF}" srcId="{C5A740E1-5ADF-4F71-98C7-4E3971727C86}" destId="{D7A80C7B-DB50-4810-A031-DFA3C9DC0619}" srcOrd="1" destOrd="0" parTransId="{6B33347A-AB75-48F6-B973-0109EDA1252D}" sibTransId="{5F7DF4DB-3F69-400D-B870-1DE2637D2D60}"/>
    <dgm:cxn modelId="{FD19F247-8C66-4F5D-A44D-BDC731DA067C}" srcId="{C5A740E1-5ADF-4F71-98C7-4E3971727C86}" destId="{02B57BE1-423D-4A5E-87B1-098EFA180678}" srcOrd="2" destOrd="0" parTransId="{F93DDF28-D869-4B31-8FE7-BE3ABB43EB0E}" sibTransId="{9A234F8F-3846-43AC-A405-9EF9D69C4A79}"/>
    <dgm:cxn modelId="{561E26E4-349C-4DAE-B3BC-B111F0159E18}" type="presOf" srcId="{C5A740E1-5ADF-4F71-98C7-4E3971727C86}" destId="{D762CF41-2024-46E6-B652-87C14C372A6D}" srcOrd="0" destOrd="0" presId="urn:microsoft.com/office/officeart/2005/8/layout/hList1"/>
    <dgm:cxn modelId="{75DE7DCC-DFD4-4F1A-BF24-E412485AA2F3}" srcId="{D7A80C7B-DB50-4810-A031-DFA3C9DC0619}" destId="{50A40C5C-0E18-4A56-A584-87E4A48A78F8}" srcOrd="0" destOrd="0" parTransId="{4C403C8A-E3DC-463E-B477-A4A9C0574FB3}" sibTransId="{BC7F0707-7269-4C7E-9FCD-0B98238E86F1}"/>
    <dgm:cxn modelId="{FF60DF91-D24B-4C39-9103-F89844A81401}" type="presOf" srcId="{180FC46C-EA55-4AD2-8D63-32515DC8F6DC}" destId="{640F820D-B261-4E17-87C5-37060FB97AD6}" srcOrd="0" destOrd="0" presId="urn:microsoft.com/office/officeart/2005/8/layout/hList1"/>
    <dgm:cxn modelId="{503C2439-FDAB-49F1-B64C-A9E0F56B7A73}" type="presOf" srcId="{B1FF6AC8-0D95-43D0-BE44-8478DF8ABD16}" destId="{7BCFF904-5B62-41E1-9EF4-E3460F7ED071}" srcOrd="0" destOrd="0" presId="urn:microsoft.com/office/officeart/2005/8/layout/hList1"/>
    <dgm:cxn modelId="{91A1C753-2EF2-4C79-AEA1-B1FA0AC989A7}" srcId="{02B57BE1-423D-4A5E-87B1-098EFA180678}" destId="{B1FF6AC8-0D95-43D0-BE44-8478DF8ABD16}" srcOrd="0" destOrd="0" parTransId="{4844BBC6-7BC0-4E56-BE3A-6E650DEE9FE0}" sibTransId="{2F18CDA8-5087-4B49-9BB0-1B86562A683F}"/>
    <dgm:cxn modelId="{CD722B12-A06A-4850-BC4C-1E9A2446ED37}" type="presOf" srcId="{16814562-2D1F-4C36-8BBE-A8A2B71DF82A}" destId="{B626F66C-A399-4626-83E1-05E4B15784A9}" srcOrd="0" destOrd="0" presId="urn:microsoft.com/office/officeart/2005/8/layout/hList1"/>
    <dgm:cxn modelId="{7C7549B5-DBD3-407A-A9A4-11A6D88D3F36}" type="presOf" srcId="{02B57BE1-423D-4A5E-87B1-098EFA180678}" destId="{FE6D9CA7-9D70-4412-820A-24C04E462469}" srcOrd="0" destOrd="0" presId="urn:microsoft.com/office/officeart/2005/8/layout/hList1"/>
    <dgm:cxn modelId="{E1D7B396-ED12-4974-92DB-5A662EFD7E8D}" type="presParOf" srcId="{D762CF41-2024-46E6-B652-87C14C372A6D}" destId="{F443E7FD-61D4-4465-9D9A-588BB9861F6F}" srcOrd="0" destOrd="0" presId="urn:microsoft.com/office/officeart/2005/8/layout/hList1"/>
    <dgm:cxn modelId="{2355F756-EBDF-4C78-B202-43658D2ECCD0}" type="presParOf" srcId="{F443E7FD-61D4-4465-9D9A-588BB9861F6F}" destId="{E1251596-8A90-4D95-935C-B6EBADC48BD8}" srcOrd="0" destOrd="0" presId="urn:microsoft.com/office/officeart/2005/8/layout/hList1"/>
    <dgm:cxn modelId="{B1DBDDE0-54AB-4059-AA1E-42CFE4F00950}" type="presParOf" srcId="{F443E7FD-61D4-4465-9D9A-588BB9861F6F}" destId="{640F820D-B261-4E17-87C5-37060FB97AD6}" srcOrd="1" destOrd="0" presId="urn:microsoft.com/office/officeart/2005/8/layout/hList1"/>
    <dgm:cxn modelId="{555330BB-C0FF-41B1-A7AA-4126396E2655}" type="presParOf" srcId="{D762CF41-2024-46E6-B652-87C14C372A6D}" destId="{34F68BFD-96C9-4CE4-ACD6-EB2CC48CE151}" srcOrd="1" destOrd="0" presId="urn:microsoft.com/office/officeart/2005/8/layout/hList1"/>
    <dgm:cxn modelId="{85BB6BC2-3504-42EE-BA32-D875B9B9BEFC}" type="presParOf" srcId="{D762CF41-2024-46E6-B652-87C14C372A6D}" destId="{31DB254F-BB66-4A5A-8C35-0B45698946AB}" srcOrd="2" destOrd="0" presId="urn:microsoft.com/office/officeart/2005/8/layout/hList1"/>
    <dgm:cxn modelId="{053F4F82-FD22-4070-BDEC-3552527313EC}" type="presParOf" srcId="{31DB254F-BB66-4A5A-8C35-0B45698946AB}" destId="{DD7FB5DC-34BA-4730-862F-D9F92F06AAD2}" srcOrd="0" destOrd="0" presId="urn:microsoft.com/office/officeart/2005/8/layout/hList1"/>
    <dgm:cxn modelId="{94E05A68-DAAB-4D44-A671-6C2A72653C12}" type="presParOf" srcId="{31DB254F-BB66-4A5A-8C35-0B45698946AB}" destId="{3CB917B8-079D-43C6-A5A7-A9838DA1254A}" srcOrd="1" destOrd="0" presId="urn:microsoft.com/office/officeart/2005/8/layout/hList1"/>
    <dgm:cxn modelId="{5CBF437C-BE3B-4825-97D7-646C09A1DEF8}" type="presParOf" srcId="{D762CF41-2024-46E6-B652-87C14C372A6D}" destId="{B89BFB91-299C-4C04-8EB7-6B2B0E540E66}" srcOrd="3" destOrd="0" presId="urn:microsoft.com/office/officeart/2005/8/layout/hList1"/>
    <dgm:cxn modelId="{69903DE0-DD4A-4E0B-92B8-C3693A4060BB}" type="presParOf" srcId="{D762CF41-2024-46E6-B652-87C14C372A6D}" destId="{62DF325E-A9FB-446A-B7A8-4056A270658E}" srcOrd="4" destOrd="0" presId="urn:microsoft.com/office/officeart/2005/8/layout/hList1"/>
    <dgm:cxn modelId="{F6BBD78E-2FC8-47AC-902D-C68EF3B69ACF}" type="presParOf" srcId="{62DF325E-A9FB-446A-B7A8-4056A270658E}" destId="{FE6D9CA7-9D70-4412-820A-24C04E462469}" srcOrd="0" destOrd="0" presId="urn:microsoft.com/office/officeart/2005/8/layout/hList1"/>
    <dgm:cxn modelId="{DA70674E-4E48-4CC3-A7AE-D901B1695F36}" type="presParOf" srcId="{62DF325E-A9FB-446A-B7A8-4056A270658E}" destId="{7BCFF904-5B62-41E1-9EF4-E3460F7ED071}" srcOrd="1" destOrd="0" presId="urn:microsoft.com/office/officeart/2005/8/layout/hList1"/>
    <dgm:cxn modelId="{7581CE2F-731E-4D90-A73B-49E5EA7516F2}" type="presParOf" srcId="{D762CF41-2024-46E6-B652-87C14C372A6D}" destId="{8227CBC0-3D0C-4EEA-A114-1DD48ED976FD}" srcOrd="5" destOrd="0" presId="urn:microsoft.com/office/officeart/2005/8/layout/hList1"/>
    <dgm:cxn modelId="{0BD0310A-43A6-4D43-A401-16D58B2272BF}" type="presParOf" srcId="{D762CF41-2024-46E6-B652-87C14C372A6D}" destId="{F9BB76B0-9DF1-40C4-AD8D-74CBD26C3D7A}" srcOrd="6" destOrd="0" presId="urn:microsoft.com/office/officeart/2005/8/layout/hList1"/>
    <dgm:cxn modelId="{DA27C5B1-71B7-4FA0-9809-7F6267E1B39B}" type="presParOf" srcId="{F9BB76B0-9DF1-40C4-AD8D-74CBD26C3D7A}" destId="{B6A1549D-3353-42D7-BFC5-D31AB88DFB04}" srcOrd="0" destOrd="0" presId="urn:microsoft.com/office/officeart/2005/8/layout/hList1"/>
    <dgm:cxn modelId="{467191D9-CD4C-44BC-A37B-343FF464D3BE}" type="presParOf" srcId="{F9BB76B0-9DF1-40C4-AD8D-74CBD26C3D7A}" destId="{B626F66C-A399-4626-83E1-05E4B15784A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A17F645-74F2-4D5B-818B-43EF4D0EC02C}" type="doc">
      <dgm:prSet loTypeId="urn:microsoft.com/office/officeart/2005/8/layout/hList1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048FBEE-45BE-4720-B5D5-694A14B1459B}">
      <dgm:prSet phldrT="[Text]"/>
      <dgm:spPr/>
      <dgm:t>
        <a:bodyPr/>
        <a:lstStyle/>
        <a:p>
          <a:r>
            <a:rPr lang="en-US" b="1" dirty="0" smtClean="0">
              <a:solidFill>
                <a:schemeClr val="accent6">
                  <a:lumMod val="50000"/>
                </a:schemeClr>
              </a:solidFill>
            </a:rPr>
            <a:t>Set Targets</a:t>
          </a:r>
        </a:p>
      </dgm:t>
    </dgm:pt>
    <dgm:pt modelId="{41F54CCE-AAC6-44A9-B447-03B8E3E69CF8}" type="parTrans" cxnId="{A359FDBD-7535-4F9F-959D-F5E2A8B5EF74}">
      <dgm:prSet/>
      <dgm:spPr/>
      <dgm:t>
        <a:bodyPr/>
        <a:lstStyle/>
        <a:p>
          <a:endParaRPr lang="en-US"/>
        </a:p>
      </dgm:t>
    </dgm:pt>
    <dgm:pt modelId="{A0654D4F-6198-40D5-A719-81922A7811A8}" type="sibTrans" cxnId="{A359FDBD-7535-4F9F-959D-F5E2A8B5EF74}">
      <dgm:prSet/>
      <dgm:spPr/>
      <dgm:t>
        <a:bodyPr/>
        <a:lstStyle/>
        <a:p>
          <a:endParaRPr lang="en-US"/>
        </a:p>
      </dgm:t>
    </dgm:pt>
    <dgm:pt modelId="{1150D831-007D-4361-8123-0BD5E8263A7A}">
      <dgm:prSet phldrT="[Text]"/>
      <dgm:spPr/>
      <dgm:t>
        <a:bodyPr/>
        <a:lstStyle/>
        <a:p>
          <a:r>
            <a:rPr lang="en-US" dirty="0" smtClean="0"/>
            <a:t>Setting targets on the basis of current specific energy consumption</a:t>
          </a:r>
          <a:endParaRPr lang="en-US" dirty="0"/>
        </a:p>
      </dgm:t>
    </dgm:pt>
    <dgm:pt modelId="{C4EC590F-DBD6-484D-8E1E-ACDBFFBBD5DC}" type="parTrans" cxnId="{42A28F6C-AA22-4FC5-BB64-5C85557147D7}">
      <dgm:prSet/>
      <dgm:spPr/>
      <dgm:t>
        <a:bodyPr/>
        <a:lstStyle/>
        <a:p>
          <a:endParaRPr lang="en-US"/>
        </a:p>
      </dgm:t>
    </dgm:pt>
    <dgm:pt modelId="{C48E6F8A-C1AD-4D8E-AE30-10B46E6F289D}" type="sibTrans" cxnId="{42A28F6C-AA22-4FC5-BB64-5C85557147D7}">
      <dgm:prSet/>
      <dgm:spPr/>
      <dgm:t>
        <a:bodyPr/>
        <a:lstStyle/>
        <a:p>
          <a:endParaRPr lang="en-US"/>
        </a:p>
      </dgm:t>
    </dgm:pt>
    <dgm:pt modelId="{97ECA3A0-72A2-45D1-A37B-7F47AF3DB5DD}">
      <dgm:prSet phldrT="[Text]"/>
      <dgm:spPr/>
      <dgm:t>
        <a:bodyPr/>
        <a:lstStyle/>
        <a:p>
          <a:r>
            <a:rPr lang="en-US" b="1" dirty="0" smtClean="0">
              <a:solidFill>
                <a:schemeClr val="accent6">
                  <a:lumMod val="50000"/>
                </a:schemeClr>
              </a:solidFill>
            </a:rPr>
            <a:t>Monitoring &amp; verification of targets by Designated Energy Auditors (DENA)</a:t>
          </a:r>
          <a:endParaRPr lang="en-US" b="1" dirty="0">
            <a:solidFill>
              <a:schemeClr val="accent6">
                <a:lumMod val="50000"/>
              </a:schemeClr>
            </a:solidFill>
          </a:endParaRPr>
        </a:p>
      </dgm:t>
    </dgm:pt>
    <dgm:pt modelId="{57BE9B10-DC08-4209-973E-02B91D2E7562}" type="parTrans" cxnId="{3CC6A906-90AA-46BE-AFA1-3D0FD1159B5D}">
      <dgm:prSet/>
      <dgm:spPr/>
      <dgm:t>
        <a:bodyPr/>
        <a:lstStyle/>
        <a:p>
          <a:endParaRPr lang="en-US"/>
        </a:p>
      </dgm:t>
    </dgm:pt>
    <dgm:pt modelId="{F8218D34-ECEF-481C-A9DE-BBBCC1187CBE}" type="sibTrans" cxnId="{3CC6A906-90AA-46BE-AFA1-3D0FD1159B5D}">
      <dgm:prSet/>
      <dgm:spPr/>
      <dgm:t>
        <a:bodyPr/>
        <a:lstStyle/>
        <a:p>
          <a:endParaRPr lang="en-US"/>
        </a:p>
      </dgm:t>
    </dgm:pt>
    <dgm:pt modelId="{ED8D0CC5-E8A5-40AB-BDB2-61A8DF80D2B3}">
      <dgm:prSet phldrT="[Text]"/>
      <dgm:spPr/>
      <dgm:t>
        <a:bodyPr/>
        <a:lstStyle/>
        <a:p>
          <a:r>
            <a:rPr lang="en-US" dirty="0" smtClean="0"/>
            <a:t>Check if designated consumer has achieved targets</a:t>
          </a:r>
          <a:endParaRPr lang="en-US" dirty="0"/>
        </a:p>
      </dgm:t>
    </dgm:pt>
    <dgm:pt modelId="{57D10E49-525C-4FDC-A750-9E28E3AD68FC}" type="parTrans" cxnId="{DAA5C933-D53A-4CDE-ADF7-8E8E64C857FA}">
      <dgm:prSet/>
      <dgm:spPr/>
      <dgm:t>
        <a:bodyPr/>
        <a:lstStyle/>
        <a:p>
          <a:endParaRPr lang="en-US"/>
        </a:p>
      </dgm:t>
    </dgm:pt>
    <dgm:pt modelId="{07218444-FBFC-47D2-864E-20310BBB3AEB}" type="sibTrans" cxnId="{DAA5C933-D53A-4CDE-ADF7-8E8E64C857FA}">
      <dgm:prSet/>
      <dgm:spPr/>
      <dgm:t>
        <a:bodyPr/>
        <a:lstStyle/>
        <a:p>
          <a:endParaRPr lang="en-US"/>
        </a:p>
      </dgm:t>
    </dgm:pt>
    <dgm:pt modelId="{CFDFE6F4-6C09-4390-B397-FEEBEFB405BE}">
      <dgm:prSet phldrT="[Text]"/>
      <dgm:spPr/>
      <dgm:t>
        <a:bodyPr/>
        <a:lstStyle/>
        <a:p>
          <a:r>
            <a:rPr lang="en-US" b="1" dirty="0" smtClean="0">
              <a:solidFill>
                <a:schemeClr val="accent6">
                  <a:lumMod val="50000"/>
                </a:schemeClr>
              </a:solidFill>
            </a:rPr>
            <a:t>Trading of ESCerts </a:t>
          </a:r>
          <a:endParaRPr lang="en-US" b="1" dirty="0">
            <a:solidFill>
              <a:schemeClr val="accent6">
                <a:lumMod val="50000"/>
              </a:schemeClr>
            </a:solidFill>
          </a:endParaRPr>
        </a:p>
      </dgm:t>
    </dgm:pt>
    <dgm:pt modelId="{E1EF3915-EF84-4B1B-BEFD-46BD8C543893}" type="parTrans" cxnId="{3058B55C-9F10-4325-8227-EBFBA0B50A08}">
      <dgm:prSet/>
      <dgm:spPr/>
      <dgm:t>
        <a:bodyPr/>
        <a:lstStyle/>
        <a:p>
          <a:endParaRPr lang="en-US"/>
        </a:p>
      </dgm:t>
    </dgm:pt>
    <dgm:pt modelId="{54B09089-0A94-4508-8294-849C5FAE3EB5}" type="sibTrans" cxnId="{3058B55C-9F10-4325-8227-EBFBA0B50A08}">
      <dgm:prSet/>
      <dgm:spPr/>
      <dgm:t>
        <a:bodyPr/>
        <a:lstStyle/>
        <a:p>
          <a:endParaRPr lang="en-US"/>
        </a:p>
      </dgm:t>
    </dgm:pt>
    <dgm:pt modelId="{CA9C8BA9-26DB-4DA6-B829-54C5FF9C5228}">
      <dgm:prSet phldrT="[Text]"/>
      <dgm:spPr/>
      <dgm:t>
        <a:bodyPr/>
        <a:lstStyle/>
        <a:p>
          <a:r>
            <a:rPr lang="en-US" dirty="0" smtClean="0"/>
            <a:t>Participation by Designated consumers  on platform provided by Power Exchanges</a:t>
          </a:r>
          <a:endParaRPr lang="en-US" dirty="0"/>
        </a:p>
      </dgm:t>
    </dgm:pt>
    <dgm:pt modelId="{0006FB67-3F72-4297-B68B-3B1ECECD6165}" type="parTrans" cxnId="{778F279F-AA81-4469-AC70-C379C1A5AF82}">
      <dgm:prSet/>
      <dgm:spPr/>
      <dgm:t>
        <a:bodyPr/>
        <a:lstStyle/>
        <a:p>
          <a:endParaRPr lang="en-US"/>
        </a:p>
      </dgm:t>
    </dgm:pt>
    <dgm:pt modelId="{4D212146-1B90-4555-94AA-67971C18F433}" type="sibTrans" cxnId="{778F279F-AA81-4469-AC70-C379C1A5AF82}">
      <dgm:prSet/>
      <dgm:spPr/>
      <dgm:t>
        <a:bodyPr/>
        <a:lstStyle/>
        <a:p>
          <a:endParaRPr lang="en-US"/>
        </a:p>
      </dgm:t>
    </dgm:pt>
    <dgm:pt modelId="{5D2C2BF6-A45B-48A5-8924-7D4338EAB0E8}">
      <dgm:prSet/>
      <dgm:spPr/>
      <dgm:t>
        <a:bodyPr/>
        <a:lstStyle/>
        <a:p>
          <a:r>
            <a:rPr lang="en-US" dirty="0" smtClean="0"/>
            <a:t>May take into account Location, Vintage, Technology, raw materials, product mix etc.</a:t>
          </a:r>
          <a:endParaRPr lang="en-US" dirty="0"/>
        </a:p>
      </dgm:t>
    </dgm:pt>
    <dgm:pt modelId="{D68E7273-37D6-4ADC-B7FF-A03F24CC4BEF}" type="parTrans" cxnId="{E1EC00D4-456C-42AB-8636-818B703371E2}">
      <dgm:prSet/>
      <dgm:spPr/>
      <dgm:t>
        <a:bodyPr/>
        <a:lstStyle/>
        <a:p>
          <a:endParaRPr lang="en-US"/>
        </a:p>
      </dgm:t>
    </dgm:pt>
    <dgm:pt modelId="{8C1663A4-E3D4-4700-ADA3-09DF1F1AA13E}" type="sibTrans" cxnId="{E1EC00D4-456C-42AB-8636-818B703371E2}">
      <dgm:prSet/>
      <dgm:spPr/>
      <dgm:t>
        <a:bodyPr/>
        <a:lstStyle/>
        <a:p>
          <a:endParaRPr lang="en-US"/>
        </a:p>
      </dgm:t>
    </dgm:pt>
    <dgm:pt modelId="{128A2576-C13D-405F-8D48-B2C2412997E8}">
      <dgm:prSet/>
      <dgm:spPr/>
      <dgm:t>
        <a:bodyPr/>
        <a:lstStyle/>
        <a:p>
          <a:r>
            <a:rPr lang="en-US" dirty="0" smtClean="0"/>
            <a:t>Underachievement: Obligations to buy ESCerts or pay penalty </a:t>
          </a:r>
        </a:p>
      </dgm:t>
    </dgm:pt>
    <dgm:pt modelId="{5A503816-9D66-4BE3-9B0B-CDF809682326}" type="parTrans" cxnId="{3AA22000-1FD7-4029-AE09-8878A3C6EB37}">
      <dgm:prSet/>
      <dgm:spPr/>
      <dgm:t>
        <a:bodyPr/>
        <a:lstStyle/>
        <a:p>
          <a:endParaRPr lang="en-US"/>
        </a:p>
      </dgm:t>
    </dgm:pt>
    <dgm:pt modelId="{D18F152D-0072-4884-8974-93B2CA48DE29}" type="sibTrans" cxnId="{3AA22000-1FD7-4029-AE09-8878A3C6EB37}">
      <dgm:prSet/>
      <dgm:spPr/>
      <dgm:t>
        <a:bodyPr/>
        <a:lstStyle/>
        <a:p>
          <a:endParaRPr lang="en-US"/>
        </a:p>
      </dgm:t>
    </dgm:pt>
    <dgm:pt modelId="{02573315-6ED8-44FA-BCA9-F52A141ACBBB}">
      <dgm:prSet/>
      <dgm:spPr/>
      <dgm:t>
        <a:bodyPr/>
        <a:lstStyle/>
        <a:p>
          <a:r>
            <a:rPr lang="en-US" dirty="0" smtClean="0"/>
            <a:t>Overachievement: Issuance of ESCerts for banking for later use or trade</a:t>
          </a:r>
        </a:p>
      </dgm:t>
    </dgm:pt>
    <dgm:pt modelId="{1959E413-17BC-4523-92B6-3D2CE8042ACB}" type="parTrans" cxnId="{F4309F6D-B8CF-4730-AFF7-90F52C6956B2}">
      <dgm:prSet/>
      <dgm:spPr/>
      <dgm:t>
        <a:bodyPr/>
        <a:lstStyle/>
        <a:p>
          <a:endParaRPr lang="en-US"/>
        </a:p>
      </dgm:t>
    </dgm:pt>
    <dgm:pt modelId="{E3E8DECB-693A-477A-8360-74249190F98C}" type="sibTrans" cxnId="{F4309F6D-B8CF-4730-AFF7-90F52C6956B2}">
      <dgm:prSet/>
      <dgm:spPr/>
      <dgm:t>
        <a:bodyPr/>
        <a:lstStyle/>
        <a:p>
          <a:endParaRPr lang="en-US"/>
        </a:p>
      </dgm:t>
    </dgm:pt>
    <dgm:pt modelId="{77E12D43-F22E-4E0B-AE89-91643C4419E3}">
      <dgm:prSet phldrT="[Text]"/>
      <dgm:spPr/>
      <dgm:t>
        <a:bodyPr/>
        <a:lstStyle/>
        <a:p>
          <a:r>
            <a:rPr lang="en-US" dirty="0" smtClean="0"/>
            <a:t>Set compliance period</a:t>
          </a:r>
          <a:endParaRPr lang="en-US" dirty="0"/>
        </a:p>
      </dgm:t>
    </dgm:pt>
    <dgm:pt modelId="{BE9EAE6D-0169-4996-933D-A53B8D7C6341}" type="parTrans" cxnId="{0C494ED4-F035-4014-A776-92B21400A903}">
      <dgm:prSet/>
      <dgm:spPr/>
      <dgm:t>
        <a:bodyPr/>
        <a:lstStyle/>
        <a:p>
          <a:endParaRPr lang="en-US"/>
        </a:p>
      </dgm:t>
    </dgm:pt>
    <dgm:pt modelId="{968B43FE-B0E5-4128-B088-A20C43EE77B8}" type="sibTrans" cxnId="{0C494ED4-F035-4014-A776-92B21400A903}">
      <dgm:prSet/>
      <dgm:spPr/>
      <dgm:t>
        <a:bodyPr/>
        <a:lstStyle/>
        <a:p>
          <a:endParaRPr lang="en-US"/>
        </a:p>
      </dgm:t>
    </dgm:pt>
    <dgm:pt modelId="{60A02780-2788-40D7-B269-A88C341AEA23}">
      <dgm:prSet phldrT="[Text]"/>
      <dgm:spPr/>
      <dgm:t>
        <a:bodyPr/>
        <a:lstStyle/>
        <a:p>
          <a:r>
            <a:rPr lang="en-US" dirty="0" smtClean="0"/>
            <a:t>Symmetrical flow of information </a:t>
          </a:r>
          <a:endParaRPr lang="en-US" dirty="0"/>
        </a:p>
      </dgm:t>
    </dgm:pt>
    <dgm:pt modelId="{18271069-0750-4C1A-8AB3-29E507A32C90}" type="parTrans" cxnId="{B80C48FE-BD3B-4055-8CEC-2859A36F2CAE}">
      <dgm:prSet/>
      <dgm:spPr/>
      <dgm:t>
        <a:bodyPr/>
        <a:lstStyle/>
        <a:p>
          <a:endParaRPr lang="en-US"/>
        </a:p>
      </dgm:t>
    </dgm:pt>
    <dgm:pt modelId="{E484D550-FD93-45F5-BE38-419B402595F5}" type="sibTrans" cxnId="{B80C48FE-BD3B-4055-8CEC-2859A36F2CAE}">
      <dgm:prSet/>
      <dgm:spPr/>
      <dgm:t>
        <a:bodyPr/>
        <a:lstStyle/>
        <a:p>
          <a:endParaRPr lang="en-US"/>
        </a:p>
      </dgm:t>
    </dgm:pt>
    <dgm:pt modelId="{17C0BD9B-0B62-44A1-9EF1-1036C75AFDC9}" type="pres">
      <dgm:prSet presAssocID="{1A17F645-74F2-4D5B-818B-43EF4D0EC02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A09F98FA-8195-421C-87B0-4AF6B265FE6B}" type="pres">
      <dgm:prSet presAssocID="{F048FBEE-45BE-4720-B5D5-694A14B1459B}" presName="composite" presStyleCnt="0"/>
      <dgm:spPr/>
    </dgm:pt>
    <dgm:pt modelId="{F14CB0DF-AD34-42F9-AFD0-F43FEA396818}" type="pres">
      <dgm:prSet presAssocID="{F048FBEE-45BE-4720-B5D5-694A14B1459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D8EBA53-5B29-4346-A0D1-4CD1AD402B0E}" type="pres">
      <dgm:prSet presAssocID="{F048FBEE-45BE-4720-B5D5-694A14B1459B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9C24510-6871-4104-B05F-AAA1D9FABAFA}" type="pres">
      <dgm:prSet presAssocID="{A0654D4F-6198-40D5-A719-81922A7811A8}" presName="space" presStyleCnt="0"/>
      <dgm:spPr/>
    </dgm:pt>
    <dgm:pt modelId="{CEEFDF1D-F4AF-4503-A408-CE00D98861E9}" type="pres">
      <dgm:prSet presAssocID="{97ECA3A0-72A2-45D1-A37B-7F47AF3DB5DD}" presName="composite" presStyleCnt="0"/>
      <dgm:spPr/>
    </dgm:pt>
    <dgm:pt modelId="{5AED4EFD-D2D1-4604-A0BB-C8CC335BCFD4}" type="pres">
      <dgm:prSet presAssocID="{97ECA3A0-72A2-45D1-A37B-7F47AF3DB5DD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9D07758-92C9-4F5B-B13D-D175CF35B6FA}" type="pres">
      <dgm:prSet presAssocID="{97ECA3A0-72A2-45D1-A37B-7F47AF3DB5DD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CAC1B50-E3C3-4A58-9147-78E0A63F0CCD}" type="pres">
      <dgm:prSet presAssocID="{F8218D34-ECEF-481C-A9DE-BBBCC1187CBE}" presName="space" presStyleCnt="0"/>
      <dgm:spPr/>
    </dgm:pt>
    <dgm:pt modelId="{22A95C56-D4EC-418B-A922-0E17679CC7C0}" type="pres">
      <dgm:prSet presAssocID="{CFDFE6F4-6C09-4390-B397-FEEBEFB405BE}" presName="composite" presStyleCnt="0"/>
      <dgm:spPr/>
    </dgm:pt>
    <dgm:pt modelId="{3008438F-8910-46EB-8221-0F1F2202B25E}" type="pres">
      <dgm:prSet presAssocID="{CFDFE6F4-6C09-4390-B397-FEEBEFB405BE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23D4E46-3877-47E7-AD9A-262976AB265D}" type="pres">
      <dgm:prSet presAssocID="{CFDFE6F4-6C09-4390-B397-FEEBEFB405BE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321D4D7A-B772-4282-ACED-B03AABA0DE7F}" type="presOf" srcId="{ED8D0CC5-E8A5-40AB-BDB2-61A8DF80D2B3}" destId="{F9D07758-92C9-4F5B-B13D-D175CF35B6FA}" srcOrd="0" destOrd="0" presId="urn:microsoft.com/office/officeart/2005/8/layout/hList1"/>
    <dgm:cxn modelId="{4929DA37-446E-4CF2-9FD4-4DEED893AAC9}" type="presOf" srcId="{1150D831-007D-4361-8123-0BD5E8263A7A}" destId="{4D8EBA53-5B29-4346-A0D1-4CD1AD402B0E}" srcOrd="0" destOrd="0" presId="urn:microsoft.com/office/officeart/2005/8/layout/hList1"/>
    <dgm:cxn modelId="{A359FDBD-7535-4F9F-959D-F5E2A8B5EF74}" srcId="{1A17F645-74F2-4D5B-818B-43EF4D0EC02C}" destId="{F048FBEE-45BE-4720-B5D5-694A14B1459B}" srcOrd="0" destOrd="0" parTransId="{41F54CCE-AAC6-44A9-B447-03B8E3E69CF8}" sibTransId="{A0654D4F-6198-40D5-A719-81922A7811A8}"/>
    <dgm:cxn modelId="{328432DC-9D23-4A5C-9E4B-22E13DE67A66}" type="presOf" srcId="{CA9C8BA9-26DB-4DA6-B829-54C5FF9C5228}" destId="{223D4E46-3877-47E7-AD9A-262976AB265D}" srcOrd="0" destOrd="0" presId="urn:microsoft.com/office/officeart/2005/8/layout/hList1"/>
    <dgm:cxn modelId="{766FA060-93BC-42BC-96F2-0A563A743541}" type="presOf" srcId="{F048FBEE-45BE-4720-B5D5-694A14B1459B}" destId="{F14CB0DF-AD34-42F9-AFD0-F43FEA396818}" srcOrd="0" destOrd="0" presId="urn:microsoft.com/office/officeart/2005/8/layout/hList1"/>
    <dgm:cxn modelId="{E0930AC6-E22A-470D-B171-B4E490688A6C}" type="presOf" srcId="{1A17F645-74F2-4D5B-818B-43EF4D0EC02C}" destId="{17C0BD9B-0B62-44A1-9EF1-1036C75AFDC9}" srcOrd="0" destOrd="0" presId="urn:microsoft.com/office/officeart/2005/8/layout/hList1"/>
    <dgm:cxn modelId="{6589803C-7851-4946-8757-A49F317B8F1F}" type="presOf" srcId="{60A02780-2788-40D7-B269-A88C341AEA23}" destId="{223D4E46-3877-47E7-AD9A-262976AB265D}" srcOrd="0" destOrd="1" presId="urn:microsoft.com/office/officeart/2005/8/layout/hList1"/>
    <dgm:cxn modelId="{42A28F6C-AA22-4FC5-BB64-5C85557147D7}" srcId="{F048FBEE-45BE-4720-B5D5-694A14B1459B}" destId="{1150D831-007D-4361-8123-0BD5E8263A7A}" srcOrd="0" destOrd="0" parTransId="{C4EC590F-DBD6-484D-8E1E-ACDBFFBBD5DC}" sibTransId="{C48E6F8A-C1AD-4D8E-AE30-10B46E6F289D}"/>
    <dgm:cxn modelId="{63437403-CC5A-4355-9781-B2E921F43E8B}" type="presOf" srcId="{02573315-6ED8-44FA-BCA9-F52A141ACBBB}" destId="{F9D07758-92C9-4F5B-B13D-D175CF35B6FA}" srcOrd="0" destOrd="2" presId="urn:microsoft.com/office/officeart/2005/8/layout/hList1"/>
    <dgm:cxn modelId="{1F6DCD15-42B6-4703-9F27-B673BE1DC997}" type="presOf" srcId="{77E12D43-F22E-4E0B-AE89-91643C4419E3}" destId="{4D8EBA53-5B29-4346-A0D1-4CD1AD402B0E}" srcOrd="0" destOrd="1" presId="urn:microsoft.com/office/officeart/2005/8/layout/hList1"/>
    <dgm:cxn modelId="{2A360412-04B4-4AD2-AA16-8AFDC2D4859A}" type="presOf" srcId="{5D2C2BF6-A45B-48A5-8924-7D4338EAB0E8}" destId="{4D8EBA53-5B29-4346-A0D1-4CD1AD402B0E}" srcOrd="0" destOrd="2" presId="urn:microsoft.com/office/officeart/2005/8/layout/hList1"/>
    <dgm:cxn modelId="{3AA22000-1FD7-4029-AE09-8878A3C6EB37}" srcId="{97ECA3A0-72A2-45D1-A37B-7F47AF3DB5DD}" destId="{128A2576-C13D-405F-8D48-B2C2412997E8}" srcOrd="1" destOrd="0" parTransId="{5A503816-9D66-4BE3-9B0B-CDF809682326}" sibTransId="{D18F152D-0072-4884-8974-93B2CA48DE29}"/>
    <dgm:cxn modelId="{E1EC00D4-456C-42AB-8636-818B703371E2}" srcId="{F048FBEE-45BE-4720-B5D5-694A14B1459B}" destId="{5D2C2BF6-A45B-48A5-8924-7D4338EAB0E8}" srcOrd="2" destOrd="0" parTransId="{D68E7273-37D6-4ADC-B7FF-A03F24CC4BEF}" sibTransId="{8C1663A4-E3D4-4700-ADA3-09DF1F1AA13E}"/>
    <dgm:cxn modelId="{21B8C005-BE21-4051-8008-832783ACB445}" type="presOf" srcId="{97ECA3A0-72A2-45D1-A37B-7F47AF3DB5DD}" destId="{5AED4EFD-D2D1-4604-A0BB-C8CC335BCFD4}" srcOrd="0" destOrd="0" presId="urn:microsoft.com/office/officeart/2005/8/layout/hList1"/>
    <dgm:cxn modelId="{778F279F-AA81-4469-AC70-C379C1A5AF82}" srcId="{CFDFE6F4-6C09-4390-B397-FEEBEFB405BE}" destId="{CA9C8BA9-26DB-4DA6-B829-54C5FF9C5228}" srcOrd="0" destOrd="0" parTransId="{0006FB67-3F72-4297-B68B-3B1ECECD6165}" sibTransId="{4D212146-1B90-4555-94AA-67971C18F433}"/>
    <dgm:cxn modelId="{3CC6A906-90AA-46BE-AFA1-3D0FD1159B5D}" srcId="{1A17F645-74F2-4D5B-818B-43EF4D0EC02C}" destId="{97ECA3A0-72A2-45D1-A37B-7F47AF3DB5DD}" srcOrd="1" destOrd="0" parTransId="{57BE9B10-DC08-4209-973E-02B91D2E7562}" sibTransId="{F8218D34-ECEF-481C-A9DE-BBBCC1187CBE}"/>
    <dgm:cxn modelId="{F4309F6D-B8CF-4730-AFF7-90F52C6956B2}" srcId="{97ECA3A0-72A2-45D1-A37B-7F47AF3DB5DD}" destId="{02573315-6ED8-44FA-BCA9-F52A141ACBBB}" srcOrd="2" destOrd="0" parTransId="{1959E413-17BC-4523-92B6-3D2CE8042ACB}" sibTransId="{E3E8DECB-693A-477A-8360-74249190F98C}"/>
    <dgm:cxn modelId="{3058B55C-9F10-4325-8227-EBFBA0B50A08}" srcId="{1A17F645-74F2-4D5B-818B-43EF4D0EC02C}" destId="{CFDFE6F4-6C09-4390-B397-FEEBEFB405BE}" srcOrd="2" destOrd="0" parTransId="{E1EF3915-EF84-4B1B-BEFD-46BD8C543893}" sibTransId="{54B09089-0A94-4508-8294-849C5FAE3EB5}"/>
    <dgm:cxn modelId="{DAA5C933-D53A-4CDE-ADF7-8E8E64C857FA}" srcId="{97ECA3A0-72A2-45D1-A37B-7F47AF3DB5DD}" destId="{ED8D0CC5-E8A5-40AB-BDB2-61A8DF80D2B3}" srcOrd="0" destOrd="0" parTransId="{57D10E49-525C-4FDC-A750-9E28E3AD68FC}" sibTransId="{07218444-FBFC-47D2-864E-20310BBB3AEB}"/>
    <dgm:cxn modelId="{23BA241D-42C4-4251-9480-1785A79A5E79}" type="presOf" srcId="{128A2576-C13D-405F-8D48-B2C2412997E8}" destId="{F9D07758-92C9-4F5B-B13D-D175CF35B6FA}" srcOrd="0" destOrd="1" presId="urn:microsoft.com/office/officeart/2005/8/layout/hList1"/>
    <dgm:cxn modelId="{B80C48FE-BD3B-4055-8CEC-2859A36F2CAE}" srcId="{CFDFE6F4-6C09-4390-B397-FEEBEFB405BE}" destId="{60A02780-2788-40D7-B269-A88C341AEA23}" srcOrd="1" destOrd="0" parTransId="{18271069-0750-4C1A-8AB3-29E507A32C90}" sibTransId="{E484D550-FD93-45F5-BE38-419B402595F5}"/>
    <dgm:cxn modelId="{F7432273-2416-43BF-A78F-A11DAEF0F49B}" type="presOf" srcId="{CFDFE6F4-6C09-4390-B397-FEEBEFB405BE}" destId="{3008438F-8910-46EB-8221-0F1F2202B25E}" srcOrd="0" destOrd="0" presId="urn:microsoft.com/office/officeart/2005/8/layout/hList1"/>
    <dgm:cxn modelId="{0C494ED4-F035-4014-A776-92B21400A903}" srcId="{F048FBEE-45BE-4720-B5D5-694A14B1459B}" destId="{77E12D43-F22E-4E0B-AE89-91643C4419E3}" srcOrd="1" destOrd="0" parTransId="{BE9EAE6D-0169-4996-933D-A53B8D7C6341}" sibTransId="{968B43FE-B0E5-4128-B088-A20C43EE77B8}"/>
    <dgm:cxn modelId="{936C4F69-4998-43F8-993A-D257752C62A6}" type="presParOf" srcId="{17C0BD9B-0B62-44A1-9EF1-1036C75AFDC9}" destId="{A09F98FA-8195-421C-87B0-4AF6B265FE6B}" srcOrd="0" destOrd="0" presId="urn:microsoft.com/office/officeart/2005/8/layout/hList1"/>
    <dgm:cxn modelId="{BB4AB4EF-9F6A-41D8-851C-54594C97407A}" type="presParOf" srcId="{A09F98FA-8195-421C-87B0-4AF6B265FE6B}" destId="{F14CB0DF-AD34-42F9-AFD0-F43FEA396818}" srcOrd="0" destOrd="0" presId="urn:microsoft.com/office/officeart/2005/8/layout/hList1"/>
    <dgm:cxn modelId="{A91598A5-34F7-4A96-9DC8-BD5BCB0826A7}" type="presParOf" srcId="{A09F98FA-8195-421C-87B0-4AF6B265FE6B}" destId="{4D8EBA53-5B29-4346-A0D1-4CD1AD402B0E}" srcOrd="1" destOrd="0" presId="urn:microsoft.com/office/officeart/2005/8/layout/hList1"/>
    <dgm:cxn modelId="{8DED7743-D671-4EAF-94FE-5BE2355366CF}" type="presParOf" srcId="{17C0BD9B-0B62-44A1-9EF1-1036C75AFDC9}" destId="{89C24510-6871-4104-B05F-AAA1D9FABAFA}" srcOrd="1" destOrd="0" presId="urn:microsoft.com/office/officeart/2005/8/layout/hList1"/>
    <dgm:cxn modelId="{9DA33F8C-00F4-4242-AF34-F893C3B3486A}" type="presParOf" srcId="{17C0BD9B-0B62-44A1-9EF1-1036C75AFDC9}" destId="{CEEFDF1D-F4AF-4503-A408-CE00D98861E9}" srcOrd="2" destOrd="0" presId="urn:microsoft.com/office/officeart/2005/8/layout/hList1"/>
    <dgm:cxn modelId="{CBCA155D-16EB-43AF-8C5F-384B09AF5ACB}" type="presParOf" srcId="{CEEFDF1D-F4AF-4503-A408-CE00D98861E9}" destId="{5AED4EFD-D2D1-4604-A0BB-C8CC335BCFD4}" srcOrd="0" destOrd="0" presId="urn:microsoft.com/office/officeart/2005/8/layout/hList1"/>
    <dgm:cxn modelId="{ED01435F-E97E-4040-9BAE-09F98168B578}" type="presParOf" srcId="{CEEFDF1D-F4AF-4503-A408-CE00D98861E9}" destId="{F9D07758-92C9-4F5B-B13D-D175CF35B6FA}" srcOrd="1" destOrd="0" presId="urn:microsoft.com/office/officeart/2005/8/layout/hList1"/>
    <dgm:cxn modelId="{23BE4A44-3870-4C59-AF1F-992DA4087F45}" type="presParOf" srcId="{17C0BD9B-0B62-44A1-9EF1-1036C75AFDC9}" destId="{5CAC1B50-E3C3-4A58-9147-78E0A63F0CCD}" srcOrd="3" destOrd="0" presId="urn:microsoft.com/office/officeart/2005/8/layout/hList1"/>
    <dgm:cxn modelId="{36DF5DA8-D422-4E84-BA2D-FB9FCCC1750E}" type="presParOf" srcId="{17C0BD9B-0B62-44A1-9EF1-1036C75AFDC9}" destId="{22A95C56-D4EC-418B-A922-0E17679CC7C0}" srcOrd="4" destOrd="0" presId="urn:microsoft.com/office/officeart/2005/8/layout/hList1"/>
    <dgm:cxn modelId="{C976FC0B-B032-4BB1-AED2-A9ED1FF7CCC9}" type="presParOf" srcId="{22A95C56-D4EC-418B-A922-0E17679CC7C0}" destId="{3008438F-8910-46EB-8221-0F1F2202B25E}" srcOrd="0" destOrd="0" presId="urn:microsoft.com/office/officeart/2005/8/layout/hList1"/>
    <dgm:cxn modelId="{FF4CEB0D-D309-4005-B5CF-489663D89BB0}" type="presParOf" srcId="{22A95C56-D4EC-418B-A922-0E17679CC7C0}" destId="{223D4E46-3877-47E7-AD9A-262976AB265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967027B-A0FD-4677-A684-7CE4B5AABB19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BB62345A-4C9A-443A-B43A-2A302CC0D989}">
      <dgm:prSet phldrT="[Text]"/>
      <dgm:spPr/>
      <dgm:t>
        <a:bodyPr/>
        <a:lstStyle/>
        <a:p>
          <a:r>
            <a:rPr lang="en-SG" b="1" dirty="0" smtClean="0">
              <a:solidFill>
                <a:schemeClr val="accent6">
                  <a:lumMod val="50000"/>
                </a:schemeClr>
              </a:solidFill>
              <a:latin typeface="Calibri" pitchFamily="34" charset="0"/>
            </a:rPr>
            <a:t>Getting Information Through Base Line Format </a:t>
          </a:r>
          <a:endParaRPr lang="en-IN" dirty="0">
            <a:solidFill>
              <a:schemeClr val="accent6">
                <a:lumMod val="50000"/>
              </a:schemeClr>
            </a:solidFill>
          </a:endParaRPr>
        </a:p>
      </dgm:t>
    </dgm:pt>
    <dgm:pt modelId="{7E2094A2-F1D1-4A51-AA48-E6E066957165}" type="parTrans" cxnId="{DE326DEC-6EA4-4FEB-A2AA-2EDF5473E575}">
      <dgm:prSet/>
      <dgm:spPr/>
      <dgm:t>
        <a:bodyPr/>
        <a:lstStyle/>
        <a:p>
          <a:endParaRPr lang="en-IN">
            <a:solidFill>
              <a:schemeClr val="accent6">
                <a:lumMod val="50000"/>
              </a:schemeClr>
            </a:solidFill>
          </a:endParaRPr>
        </a:p>
      </dgm:t>
    </dgm:pt>
    <dgm:pt modelId="{C9E07FE1-4DA2-4254-B2ED-408C9FDE09F5}" type="sibTrans" cxnId="{DE326DEC-6EA4-4FEB-A2AA-2EDF5473E575}">
      <dgm:prSet/>
      <dgm:spPr/>
      <dgm:t>
        <a:bodyPr/>
        <a:lstStyle/>
        <a:p>
          <a:endParaRPr lang="en-IN">
            <a:solidFill>
              <a:schemeClr val="accent6">
                <a:lumMod val="50000"/>
              </a:schemeClr>
            </a:solidFill>
          </a:endParaRPr>
        </a:p>
      </dgm:t>
    </dgm:pt>
    <dgm:pt modelId="{35450343-03E8-477D-B520-986B06C5ECC6}">
      <dgm:prSet phldrT="[Text]"/>
      <dgm:spPr/>
      <dgm:t>
        <a:bodyPr/>
        <a:lstStyle/>
        <a:p>
          <a:r>
            <a:rPr lang="en-SG" b="1" dirty="0" smtClean="0">
              <a:solidFill>
                <a:schemeClr val="accent6">
                  <a:lumMod val="50000"/>
                </a:schemeClr>
              </a:solidFill>
              <a:latin typeface="Calibri" pitchFamily="34" charset="0"/>
            </a:rPr>
            <a:t>Data Compilation/ Evaluation </a:t>
          </a:r>
          <a:endParaRPr lang="en-IN" dirty="0">
            <a:solidFill>
              <a:schemeClr val="accent6">
                <a:lumMod val="50000"/>
              </a:schemeClr>
            </a:solidFill>
          </a:endParaRPr>
        </a:p>
      </dgm:t>
    </dgm:pt>
    <dgm:pt modelId="{8B6BD006-FD01-431F-B354-37F89677432A}" type="parTrans" cxnId="{20137EBA-0F71-4C4F-8129-B3986A9B1F8D}">
      <dgm:prSet/>
      <dgm:spPr/>
      <dgm:t>
        <a:bodyPr/>
        <a:lstStyle/>
        <a:p>
          <a:endParaRPr lang="en-IN">
            <a:solidFill>
              <a:schemeClr val="accent6">
                <a:lumMod val="50000"/>
              </a:schemeClr>
            </a:solidFill>
          </a:endParaRPr>
        </a:p>
      </dgm:t>
    </dgm:pt>
    <dgm:pt modelId="{2C8DF173-3E45-4C25-9AB9-33E6B818669C}" type="sibTrans" cxnId="{20137EBA-0F71-4C4F-8129-B3986A9B1F8D}">
      <dgm:prSet/>
      <dgm:spPr/>
      <dgm:t>
        <a:bodyPr/>
        <a:lstStyle/>
        <a:p>
          <a:endParaRPr lang="en-IN">
            <a:solidFill>
              <a:schemeClr val="accent6">
                <a:lumMod val="50000"/>
              </a:schemeClr>
            </a:solidFill>
          </a:endParaRPr>
        </a:p>
      </dgm:t>
    </dgm:pt>
    <dgm:pt modelId="{8F8CD1A9-6254-4270-B16D-9CA29C0D2C4B}">
      <dgm:prSet phldrT="[Text]"/>
      <dgm:spPr/>
      <dgm:t>
        <a:bodyPr/>
        <a:lstStyle/>
        <a:p>
          <a:r>
            <a:rPr lang="en-SG" b="1" dirty="0" smtClean="0">
              <a:solidFill>
                <a:schemeClr val="accent6">
                  <a:lumMod val="50000"/>
                </a:schemeClr>
              </a:solidFill>
              <a:latin typeface="Calibri" pitchFamily="34" charset="0"/>
            </a:rPr>
            <a:t>Target Setting </a:t>
          </a:r>
        </a:p>
        <a:p>
          <a:r>
            <a:rPr lang="en-SG" dirty="0" smtClean="0">
              <a:solidFill>
                <a:schemeClr val="accent6">
                  <a:lumMod val="50000"/>
                </a:schemeClr>
              </a:solidFill>
              <a:latin typeface="Calibri" pitchFamily="34" charset="0"/>
            </a:rPr>
            <a:t>[Declaration of Base Year, Target Year ]</a:t>
          </a:r>
          <a:endParaRPr lang="en-IN" dirty="0">
            <a:solidFill>
              <a:schemeClr val="accent6">
                <a:lumMod val="50000"/>
              </a:schemeClr>
            </a:solidFill>
          </a:endParaRPr>
        </a:p>
      </dgm:t>
    </dgm:pt>
    <dgm:pt modelId="{7FE00211-A0D4-4956-8831-DC4CD42DBE9F}" type="parTrans" cxnId="{0BDE3B50-C27F-433A-8AF5-19805D0233B4}">
      <dgm:prSet/>
      <dgm:spPr/>
      <dgm:t>
        <a:bodyPr/>
        <a:lstStyle/>
        <a:p>
          <a:endParaRPr lang="en-IN">
            <a:solidFill>
              <a:schemeClr val="accent6">
                <a:lumMod val="50000"/>
              </a:schemeClr>
            </a:solidFill>
          </a:endParaRPr>
        </a:p>
      </dgm:t>
    </dgm:pt>
    <dgm:pt modelId="{4EAB8640-184F-40FF-BE13-1CFAC339514A}" type="sibTrans" cxnId="{0BDE3B50-C27F-433A-8AF5-19805D0233B4}">
      <dgm:prSet/>
      <dgm:spPr/>
      <dgm:t>
        <a:bodyPr/>
        <a:lstStyle/>
        <a:p>
          <a:endParaRPr lang="en-IN">
            <a:solidFill>
              <a:schemeClr val="accent6">
                <a:lumMod val="50000"/>
              </a:schemeClr>
            </a:solidFill>
          </a:endParaRPr>
        </a:p>
      </dgm:t>
    </dgm:pt>
    <dgm:pt modelId="{4EF9CE68-D434-421E-B6EF-68D30A94EE70}">
      <dgm:prSet phldrT="[Text]"/>
      <dgm:spPr/>
      <dgm:t>
        <a:bodyPr/>
        <a:lstStyle/>
        <a:p>
          <a:r>
            <a:rPr lang="en-US" dirty="0" smtClean="0">
              <a:solidFill>
                <a:schemeClr val="accent6">
                  <a:lumMod val="50000"/>
                </a:schemeClr>
              </a:solidFill>
            </a:rPr>
            <a:t>Communication to </a:t>
          </a:r>
          <a:r>
            <a:rPr lang="en-SG" b="1" dirty="0" smtClean="0">
              <a:solidFill>
                <a:schemeClr val="accent6">
                  <a:lumMod val="50000"/>
                </a:schemeClr>
              </a:solidFill>
              <a:latin typeface="Calibri" pitchFamily="34" charset="0"/>
            </a:rPr>
            <a:t>Designated Consumer</a:t>
          </a:r>
          <a:endParaRPr lang="en-IN" dirty="0">
            <a:solidFill>
              <a:schemeClr val="accent6">
                <a:lumMod val="50000"/>
              </a:schemeClr>
            </a:solidFill>
          </a:endParaRPr>
        </a:p>
      </dgm:t>
    </dgm:pt>
    <dgm:pt modelId="{53599B32-4926-4846-BEE9-CF70688EDB97}" type="parTrans" cxnId="{8C0A2F8A-E931-482C-BBF4-8BD4847AEBE4}">
      <dgm:prSet/>
      <dgm:spPr/>
      <dgm:t>
        <a:bodyPr/>
        <a:lstStyle/>
        <a:p>
          <a:endParaRPr lang="en-IN">
            <a:solidFill>
              <a:schemeClr val="accent6">
                <a:lumMod val="50000"/>
              </a:schemeClr>
            </a:solidFill>
          </a:endParaRPr>
        </a:p>
      </dgm:t>
    </dgm:pt>
    <dgm:pt modelId="{EC8B7C95-C7B4-4DDE-BFEB-FBF74E277C96}" type="sibTrans" cxnId="{8C0A2F8A-E931-482C-BBF4-8BD4847AEBE4}">
      <dgm:prSet/>
      <dgm:spPr/>
      <dgm:t>
        <a:bodyPr/>
        <a:lstStyle/>
        <a:p>
          <a:endParaRPr lang="en-IN">
            <a:solidFill>
              <a:schemeClr val="accent6">
                <a:lumMod val="50000"/>
              </a:schemeClr>
            </a:solidFill>
          </a:endParaRPr>
        </a:p>
      </dgm:t>
    </dgm:pt>
    <dgm:pt modelId="{D08AB784-4C44-4411-9356-067BDF5EEE2C}">
      <dgm:prSet phldrT="[Text]"/>
      <dgm:spPr/>
      <dgm:t>
        <a:bodyPr/>
        <a:lstStyle/>
        <a:p>
          <a:r>
            <a:rPr lang="en-SG" b="1" dirty="0" smtClean="0">
              <a:solidFill>
                <a:schemeClr val="accent6">
                  <a:lumMod val="50000"/>
                </a:schemeClr>
              </a:solidFill>
              <a:latin typeface="Calibri" pitchFamily="34" charset="0"/>
            </a:rPr>
            <a:t>Preparation Performance Assessment Document (PAD)</a:t>
          </a:r>
          <a:endParaRPr lang="en-IN" dirty="0">
            <a:solidFill>
              <a:schemeClr val="accent6">
                <a:lumMod val="50000"/>
              </a:schemeClr>
            </a:solidFill>
          </a:endParaRPr>
        </a:p>
      </dgm:t>
    </dgm:pt>
    <dgm:pt modelId="{A278FAE6-8A11-47A6-9A7D-89B192551AA0}" type="parTrans" cxnId="{57C991D8-45D7-4C4C-A9B6-F33EB7955979}">
      <dgm:prSet/>
      <dgm:spPr/>
      <dgm:t>
        <a:bodyPr/>
        <a:lstStyle/>
        <a:p>
          <a:endParaRPr lang="en-IN">
            <a:solidFill>
              <a:schemeClr val="accent6">
                <a:lumMod val="50000"/>
              </a:schemeClr>
            </a:solidFill>
          </a:endParaRPr>
        </a:p>
      </dgm:t>
    </dgm:pt>
    <dgm:pt modelId="{0787C86D-42A5-415F-A662-1FCFAC321D87}" type="sibTrans" cxnId="{57C991D8-45D7-4C4C-A9B6-F33EB7955979}">
      <dgm:prSet/>
      <dgm:spPr/>
      <dgm:t>
        <a:bodyPr/>
        <a:lstStyle/>
        <a:p>
          <a:endParaRPr lang="en-IN">
            <a:solidFill>
              <a:schemeClr val="accent6">
                <a:lumMod val="50000"/>
              </a:schemeClr>
            </a:solidFill>
          </a:endParaRPr>
        </a:p>
      </dgm:t>
    </dgm:pt>
    <dgm:pt modelId="{687940D4-936F-452E-B18F-F31891B091A8}">
      <dgm:prSet phldrT="[Text]"/>
      <dgm:spPr/>
      <dgm:t>
        <a:bodyPr/>
        <a:lstStyle/>
        <a:p>
          <a:r>
            <a:rPr lang="en-SG" b="1" dirty="0" smtClean="0">
              <a:solidFill>
                <a:schemeClr val="accent6">
                  <a:lumMod val="50000"/>
                </a:schemeClr>
              </a:solidFill>
              <a:latin typeface="Calibri" pitchFamily="34" charset="0"/>
            </a:rPr>
            <a:t>Communication to BEE and SDA</a:t>
          </a:r>
          <a:endParaRPr lang="en-IN" dirty="0">
            <a:solidFill>
              <a:schemeClr val="accent6">
                <a:lumMod val="50000"/>
              </a:schemeClr>
            </a:solidFill>
          </a:endParaRPr>
        </a:p>
      </dgm:t>
    </dgm:pt>
    <dgm:pt modelId="{E32F7119-EA6D-470A-A373-4F86C1972B19}" type="parTrans" cxnId="{4435BAF3-BB33-401B-AB86-1F6DFD3D81AB}">
      <dgm:prSet/>
      <dgm:spPr/>
      <dgm:t>
        <a:bodyPr/>
        <a:lstStyle/>
        <a:p>
          <a:endParaRPr lang="en-IN">
            <a:solidFill>
              <a:schemeClr val="accent6">
                <a:lumMod val="50000"/>
              </a:schemeClr>
            </a:solidFill>
          </a:endParaRPr>
        </a:p>
      </dgm:t>
    </dgm:pt>
    <dgm:pt modelId="{87E22E3A-09A5-4141-9FBD-0714A6097C6F}" type="sibTrans" cxnId="{4435BAF3-BB33-401B-AB86-1F6DFD3D81AB}">
      <dgm:prSet/>
      <dgm:spPr/>
      <dgm:t>
        <a:bodyPr/>
        <a:lstStyle/>
        <a:p>
          <a:endParaRPr lang="en-IN">
            <a:solidFill>
              <a:schemeClr val="accent6">
                <a:lumMod val="50000"/>
              </a:schemeClr>
            </a:solidFill>
          </a:endParaRPr>
        </a:p>
      </dgm:t>
    </dgm:pt>
    <dgm:pt modelId="{E6E75265-0849-4ACF-965E-3E1B5130DE30}">
      <dgm:prSet phldrT="[Text]"/>
      <dgm:spPr/>
      <dgm:t>
        <a:bodyPr/>
        <a:lstStyle/>
        <a:p>
          <a:r>
            <a:rPr lang="en-SG" b="1" dirty="0" smtClean="0">
              <a:solidFill>
                <a:schemeClr val="accent6">
                  <a:lumMod val="50000"/>
                </a:schemeClr>
              </a:solidFill>
              <a:latin typeface="Calibri" pitchFamily="34" charset="0"/>
            </a:rPr>
            <a:t>Verification of PAD through DENA </a:t>
          </a:r>
          <a:endParaRPr lang="en-IN" dirty="0">
            <a:solidFill>
              <a:schemeClr val="accent6">
                <a:lumMod val="50000"/>
              </a:schemeClr>
            </a:solidFill>
          </a:endParaRPr>
        </a:p>
      </dgm:t>
    </dgm:pt>
    <dgm:pt modelId="{8E794F12-D14C-4219-AA2D-E26CDC938265}" type="parTrans" cxnId="{4F1738EC-0880-4418-90FA-5963B7903F49}">
      <dgm:prSet/>
      <dgm:spPr/>
      <dgm:t>
        <a:bodyPr/>
        <a:lstStyle/>
        <a:p>
          <a:endParaRPr lang="en-IN">
            <a:solidFill>
              <a:schemeClr val="accent6">
                <a:lumMod val="50000"/>
              </a:schemeClr>
            </a:solidFill>
          </a:endParaRPr>
        </a:p>
      </dgm:t>
    </dgm:pt>
    <dgm:pt modelId="{B4BC2A0B-EA4B-4C0F-B575-E1AD0C52B2AB}" type="sibTrans" cxnId="{4F1738EC-0880-4418-90FA-5963B7903F49}">
      <dgm:prSet/>
      <dgm:spPr/>
      <dgm:t>
        <a:bodyPr/>
        <a:lstStyle/>
        <a:p>
          <a:endParaRPr lang="en-IN">
            <a:solidFill>
              <a:schemeClr val="accent6">
                <a:lumMod val="50000"/>
              </a:schemeClr>
            </a:solidFill>
          </a:endParaRPr>
        </a:p>
      </dgm:t>
    </dgm:pt>
    <dgm:pt modelId="{D19AFBBC-4079-4009-8789-6BCA64D65136}">
      <dgm:prSet phldrT="[Text]"/>
      <dgm:spPr/>
      <dgm:t>
        <a:bodyPr/>
        <a:lstStyle/>
        <a:p>
          <a:r>
            <a:rPr lang="en-SG" b="1" dirty="0" smtClean="0">
              <a:solidFill>
                <a:schemeClr val="accent6">
                  <a:lumMod val="50000"/>
                </a:schemeClr>
              </a:solidFill>
              <a:latin typeface="Calibri" pitchFamily="34" charset="0"/>
            </a:rPr>
            <a:t>Validation of PAD through DENA &amp; submission of compliance doc.</a:t>
          </a:r>
          <a:endParaRPr lang="en-IN" dirty="0">
            <a:solidFill>
              <a:schemeClr val="accent6">
                <a:lumMod val="50000"/>
              </a:schemeClr>
            </a:solidFill>
          </a:endParaRPr>
        </a:p>
      </dgm:t>
    </dgm:pt>
    <dgm:pt modelId="{49067547-6323-47DA-86E4-EF3B44B14579}" type="parTrans" cxnId="{774ACACB-52CB-4FEC-8EE3-04CEED2451C1}">
      <dgm:prSet/>
      <dgm:spPr/>
      <dgm:t>
        <a:bodyPr/>
        <a:lstStyle/>
        <a:p>
          <a:endParaRPr lang="en-IN">
            <a:solidFill>
              <a:schemeClr val="accent6">
                <a:lumMod val="50000"/>
              </a:schemeClr>
            </a:solidFill>
          </a:endParaRPr>
        </a:p>
      </dgm:t>
    </dgm:pt>
    <dgm:pt modelId="{1671D245-3E70-4B01-A638-EA281FDF64A2}" type="sibTrans" cxnId="{774ACACB-52CB-4FEC-8EE3-04CEED2451C1}">
      <dgm:prSet/>
      <dgm:spPr/>
      <dgm:t>
        <a:bodyPr/>
        <a:lstStyle/>
        <a:p>
          <a:endParaRPr lang="en-IN">
            <a:solidFill>
              <a:schemeClr val="accent6">
                <a:lumMod val="50000"/>
              </a:schemeClr>
            </a:solidFill>
          </a:endParaRPr>
        </a:p>
      </dgm:t>
    </dgm:pt>
    <dgm:pt modelId="{62BB1FE7-24BE-42A2-8610-7E6F2ACE2CED}" type="pres">
      <dgm:prSet presAssocID="{C967027B-A0FD-4677-A684-7CE4B5AABB1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CB3BA5AF-53DA-4F9E-B68C-311F7D24E72B}" type="pres">
      <dgm:prSet presAssocID="{BB62345A-4C9A-443A-B43A-2A302CC0D989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AE643DF-5029-49EC-8F20-8ABCC3FFF32E}" type="pres">
      <dgm:prSet presAssocID="{C9E07FE1-4DA2-4254-B2ED-408C9FDE09F5}" presName="sibTrans" presStyleLbl="sibTrans2D1" presStyleIdx="0" presStyleCnt="7"/>
      <dgm:spPr/>
      <dgm:t>
        <a:bodyPr/>
        <a:lstStyle/>
        <a:p>
          <a:endParaRPr lang="en-IN"/>
        </a:p>
      </dgm:t>
    </dgm:pt>
    <dgm:pt modelId="{15391E62-62DB-4A43-B587-1D1289B83658}" type="pres">
      <dgm:prSet presAssocID="{C9E07FE1-4DA2-4254-B2ED-408C9FDE09F5}" presName="connectorText" presStyleLbl="sibTrans2D1" presStyleIdx="0" presStyleCnt="7"/>
      <dgm:spPr/>
      <dgm:t>
        <a:bodyPr/>
        <a:lstStyle/>
        <a:p>
          <a:endParaRPr lang="en-IN"/>
        </a:p>
      </dgm:t>
    </dgm:pt>
    <dgm:pt modelId="{B5162428-80CC-4C94-955E-52A43C63264A}" type="pres">
      <dgm:prSet presAssocID="{35450343-03E8-477D-B520-986B06C5ECC6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C5EE5AA-CA01-4A35-905F-0DDD6D560440}" type="pres">
      <dgm:prSet presAssocID="{2C8DF173-3E45-4C25-9AB9-33E6B818669C}" presName="sibTrans" presStyleLbl="sibTrans2D1" presStyleIdx="1" presStyleCnt="7"/>
      <dgm:spPr/>
      <dgm:t>
        <a:bodyPr/>
        <a:lstStyle/>
        <a:p>
          <a:endParaRPr lang="en-IN"/>
        </a:p>
      </dgm:t>
    </dgm:pt>
    <dgm:pt modelId="{94AEFA23-57D5-4D58-8BC7-74AC849AFD06}" type="pres">
      <dgm:prSet presAssocID="{2C8DF173-3E45-4C25-9AB9-33E6B818669C}" presName="connectorText" presStyleLbl="sibTrans2D1" presStyleIdx="1" presStyleCnt="7"/>
      <dgm:spPr/>
      <dgm:t>
        <a:bodyPr/>
        <a:lstStyle/>
        <a:p>
          <a:endParaRPr lang="en-IN"/>
        </a:p>
      </dgm:t>
    </dgm:pt>
    <dgm:pt modelId="{9CFACC73-F667-4BEC-9209-75B04AA74413}" type="pres">
      <dgm:prSet presAssocID="{8F8CD1A9-6254-4270-B16D-9CA29C0D2C4B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CC36149-E453-4A8C-80CF-1138CBFD7FD1}" type="pres">
      <dgm:prSet presAssocID="{4EAB8640-184F-40FF-BE13-1CFAC339514A}" presName="sibTrans" presStyleLbl="sibTrans2D1" presStyleIdx="2" presStyleCnt="7"/>
      <dgm:spPr/>
      <dgm:t>
        <a:bodyPr/>
        <a:lstStyle/>
        <a:p>
          <a:endParaRPr lang="en-IN"/>
        </a:p>
      </dgm:t>
    </dgm:pt>
    <dgm:pt modelId="{AA66303A-EA87-4183-8437-BDFD79291ECD}" type="pres">
      <dgm:prSet presAssocID="{4EAB8640-184F-40FF-BE13-1CFAC339514A}" presName="connectorText" presStyleLbl="sibTrans2D1" presStyleIdx="2" presStyleCnt="7"/>
      <dgm:spPr/>
      <dgm:t>
        <a:bodyPr/>
        <a:lstStyle/>
        <a:p>
          <a:endParaRPr lang="en-IN"/>
        </a:p>
      </dgm:t>
    </dgm:pt>
    <dgm:pt modelId="{6706155C-96DB-4447-990C-D3DBD4126A5E}" type="pres">
      <dgm:prSet presAssocID="{4EF9CE68-D434-421E-B6EF-68D30A94EE70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B713EE9-F5DD-4C0F-9337-636F97D034DA}" type="pres">
      <dgm:prSet presAssocID="{EC8B7C95-C7B4-4DDE-BFEB-FBF74E277C96}" presName="sibTrans" presStyleLbl="sibTrans2D1" presStyleIdx="3" presStyleCnt="7"/>
      <dgm:spPr/>
      <dgm:t>
        <a:bodyPr/>
        <a:lstStyle/>
        <a:p>
          <a:endParaRPr lang="en-IN"/>
        </a:p>
      </dgm:t>
    </dgm:pt>
    <dgm:pt modelId="{0FFC7132-95EB-4D43-A4F1-DFE5BE2365F7}" type="pres">
      <dgm:prSet presAssocID="{EC8B7C95-C7B4-4DDE-BFEB-FBF74E277C96}" presName="connectorText" presStyleLbl="sibTrans2D1" presStyleIdx="3" presStyleCnt="7"/>
      <dgm:spPr/>
      <dgm:t>
        <a:bodyPr/>
        <a:lstStyle/>
        <a:p>
          <a:endParaRPr lang="en-IN"/>
        </a:p>
      </dgm:t>
    </dgm:pt>
    <dgm:pt modelId="{513B17A8-C3C4-4F1F-9D9E-9585D9B06949}" type="pres">
      <dgm:prSet presAssocID="{D08AB784-4C44-4411-9356-067BDF5EEE2C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99D455B-8C7A-4EAE-A9C4-19A3A20963B8}" type="pres">
      <dgm:prSet presAssocID="{0787C86D-42A5-415F-A662-1FCFAC321D87}" presName="sibTrans" presStyleLbl="sibTrans2D1" presStyleIdx="4" presStyleCnt="7"/>
      <dgm:spPr/>
      <dgm:t>
        <a:bodyPr/>
        <a:lstStyle/>
        <a:p>
          <a:endParaRPr lang="en-IN"/>
        </a:p>
      </dgm:t>
    </dgm:pt>
    <dgm:pt modelId="{9F22F855-4486-408D-AB1E-D06AE589643E}" type="pres">
      <dgm:prSet presAssocID="{0787C86D-42A5-415F-A662-1FCFAC321D87}" presName="connectorText" presStyleLbl="sibTrans2D1" presStyleIdx="4" presStyleCnt="7"/>
      <dgm:spPr/>
      <dgm:t>
        <a:bodyPr/>
        <a:lstStyle/>
        <a:p>
          <a:endParaRPr lang="en-IN"/>
        </a:p>
      </dgm:t>
    </dgm:pt>
    <dgm:pt modelId="{2F857843-4D58-4B99-B0C7-14092FE9E77F}" type="pres">
      <dgm:prSet presAssocID="{687940D4-936F-452E-B18F-F31891B091A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906CE46-7914-4EC4-8688-8B3B90F08C4A}" type="pres">
      <dgm:prSet presAssocID="{87E22E3A-09A5-4141-9FBD-0714A6097C6F}" presName="sibTrans" presStyleLbl="sibTrans2D1" presStyleIdx="5" presStyleCnt="7"/>
      <dgm:spPr/>
      <dgm:t>
        <a:bodyPr/>
        <a:lstStyle/>
        <a:p>
          <a:endParaRPr lang="en-IN"/>
        </a:p>
      </dgm:t>
    </dgm:pt>
    <dgm:pt modelId="{3101A453-C58C-4653-93A4-6CDB5F0D2C26}" type="pres">
      <dgm:prSet presAssocID="{87E22E3A-09A5-4141-9FBD-0714A6097C6F}" presName="connectorText" presStyleLbl="sibTrans2D1" presStyleIdx="5" presStyleCnt="7"/>
      <dgm:spPr/>
      <dgm:t>
        <a:bodyPr/>
        <a:lstStyle/>
        <a:p>
          <a:endParaRPr lang="en-IN"/>
        </a:p>
      </dgm:t>
    </dgm:pt>
    <dgm:pt modelId="{11FAF666-EA60-4689-89F8-FAAAFCF4AB87}" type="pres">
      <dgm:prSet presAssocID="{E6E75265-0849-4ACF-965E-3E1B5130DE30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F17635C-0B14-4C81-9F61-F2371DCE0E11}" type="pres">
      <dgm:prSet presAssocID="{B4BC2A0B-EA4B-4C0F-B575-E1AD0C52B2AB}" presName="sibTrans" presStyleLbl="sibTrans2D1" presStyleIdx="6" presStyleCnt="7"/>
      <dgm:spPr/>
      <dgm:t>
        <a:bodyPr/>
        <a:lstStyle/>
        <a:p>
          <a:endParaRPr lang="en-IN"/>
        </a:p>
      </dgm:t>
    </dgm:pt>
    <dgm:pt modelId="{CAC9CD92-4707-4E71-A634-D9B48771BB4A}" type="pres">
      <dgm:prSet presAssocID="{B4BC2A0B-EA4B-4C0F-B575-E1AD0C52B2AB}" presName="connectorText" presStyleLbl="sibTrans2D1" presStyleIdx="6" presStyleCnt="7"/>
      <dgm:spPr/>
      <dgm:t>
        <a:bodyPr/>
        <a:lstStyle/>
        <a:p>
          <a:endParaRPr lang="en-IN"/>
        </a:p>
      </dgm:t>
    </dgm:pt>
    <dgm:pt modelId="{9E4ADADD-FC45-4B33-8329-D52A7131DCD6}" type="pres">
      <dgm:prSet presAssocID="{D19AFBBC-4079-4009-8789-6BCA64D65136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4A7C8A61-7564-4BAC-8077-742AF2EE1258}" type="presOf" srcId="{2C8DF173-3E45-4C25-9AB9-33E6B818669C}" destId="{7C5EE5AA-CA01-4A35-905F-0DDD6D560440}" srcOrd="0" destOrd="0" presId="urn:microsoft.com/office/officeart/2005/8/layout/process5"/>
    <dgm:cxn modelId="{ABAAA9DF-2E51-4F35-9D55-C8B76F9523D8}" type="presOf" srcId="{4EF9CE68-D434-421E-B6EF-68D30A94EE70}" destId="{6706155C-96DB-4447-990C-D3DBD4126A5E}" srcOrd="0" destOrd="0" presId="urn:microsoft.com/office/officeart/2005/8/layout/process5"/>
    <dgm:cxn modelId="{B9AEAA3C-A443-4F81-932D-966076019805}" type="presOf" srcId="{EC8B7C95-C7B4-4DDE-BFEB-FBF74E277C96}" destId="{0FFC7132-95EB-4D43-A4F1-DFE5BE2365F7}" srcOrd="1" destOrd="0" presId="urn:microsoft.com/office/officeart/2005/8/layout/process5"/>
    <dgm:cxn modelId="{0E01F787-6BE5-4263-8A2B-32B6EDBC6609}" type="presOf" srcId="{87E22E3A-09A5-4141-9FBD-0714A6097C6F}" destId="{3101A453-C58C-4653-93A4-6CDB5F0D2C26}" srcOrd="1" destOrd="0" presId="urn:microsoft.com/office/officeart/2005/8/layout/process5"/>
    <dgm:cxn modelId="{F88DFB74-5CBD-45BD-AE77-85D554E03840}" type="presOf" srcId="{687940D4-936F-452E-B18F-F31891B091A8}" destId="{2F857843-4D58-4B99-B0C7-14092FE9E77F}" srcOrd="0" destOrd="0" presId="urn:microsoft.com/office/officeart/2005/8/layout/process5"/>
    <dgm:cxn modelId="{5AD5FBD3-8655-4188-8AB1-65A679C0147F}" type="presOf" srcId="{0787C86D-42A5-415F-A662-1FCFAC321D87}" destId="{F99D455B-8C7A-4EAE-A9C4-19A3A20963B8}" srcOrd="0" destOrd="0" presId="urn:microsoft.com/office/officeart/2005/8/layout/process5"/>
    <dgm:cxn modelId="{8C0A2F8A-E931-482C-BBF4-8BD4847AEBE4}" srcId="{C967027B-A0FD-4677-A684-7CE4B5AABB19}" destId="{4EF9CE68-D434-421E-B6EF-68D30A94EE70}" srcOrd="3" destOrd="0" parTransId="{53599B32-4926-4846-BEE9-CF70688EDB97}" sibTransId="{EC8B7C95-C7B4-4DDE-BFEB-FBF74E277C96}"/>
    <dgm:cxn modelId="{57C991D8-45D7-4C4C-A9B6-F33EB7955979}" srcId="{C967027B-A0FD-4677-A684-7CE4B5AABB19}" destId="{D08AB784-4C44-4411-9356-067BDF5EEE2C}" srcOrd="4" destOrd="0" parTransId="{A278FAE6-8A11-47A6-9A7D-89B192551AA0}" sibTransId="{0787C86D-42A5-415F-A662-1FCFAC321D87}"/>
    <dgm:cxn modelId="{1745F1EC-BDE9-4EB9-965D-16FA7CB583CF}" type="presOf" srcId="{B4BC2A0B-EA4B-4C0F-B575-E1AD0C52B2AB}" destId="{6F17635C-0B14-4C81-9F61-F2371DCE0E11}" srcOrd="0" destOrd="0" presId="urn:microsoft.com/office/officeart/2005/8/layout/process5"/>
    <dgm:cxn modelId="{774ACACB-52CB-4FEC-8EE3-04CEED2451C1}" srcId="{C967027B-A0FD-4677-A684-7CE4B5AABB19}" destId="{D19AFBBC-4079-4009-8789-6BCA64D65136}" srcOrd="7" destOrd="0" parTransId="{49067547-6323-47DA-86E4-EF3B44B14579}" sibTransId="{1671D245-3E70-4B01-A638-EA281FDF64A2}"/>
    <dgm:cxn modelId="{ED51EEA5-265B-43BE-9419-E89547A007DE}" type="presOf" srcId="{4EAB8640-184F-40FF-BE13-1CFAC339514A}" destId="{9CC36149-E453-4A8C-80CF-1138CBFD7FD1}" srcOrd="0" destOrd="0" presId="urn:microsoft.com/office/officeart/2005/8/layout/process5"/>
    <dgm:cxn modelId="{70ABE239-F8D4-444F-8D50-651202DEB3F0}" type="presOf" srcId="{C9E07FE1-4DA2-4254-B2ED-408C9FDE09F5}" destId="{AAE643DF-5029-49EC-8F20-8ABCC3FFF32E}" srcOrd="0" destOrd="0" presId="urn:microsoft.com/office/officeart/2005/8/layout/process5"/>
    <dgm:cxn modelId="{40BA589B-B8EB-4D97-9143-646D7EFB0D38}" type="presOf" srcId="{B4BC2A0B-EA4B-4C0F-B575-E1AD0C52B2AB}" destId="{CAC9CD92-4707-4E71-A634-D9B48771BB4A}" srcOrd="1" destOrd="0" presId="urn:microsoft.com/office/officeart/2005/8/layout/process5"/>
    <dgm:cxn modelId="{5822C44E-F96F-420A-AC82-D077D51DE70E}" type="presOf" srcId="{D08AB784-4C44-4411-9356-067BDF5EEE2C}" destId="{513B17A8-C3C4-4F1F-9D9E-9585D9B06949}" srcOrd="0" destOrd="0" presId="urn:microsoft.com/office/officeart/2005/8/layout/process5"/>
    <dgm:cxn modelId="{3213E816-4DE7-49BE-B291-3B6626F4B5CC}" type="presOf" srcId="{2C8DF173-3E45-4C25-9AB9-33E6B818669C}" destId="{94AEFA23-57D5-4D58-8BC7-74AC849AFD06}" srcOrd="1" destOrd="0" presId="urn:microsoft.com/office/officeart/2005/8/layout/process5"/>
    <dgm:cxn modelId="{CD74BD19-AC1A-454E-AC4B-FAB171E262FA}" type="presOf" srcId="{C967027B-A0FD-4677-A684-7CE4B5AABB19}" destId="{62BB1FE7-24BE-42A2-8610-7E6F2ACE2CED}" srcOrd="0" destOrd="0" presId="urn:microsoft.com/office/officeart/2005/8/layout/process5"/>
    <dgm:cxn modelId="{BD33E242-A895-4DC5-8251-73330FC0AC0D}" type="presOf" srcId="{8F8CD1A9-6254-4270-B16D-9CA29C0D2C4B}" destId="{9CFACC73-F667-4BEC-9209-75B04AA74413}" srcOrd="0" destOrd="0" presId="urn:microsoft.com/office/officeart/2005/8/layout/process5"/>
    <dgm:cxn modelId="{DE326DEC-6EA4-4FEB-A2AA-2EDF5473E575}" srcId="{C967027B-A0FD-4677-A684-7CE4B5AABB19}" destId="{BB62345A-4C9A-443A-B43A-2A302CC0D989}" srcOrd="0" destOrd="0" parTransId="{7E2094A2-F1D1-4A51-AA48-E6E066957165}" sibTransId="{C9E07FE1-4DA2-4254-B2ED-408C9FDE09F5}"/>
    <dgm:cxn modelId="{35C4BAC5-E958-4D42-AA39-644035A821BA}" type="presOf" srcId="{4EAB8640-184F-40FF-BE13-1CFAC339514A}" destId="{AA66303A-EA87-4183-8437-BDFD79291ECD}" srcOrd="1" destOrd="0" presId="urn:microsoft.com/office/officeart/2005/8/layout/process5"/>
    <dgm:cxn modelId="{20137EBA-0F71-4C4F-8129-B3986A9B1F8D}" srcId="{C967027B-A0FD-4677-A684-7CE4B5AABB19}" destId="{35450343-03E8-477D-B520-986B06C5ECC6}" srcOrd="1" destOrd="0" parTransId="{8B6BD006-FD01-431F-B354-37F89677432A}" sibTransId="{2C8DF173-3E45-4C25-9AB9-33E6B818669C}"/>
    <dgm:cxn modelId="{5B5DA49B-3240-426F-A080-642675258554}" type="presOf" srcId="{E6E75265-0849-4ACF-965E-3E1B5130DE30}" destId="{11FAF666-EA60-4689-89F8-FAAAFCF4AB87}" srcOrd="0" destOrd="0" presId="urn:microsoft.com/office/officeart/2005/8/layout/process5"/>
    <dgm:cxn modelId="{58553EFA-34AE-49AA-BA8C-E16B9DDB9FEF}" type="presOf" srcId="{EC8B7C95-C7B4-4DDE-BFEB-FBF74E277C96}" destId="{DB713EE9-F5DD-4C0F-9337-636F97D034DA}" srcOrd="0" destOrd="0" presId="urn:microsoft.com/office/officeart/2005/8/layout/process5"/>
    <dgm:cxn modelId="{0CD4FF36-DE94-4A73-B8B5-3DB8A5403A23}" type="presOf" srcId="{87E22E3A-09A5-4141-9FBD-0714A6097C6F}" destId="{7906CE46-7914-4EC4-8688-8B3B90F08C4A}" srcOrd="0" destOrd="0" presId="urn:microsoft.com/office/officeart/2005/8/layout/process5"/>
    <dgm:cxn modelId="{4F1738EC-0880-4418-90FA-5963B7903F49}" srcId="{C967027B-A0FD-4677-A684-7CE4B5AABB19}" destId="{E6E75265-0849-4ACF-965E-3E1B5130DE30}" srcOrd="6" destOrd="0" parTransId="{8E794F12-D14C-4219-AA2D-E26CDC938265}" sibTransId="{B4BC2A0B-EA4B-4C0F-B575-E1AD0C52B2AB}"/>
    <dgm:cxn modelId="{0A211E3A-3EA9-4E84-9113-AE211B81BDE0}" type="presOf" srcId="{35450343-03E8-477D-B520-986B06C5ECC6}" destId="{B5162428-80CC-4C94-955E-52A43C63264A}" srcOrd="0" destOrd="0" presId="urn:microsoft.com/office/officeart/2005/8/layout/process5"/>
    <dgm:cxn modelId="{4435BAF3-BB33-401B-AB86-1F6DFD3D81AB}" srcId="{C967027B-A0FD-4677-A684-7CE4B5AABB19}" destId="{687940D4-936F-452E-B18F-F31891B091A8}" srcOrd="5" destOrd="0" parTransId="{E32F7119-EA6D-470A-A373-4F86C1972B19}" sibTransId="{87E22E3A-09A5-4141-9FBD-0714A6097C6F}"/>
    <dgm:cxn modelId="{6438D526-F988-436E-A553-340FF1E4FA5E}" type="presOf" srcId="{BB62345A-4C9A-443A-B43A-2A302CC0D989}" destId="{CB3BA5AF-53DA-4F9E-B68C-311F7D24E72B}" srcOrd="0" destOrd="0" presId="urn:microsoft.com/office/officeart/2005/8/layout/process5"/>
    <dgm:cxn modelId="{209CC609-5586-4033-9010-13996B737B17}" type="presOf" srcId="{0787C86D-42A5-415F-A662-1FCFAC321D87}" destId="{9F22F855-4486-408D-AB1E-D06AE589643E}" srcOrd="1" destOrd="0" presId="urn:microsoft.com/office/officeart/2005/8/layout/process5"/>
    <dgm:cxn modelId="{F679F4E9-BC17-4AEA-BCAF-E33876908A07}" type="presOf" srcId="{C9E07FE1-4DA2-4254-B2ED-408C9FDE09F5}" destId="{15391E62-62DB-4A43-B587-1D1289B83658}" srcOrd="1" destOrd="0" presId="urn:microsoft.com/office/officeart/2005/8/layout/process5"/>
    <dgm:cxn modelId="{60A64B08-87DB-4E69-9003-4AF2D836A268}" type="presOf" srcId="{D19AFBBC-4079-4009-8789-6BCA64D65136}" destId="{9E4ADADD-FC45-4B33-8329-D52A7131DCD6}" srcOrd="0" destOrd="0" presId="urn:microsoft.com/office/officeart/2005/8/layout/process5"/>
    <dgm:cxn modelId="{0BDE3B50-C27F-433A-8AF5-19805D0233B4}" srcId="{C967027B-A0FD-4677-A684-7CE4B5AABB19}" destId="{8F8CD1A9-6254-4270-B16D-9CA29C0D2C4B}" srcOrd="2" destOrd="0" parTransId="{7FE00211-A0D4-4956-8831-DC4CD42DBE9F}" sibTransId="{4EAB8640-184F-40FF-BE13-1CFAC339514A}"/>
    <dgm:cxn modelId="{12572352-3EDC-49E6-A288-F68FC524DDE8}" type="presParOf" srcId="{62BB1FE7-24BE-42A2-8610-7E6F2ACE2CED}" destId="{CB3BA5AF-53DA-4F9E-B68C-311F7D24E72B}" srcOrd="0" destOrd="0" presId="urn:microsoft.com/office/officeart/2005/8/layout/process5"/>
    <dgm:cxn modelId="{60602E9C-9A6F-40DF-BB43-3B4242300EFF}" type="presParOf" srcId="{62BB1FE7-24BE-42A2-8610-7E6F2ACE2CED}" destId="{AAE643DF-5029-49EC-8F20-8ABCC3FFF32E}" srcOrd="1" destOrd="0" presId="urn:microsoft.com/office/officeart/2005/8/layout/process5"/>
    <dgm:cxn modelId="{4CD09EF0-9CEE-4CB8-9EBA-1AF167F8EAFC}" type="presParOf" srcId="{AAE643DF-5029-49EC-8F20-8ABCC3FFF32E}" destId="{15391E62-62DB-4A43-B587-1D1289B83658}" srcOrd="0" destOrd="0" presId="urn:microsoft.com/office/officeart/2005/8/layout/process5"/>
    <dgm:cxn modelId="{5EED0634-05F8-4D72-8A6C-6367890B31A3}" type="presParOf" srcId="{62BB1FE7-24BE-42A2-8610-7E6F2ACE2CED}" destId="{B5162428-80CC-4C94-955E-52A43C63264A}" srcOrd="2" destOrd="0" presId="urn:microsoft.com/office/officeart/2005/8/layout/process5"/>
    <dgm:cxn modelId="{9679F67B-4426-4AB8-94D1-2A70576C22D8}" type="presParOf" srcId="{62BB1FE7-24BE-42A2-8610-7E6F2ACE2CED}" destId="{7C5EE5AA-CA01-4A35-905F-0DDD6D560440}" srcOrd="3" destOrd="0" presId="urn:microsoft.com/office/officeart/2005/8/layout/process5"/>
    <dgm:cxn modelId="{A2C80AB2-C5DB-4A64-ADD9-FF8C911D0A22}" type="presParOf" srcId="{7C5EE5AA-CA01-4A35-905F-0DDD6D560440}" destId="{94AEFA23-57D5-4D58-8BC7-74AC849AFD06}" srcOrd="0" destOrd="0" presId="urn:microsoft.com/office/officeart/2005/8/layout/process5"/>
    <dgm:cxn modelId="{3ADCA4D8-3ED2-45B5-B062-C79A2D8875AB}" type="presParOf" srcId="{62BB1FE7-24BE-42A2-8610-7E6F2ACE2CED}" destId="{9CFACC73-F667-4BEC-9209-75B04AA74413}" srcOrd="4" destOrd="0" presId="urn:microsoft.com/office/officeart/2005/8/layout/process5"/>
    <dgm:cxn modelId="{083DF09C-5D0A-41F9-A927-2F73A33065BC}" type="presParOf" srcId="{62BB1FE7-24BE-42A2-8610-7E6F2ACE2CED}" destId="{9CC36149-E453-4A8C-80CF-1138CBFD7FD1}" srcOrd="5" destOrd="0" presId="urn:microsoft.com/office/officeart/2005/8/layout/process5"/>
    <dgm:cxn modelId="{9060410E-8778-4DC1-8E2A-CFBDB398C8E4}" type="presParOf" srcId="{9CC36149-E453-4A8C-80CF-1138CBFD7FD1}" destId="{AA66303A-EA87-4183-8437-BDFD79291ECD}" srcOrd="0" destOrd="0" presId="urn:microsoft.com/office/officeart/2005/8/layout/process5"/>
    <dgm:cxn modelId="{8FACF848-BD3E-45C0-85B5-409EFD06FB9D}" type="presParOf" srcId="{62BB1FE7-24BE-42A2-8610-7E6F2ACE2CED}" destId="{6706155C-96DB-4447-990C-D3DBD4126A5E}" srcOrd="6" destOrd="0" presId="urn:microsoft.com/office/officeart/2005/8/layout/process5"/>
    <dgm:cxn modelId="{DD6F7DC2-C5C7-4E01-B063-0544B1C2A41B}" type="presParOf" srcId="{62BB1FE7-24BE-42A2-8610-7E6F2ACE2CED}" destId="{DB713EE9-F5DD-4C0F-9337-636F97D034DA}" srcOrd="7" destOrd="0" presId="urn:microsoft.com/office/officeart/2005/8/layout/process5"/>
    <dgm:cxn modelId="{2F3961AD-A7FE-4C53-ABA0-C9EA248E4BBE}" type="presParOf" srcId="{DB713EE9-F5DD-4C0F-9337-636F97D034DA}" destId="{0FFC7132-95EB-4D43-A4F1-DFE5BE2365F7}" srcOrd="0" destOrd="0" presId="urn:microsoft.com/office/officeart/2005/8/layout/process5"/>
    <dgm:cxn modelId="{CB236ED3-9586-41AA-BC74-1E100633F967}" type="presParOf" srcId="{62BB1FE7-24BE-42A2-8610-7E6F2ACE2CED}" destId="{513B17A8-C3C4-4F1F-9D9E-9585D9B06949}" srcOrd="8" destOrd="0" presId="urn:microsoft.com/office/officeart/2005/8/layout/process5"/>
    <dgm:cxn modelId="{F9FCC4EE-4897-4D18-814E-A0B651014815}" type="presParOf" srcId="{62BB1FE7-24BE-42A2-8610-7E6F2ACE2CED}" destId="{F99D455B-8C7A-4EAE-A9C4-19A3A20963B8}" srcOrd="9" destOrd="0" presId="urn:microsoft.com/office/officeart/2005/8/layout/process5"/>
    <dgm:cxn modelId="{A818E79B-7689-4A9A-A287-26474FEF0865}" type="presParOf" srcId="{F99D455B-8C7A-4EAE-A9C4-19A3A20963B8}" destId="{9F22F855-4486-408D-AB1E-D06AE589643E}" srcOrd="0" destOrd="0" presId="urn:microsoft.com/office/officeart/2005/8/layout/process5"/>
    <dgm:cxn modelId="{D8D30961-6DBC-4A03-9781-E12134074C93}" type="presParOf" srcId="{62BB1FE7-24BE-42A2-8610-7E6F2ACE2CED}" destId="{2F857843-4D58-4B99-B0C7-14092FE9E77F}" srcOrd="10" destOrd="0" presId="urn:microsoft.com/office/officeart/2005/8/layout/process5"/>
    <dgm:cxn modelId="{93351ED4-A0B1-4000-B82D-B632177966DD}" type="presParOf" srcId="{62BB1FE7-24BE-42A2-8610-7E6F2ACE2CED}" destId="{7906CE46-7914-4EC4-8688-8B3B90F08C4A}" srcOrd="11" destOrd="0" presId="urn:microsoft.com/office/officeart/2005/8/layout/process5"/>
    <dgm:cxn modelId="{0FF6E984-6C9E-4792-9174-4973CDABC621}" type="presParOf" srcId="{7906CE46-7914-4EC4-8688-8B3B90F08C4A}" destId="{3101A453-C58C-4653-93A4-6CDB5F0D2C26}" srcOrd="0" destOrd="0" presId="urn:microsoft.com/office/officeart/2005/8/layout/process5"/>
    <dgm:cxn modelId="{B3A9EE46-14E7-48E5-AAA0-5F18B238E32E}" type="presParOf" srcId="{62BB1FE7-24BE-42A2-8610-7E6F2ACE2CED}" destId="{11FAF666-EA60-4689-89F8-FAAAFCF4AB87}" srcOrd="12" destOrd="0" presId="urn:microsoft.com/office/officeart/2005/8/layout/process5"/>
    <dgm:cxn modelId="{9C999963-3F25-49F0-8211-567A36E5E156}" type="presParOf" srcId="{62BB1FE7-24BE-42A2-8610-7E6F2ACE2CED}" destId="{6F17635C-0B14-4C81-9F61-F2371DCE0E11}" srcOrd="13" destOrd="0" presId="urn:microsoft.com/office/officeart/2005/8/layout/process5"/>
    <dgm:cxn modelId="{BEDFE587-CD44-439B-8D20-70D6C6ECCD50}" type="presParOf" srcId="{6F17635C-0B14-4C81-9F61-F2371DCE0E11}" destId="{CAC9CD92-4707-4E71-A634-D9B48771BB4A}" srcOrd="0" destOrd="0" presId="urn:microsoft.com/office/officeart/2005/8/layout/process5"/>
    <dgm:cxn modelId="{9E791D04-5E73-43B1-9AE5-4A9BE04F29F0}" type="presParOf" srcId="{62BB1FE7-24BE-42A2-8610-7E6F2ACE2CED}" destId="{9E4ADADD-FC45-4B33-8329-D52A7131DCD6}" srcOrd="1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FA5555-3286-4B9C-B20C-D2D2E7D076B9}" type="datetimeFigureOut">
              <a:rPr lang="en-US" smtClean="0"/>
              <a:pPr/>
              <a:t>3/21/2012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204A6-1BC6-4C63-852C-84A7E7B79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0460-C7A4-4B02-AE7F-2A6B10EB838E}" type="datetimeFigureOut">
              <a:rPr lang="en-US" smtClean="0"/>
              <a:pPr/>
              <a:t>3/21/2012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A2131-AD6E-426C-A8D5-04FD4FC5D4C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0460-C7A4-4B02-AE7F-2A6B10EB838E}" type="datetimeFigureOut">
              <a:rPr lang="en-US" smtClean="0"/>
              <a:pPr/>
              <a:t>3/21/2012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A2131-AD6E-426C-A8D5-04FD4FC5D4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0460-C7A4-4B02-AE7F-2A6B10EB838E}" type="datetimeFigureOut">
              <a:rPr lang="en-US" smtClean="0"/>
              <a:pPr/>
              <a:t>3/21/2012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A2131-AD6E-426C-A8D5-04FD4FC5D4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0460-C7A4-4B02-AE7F-2A6B10EB838E}" type="datetimeFigureOut">
              <a:rPr lang="en-US" smtClean="0"/>
              <a:pPr/>
              <a:t>3/21/2012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A2131-AD6E-426C-A8D5-04FD4FC5D4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0460-C7A4-4B02-AE7F-2A6B10EB838E}" type="datetimeFigureOut">
              <a:rPr lang="en-US" smtClean="0"/>
              <a:pPr/>
              <a:t>3/21/2012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A2131-AD6E-426C-A8D5-04FD4FC5D4C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0460-C7A4-4B02-AE7F-2A6B10EB838E}" type="datetimeFigureOut">
              <a:rPr lang="en-US" smtClean="0"/>
              <a:pPr/>
              <a:t>3/21/2012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A2131-AD6E-426C-A8D5-04FD4FC5D4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0460-C7A4-4B02-AE7F-2A6B10EB838E}" type="datetimeFigureOut">
              <a:rPr lang="en-US" smtClean="0"/>
              <a:pPr/>
              <a:t>3/21/2012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A2131-AD6E-426C-A8D5-04FD4FC5D4C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0460-C7A4-4B02-AE7F-2A6B10EB838E}" type="datetimeFigureOut">
              <a:rPr lang="en-US" smtClean="0"/>
              <a:pPr/>
              <a:t>3/21/2012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A2131-AD6E-426C-A8D5-04FD4FC5D4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0460-C7A4-4B02-AE7F-2A6B10EB838E}" type="datetimeFigureOut">
              <a:rPr lang="en-US" smtClean="0"/>
              <a:pPr/>
              <a:t>3/21/2012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A2131-AD6E-426C-A8D5-04FD4FC5D4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0460-C7A4-4B02-AE7F-2A6B10EB838E}" type="datetimeFigureOut">
              <a:rPr lang="en-US" smtClean="0"/>
              <a:pPr/>
              <a:t>3/21/2012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A2131-AD6E-426C-A8D5-04FD4FC5D4C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0460-C7A4-4B02-AE7F-2A6B10EB838E}" type="datetimeFigureOut">
              <a:rPr lang="en-US" smtClean="0"/>
              <a:pPr/>
              <a:t>3/21/2012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A2131-AD6E-426C-A8D5-04FD4FC5D4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F0C0460-C7A4-4B02-AE7F-2A6B10EB838E}" type="datetimeFigureOut">
              <a:rPr lang="en-US" smtClean="0"/>
              <a:pPr/>
              <a:t>3/21/2012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B2A2131-AD6E-426C-A8D5-04FD4FC5D4C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diagramLayout" Target="../diagrams/layout2.xml"/><Relationship Id="rId7" Type="http://schemas.openxmlformats.org/officeDocument/2006/relationships/diagramLayout" Target="../diagrams/layout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3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microsoft.com/office/2007/relationships/diagramDrawing" Target="../diagrams/drawing2.xml"/><Relationship Id="rId4" Type="http://schemas.openxmlformats.org/officeDocument/2006/relationships/diagramQuickStyle" Target="../diagrams/quickStyle2.xml"/><Relationship Id="rId9" Type="http://schemas.openxmlformats.org/officeDocument/2006/relationships/diagramColors" Target="../diagrams/colors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Market based mechanism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Perform, Achieve and Trade</a:t>
            </a:r>
          </a:p>
          <a:p>
            <a:endParaRPr lang="en-US" dirty="0" smtClean="0"/>
          </a:p>
          <a:p>
            <a:r>
              <a:rPr lang="en-US" dirty="0" smtClean="0"/>
              <a:t>A.K.ASTHANA</a:t>
            </a:r>
          </a:p>
          <a:p>
            <a:r>
              <a:rPr lang="en-US" dirty="0" smtClean="0"/>
              <a:t>Sr. Technical Expert, GIZ, India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7276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Technical </a:t>
            </a:r>
          </a:p>
          <a:p>
            <a:pPr lvl="1">
              <a:defRPr/>
            </a:pPr>
            <a:r>
              <a:rPr lang="en-US" dirty="0"/>
              <a:t>Scale of Production (Installed Capacities)</a:t>
            </a:r>
          </a:p>
          <a:p>
            <a:pPr lvl="1">
              <a:defRPr/>
            </a:pPr>
            <a:r>
              <a:rPr lang="en-US" dirty="0"/>
              <a:t>Use of Raw Material</a:t>
            </a:r>
          </a:p>
          <a:p>
            <a:pPr lvl="1">
              <a:defRPr/>
            </a:pPr>
            <a:r>
              <a:rPr lang="en-US" dirty="0"/>
              <a:t>Process Technology</a:t>
            </a:r>
          </a:p>
          <a:p>
            <a:pPr lvl="1">
              <a:defRPr/>
            </a:pPr>
            <a:r>
              <a:rPr lang="en-US" dirty="0"/>
              <a:t>Vintage </a:t>
            </a:r>
          </a:p>
          <a:p>
            <a:pPr lvl="1">
              <a:defRPr/>
            </a:pPr>
            <a:r>
              <a:rPr lang="en-US" dirty="0"/>
              <a:t>O &amp; M Practices</a:t>
            </a:r>
          </a:p>
          <a:p>
            <a:pPr lvl="1">
              <a:defRPr/>
            </a:pPr>
            <a:r>
              <a:rPr lang="en-US" dirty="0"/>
              <a:t>Type of Product </a:t>
            </a:r>
            <a:r>
              <a:rPr lang="en-US" dirty="0" smtClean="0"/>
              <a:t>Output</a:t>
            </a:r>
          </a:p>
          <a:p>
            <a:pPr lvl="1">
              <a:defRPr/>
            </a:pPr>
            <a:r>
              <a:rPr lang="en-US" dirty="0"/>
              <a:t>Variation in output/product</a:t>
            </a:r>
          </a:p>
          <a:p>
            <a:pPr lvl="1">
              <a:defRPr/>
            </a:pPr>
            <a:r>
              <a:rPr lang="en-US" dirty="0"/>
              <a:t>Plant boundary</a:t>
            </a:r>
          </a:p>
          <a:p>
            <a:pPr lvl="1">
              <a:defRPr/>
            </a:pPr>
            <a:r>
              <a:rPr lang="en-US" dirty="0"/>
              <a:t>Variation in fuel quality</a:t>
            </a:r>
          </a:p>
          <a:p>
            <a:pPr lvl="1">
              <a:defRPr/>
            </a:pPr>
            <a:r>
              <a:rPr lang="en-US" dirty="0"/>
              <a:t>Plant load factor</a:t>
            </a:r>
          </a:p>
          <a:p>
            <a:pPr lvl="1">
              <a:defRPr/>
            </a:pPr>
            <a:r>
              <a:rPr lang="en-US" dirty="0"/>
              <a:t>Monitoring &amp; Verification</a:t>
            </a:r>
          </a:p>
          <a:p>
            <a:pPr lvl="1">
              <a:defRPr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0427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3886200" y="4648200"/>
            <a:ext cx="762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SG"/>
          </a:p>
        </p:txBody>
      </p:sp>
      <p:sp>
        <p:nvSpPr>
          <p:cNvPr id="6" name="Right Arrow 5"/>
          <p:cNvSpPr/>
          <p:nvPr/>
        </p:nvSpPr>
        <p:spPr>
          <a:xfrm>
            <a:off x="3879850" y="4191000"/>
            <a:ext cx="762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SG"/>
          </a:p>
        </p:txBody>
      </p:sp>
      <p:sp>
        <p:nvSpPr>
          <p:cNvPr id="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PAT Scheme : Background &amp; Scope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Covers </a:t>
            </a:r>
            <a:r>
              <a:rPr lang="en-US" dirty="0" smtClean="0"/>
              <a:t>478 </a:t>
            </a:r>
            <a:r>
              <a:rPr lang="en-US" dirty="0"/>
              <a:t>designated consumers in 8 sectors</a:t>
            </a:r>
          </a:p>
          <a:p>
            <a:endParaRPr lang="en-US" dirty="0"/>
          </a:p>
          <a:p>
            <a:r>
              <a:rPr lang="en-US" dirty="0"/>
              <a:t>All DCs consume about 165 </a:t>
            </a:r>
            <a:r>
              <a:rPr lang="en-US" dirty="0" err="1"/>
              <a:t>mtoe</a:t>
            </a:r>
            <a:r>
              <a:rPr lang="en-US" dirty="0"/>
              <a:t> energy</a:t>
            </a:r>
          </a:p>
          <a:p>
            <a:endParaRPr lang="en-US" dirty="0"/>
          </a:p>
          <a:p>
            <a:r>
              <a:rPr lang="en-US" dirty="0"/>
              <a:t>Targets would be given to all DCs to achieve the same within a time frame </a:t>
            </a:r>
          </a:p>
          <a:p>
            <a:pPr lvl="1"/>
            <a:r>
              <a:rPr lang="en-US" dirty="0"/>
              <a:t>Achievement &gt; Target                       E-</a:t>
            </a:r>
            <a:r>
              <a:rPr lang="en-US" dirty="0" err="1"/>
              <a:t>Scerts</a:t>
            </a:r>
            <a:endParaRPr lang="en-US" dirty="0"/>
          </a:p>
          <a:p>
            <a:pPr lvl="1"/>
            <a:r>
              <a:rPr lang="en-US" dirty="0"/>
              <a:t>Achievement &lt;  Target                      Purchase E-</a:t>
            </a:r>
            <a:r>
              <a:rPr lang="en-US" dirty="0" err="1"/>
              <a:t>Scerts</a:t>
            </a:r>
            <a:r>
              <a:rPr lang="en-US" dirty="0"/>
              <a:t> / Penalty</a:t>
            </a:r>
          </a:p>
          <a:p>
            <a:endParaRPr lang="en-US" dirty="0"/>
          </a:p>
          <a:p>
            <a:r>
              <a:rPr lang="en-US" dirty="0"/>
              <a:t>National Target   =  6.6 </a:t>
            </a:r>
            <a:r>
              <a:rPr lang="en-US" dirty="0" err="1"/>
              <a:t>mtoe</a:t>
            </a:r>
            <a:r>
              <a:rPr lang="en-US" dirty="0"/>
              <a:t> at the end of 1st PAT Cycle           ( by 2014-15)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4209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PAT Scheme : Approach Towards Target Setting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Sectoral Target will be on pro-rata basis of energy consumption among 8 sectors to achieve National Target</a:t>
            </a:r>
          </a:p>
          <a:p>
            <a:endParaRPr lang="en-US" dirty="0"/>
          </a:p>
          <a:p>
            <a:r>
              <a:rPr lang="en-US" dirty="0"/>
              <a:t>Establishment of Baseline  : </a:t>
            </a:r>
          </a:p>
          <a:p>
            <a:pPr lvl="1"/>
            <a:r>
              <a:rPr lang="en-US" dirty="0"/>
              <a:t>As per reported data of last 5 years (2005-06 to 2009-10)</a:t>
            </a:r>
          </a:p>
          <a:p>
            <a:pPr lvl="1"/>
            <a:r>
              <a:rPr lang="en-US" dirty="0"/>
              <a:t>Normalization Factor (capacity utilization)</a:t>
            </a:r>
          </a:p>
          <a:p>
            <a:pPr lvl="1"/>
            <a:r>
              <a:rPr lang="en-US" dirty="0"/>
              <a:t>Arithmetic Average of last 3 years value</a:t>
            </a:r>
          </a:p>
          <a:p>
            <a:endParaRPr lang="en-US" dirty="0"/>
          </a:p>
          <a:p>
            <a:r>
              <a:rPr lang="en-US" dirty="0"/>
              <a:t>Targets to be statistically calculated based on relative SEC approach after grouping the DCs suitably </a:t>
            </a:r>
          </a:p>
          <a:p>
            <a:endParaRPr lang="en-US" dirty="0"/>
          </a:p>
          <a:p>
            <a:r>
              <a:rPr lang="en-US" dirty="0"/>
              <a:t>The target reviewed  by an expert committee before notification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3212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General Rules for Establishing Baseline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Definitions:</a:t>
            </a:r>
          </a:p>
          <a:p>
            <a:pPr lvl="1"/>
            <a:r>
              <a:rPr lang="en-US" dirty="0"/>
              <a:t>Baseline Year		   </a:t>
            </a:r>
            <a:r>
              <a:rPr lang="en-US" dirty="0" smtClean="0"/>
              <a:t>: </a:t>
            </a:r>
            <a:r>
              <a:rPr lang="en-US" dirty="0"/>
              <a:t>2009-10</a:t>
            </a:r>
          </a:p>
          <a:p>
            <a:pPr lvl="1"/>
            <a:r>
              <a:rPr lang="en-US" dirty="0"/>
              <a:t>Baseline Production (</a:t>
            </a:r>
            <a:r>
              <a:rPr lang="en-US" dirty="0" err="1"/>
              <a:t>P</a:t>
            </a:r>
            <a:r>
              <a:rPr lang="en-US" baseline="-25000" dirty="0" err="1"/>
              <a:t>base</a:t>
            </a:r>
            <a:r>
              <a:rPr lang="en-US" dirty="0"/>
              <a:t>)     </a:t>
            </a:r>
            <a:r>
              <a:rPr lang="en-US" dirty="0" smtClean="0"/>
              <a:t>: </a:t>
            </a:r>
            <a:r>
              <a:rPr lang="en-US" dirty="0"/>
              <a:t>Avg. of 2007-8, 2008-9 &amp; 2009-10</a:t>
            </a:r>
          </a:p>
          <a:p>
            <a:pPr lvl="1"/>
            <a:r>
              <a:rPr lang="en-US" dirty="0"/>
              <a:t>Baseline SEC (</a:t>
            </a:r>
            <a:r>
              <a:rPr lang="en-US" dirty="0" err="1"/>
              <a:t>SEC</a:t>
            </a:r>
            <a:r>
              <a:rPr lang="en-US" baseline="-25000" dirty="0" err="1"/>
              <a:t>base</a:t>
            </a:r>
            <a:r>
              <a:rPr lang="en-US" dirty="0"/>
              <a:t>)          : Avg. of 2007-8, 2008-9 &amp; 2009-10</a:t>
            </a:r>
          </a:p>
          <a:p>
            <a:pPr lvl="1"/>
            <a:r>
              <a:rPr lang="en-US" dirty="0"/>
              <a:t>Baseline CU% (</a:t>
            </a:r>
            <a:r>
              <a:rPr lang="en-US" dirty="0" err="1"/>
              <a:t>CU</a:t>
            </a:r>
            <a:r>
              <a:rPr lang="en-US" baseline="-25000" dirty="0" err="1"/>
              <a:t>base</a:t>
            </a:r>
            <a:r>
              <a:rPr lang="en-US" dirty="0"/>
              <a:t>)           </a:t>
            </a:r>
            <a:r>
              <a:rPr lang="en-US" dirty="0" smtClean="0"/>
              <a:t>: </a:t>
            </a:r>
            <a:r>
              <a:rPr lang="en-US" dirty="0"/>
              <a:t>Avg. of 2007-8, 2008-9 &amp; 2009-10</a:t>
            </a:r>
          </a:p>
          <a:p>
            <a:pPr lvl="1"/>
            <a:r>
              <a:rPr lang="en-US" dirty="0"/>
              <a:t>Target SEC (</a:t>
            </a:r>
            <a:r>
              <a:rPr lang="en-US" dirty="0" err="1"/>
              <a:t>SEC</a:t>
            </a:r>
            <a:r>
              <a:rPr lang="en-US" baseline="-25000" dirty="0" err="1"/>
              <a:t>target</a:t>
            </a:r>
            <a:r>
              <a:rPr lang="en-US" dirty="0"/>
              <a:t>)	   </a:t>
            </a:r>
            <a:r>
              <a:rPr lang="en-US" dirty="0" smtClean="0"/>
              <a:t>: </a:t>
            </a:r>
            <a:r>
              <a:rPr lang="en-US" dirty="0"/>
              <a:t>SEC as estimated in </a:t>
            </a:r>
            <a:r>
              <a:rPr lang="en-US" dirty="0" smtClean="0"/>
              <a:t>2014-15</a:t>
            </a:r>
            <a:endParaRPr lang="en-US" dirty="0"/>
          </a:p>
          <a:p>
            <a:pPr lvl="1"/>
            <a:r>
              <a:rPr lang="en-US" dirty="0"/>
              <a:t>Target			   </a:t>
            </a:r>
            <a:r>
              <a:rPr lang="en-US" dirty="0" smtClean="0"/>
              <a:t>: </a:t>
            </a:r>
            <a:r>
              <a:rPr lang="en-US" dirty="0"/>
              <a:t>% reduction  from </a:t>
            </a:r>
            <a:r>
              <a:rPr lang="en-US" dirty="0" err="1" smtClean="0"/>
              <a:t>SEC</a:t>
            </a:r>
            <a:r>
              <a:rPr lang="en-US" baseline="-25000" dirty="0" err="1" smtClean="0"/>
              <a:t>base</a:t>
            </a:r>
            <a:endParaRPr lang="en-US" baseline="-25000" dirty="0"/>
          </a:p>
          <a:p>
            <a:endParaRPr lang="en-US" dirty="0"/>
          </a:p>
          <a:p>
            <a:r>
              <a:rPr lang="en-US" dirty="0"/>
              <a:t>Estimation of Energy Saving (MTOE) :</a:t>
            </a:r>
          </a:p>
          <a:p>
            <a:pPr marL="0" indent="0">
              <a:buNone/>
            </a:pPr>
            <a:r>
              <a:rPr lang="en-US" dirty="0"/>
              <a:t>		P </a:t>
            </a:r>
            <a:r>
              <a:rPr lang="en-US" sz="2000" baseline="-25000" dirty="0"/>
              <a:t>base</a:t>
            </a:r>
            <a:r>
              <a:rPr lang="en-US" dirty="0"/>
              <a:t> ( SEC </a:t>
            </a:r>
            <a:r>
              <a:rPr lang="en-US" sz="2000" baseline="-25000" dirty="0"/>
              <a:t>base</a:t>
            </a:r>
            <a:r>
              <a:rPr lang="en-US" dirty="0"/>
              <a:t>  – SEC </a:t>
            </a:r>
            <a:r>
              <a:rPr lang="en-US" sz="2000" baseline="-25000" dirty="0"/>
              <a:t>target</a:t>
            </a:r>
            <a:r>
              <a:rPr lang="en-US" dirty="0"/>
              <a:t> 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3058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Targets For DCs</a:t>
            </a:r>
            <a:endParaRPr lang="en-US" dirty="0"/>
          </a:p>
        </p:txBody>
      </p:sp>
      <p:pic>
        <p:nvPicPr>
          <p:cNvPr id="337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676400"/>
            <a:ext cx="9144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3" name="Chart 42"/>
          <p:cNvGraphicFramePr/>
          <p:nvPr/>
        </p:nvGraphicFramePr>
        <p:xfrm>
          <a:off x="533400" y="1905000"/>
          <a:ext cx="8077200" cy="40317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2715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3383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World CO</a:t>
            </a:r>
            <a:r>
              <a:rPr lang="en-US" baseline="-25000" dirty="0" smtClean="0"/>
              <a:t>2</a:t>
            </a:r>
            <a:r>
              <a:rPr lang="en-US" dirty="0" smtClean="0"/>
              <a:t> Emission Savings</a:t>
            </a:r>
            <a:endParaRPr lang="en-US" dirty="0"/>
          </a:p>
        </p:txBody>
      </p:sp>
      <p:grpSp>
        <p:nvGrpSpPr>
          <p:cNvPr id="62" name="Group 61"/>
          <p:cNvGrpSpPr/>
          <p:nvPr/>
        </p:nvGrpSpPr>
        <p:grpSpPr>
          <a:xfrm>
            <a:off x="498475" y="1644650"/>
            <a:ext cx="4884738" cy="3232150"/>
            <a:chOff x="498475" y="2206625"/>
            <a:chExt cx="4884738" cy="3232150"/>
          </a:xfrm>
        </p:grpSpPr>
        <p:sp>
          <p:nvSpPr>
            <p:cNvPr id="63" name="Freeform 206"/>
            <p:cNvSpPr>
              <a:spLocks noEditPoints="1"/>
            </p:cNvSpPr>
            <p:nvPr/>
          </p:nvSpPr>
          <p:spPr bwMode="auto">
            <a:xfrm>
              <a:off x="1076325" y="2614613"/>
              <a:ext cx="3259138" cy="1492250"/>
            </a:xfrm>
            <a:custGeom>
              <a:avLst/>
              <a:gdLst>
                <a:gd name="T0" fmla="*/ 2147483647 w 3422"/>
                <a:gd name="T1" fmla="*/ 2147483647 h 1567"/>
                <a:gd name="T2" fmla="*/ 2147483647 w 3422"/>
                <a:gd name="T3" fmla="*/ 2147483647 h 1567"/>
                <a:gd name="T4" fmla="*/ 2147483647 w 3422"/>
                <a:gd name="T5" fmla="*/ 2147483647 h 1567"/>
                <a:gd name="T6" fmla="*/ 2147483647 w 3422"/>
                <a:gd name="T7" fmla="*/ 2147483647 h 1567"/>
                <a:gd name="T8" fmla="*/ 2147483647 w 3422"/>
                <a:gd name="T9" fmla="*/ 2147483647 h 1567"/>
                <a:gd name="T10" fmla="*/ 2147483647 w 3422"/>
                <a:gd name="T11" fmla="*/ 2147483647 h 1567"/>
                <a:gd name="T12" fmla="*/ 2147483647 w 3422"/>
                <a:gd name="T13" fmla="*/ 2147483647 h 1567"/>
                <a:gd name="T14" fmla="*/ 2147483647 w 3422"/>
                <a:gd name="T15" fmla="*/ 2147483647 h 1567"/>
                <a:gd name="T16" fmla="*/ 2147483647 w 3422"/>
                <a:gd name="T17" fmla="*/ 2147483647 h 1567"/>
                <a:gd name="T18" fmla="*/ 2147483647 w 3422"/>
                <a:gd name="T19" fmla="*/ 2147483647 h 1567"/>
                <a:gd name="T20" fmla="*/ 2147483647 w 3422"/>
                <a:gd name="T21" fmla="*/ 2147483647 h 1567"/>
                <a:gd name="T22" fmla="*/ 2147483647 w 3422"/>
                <a:gd name="T23" fmla="*/ 2147483647 h 1567"/>
                <a:gd name="T24" fmla="*/ 2147483647 w 3422"/>
                <a:gd name="T25" fmla="*/ 2147483647 h 1567"/>
                <a:gd name="T26" fmla="*/ 2147483647 w 3422"/>
                <a:gd name="T27" fmla="*/ 2147483647 h 1567"/>
                <a:gd name="T28" fmla="*/ 2147483647 w 3422"/>
                <a:gd name="T29" fmla="*/ 2147483647 h 1567"/>
                <a:gd name="T30" fmla="*/ 2147483647 w 3422"/>
                <a:gd name="T31" fmla="*/ 2147483647 h 1567"/>
                <a:gd name="T32" fmla="*/ 2147483647 w 3422"/>
                <a:gd name="T33" fmla="*/ 2147483647 h 1567"/>
                <a:gd name="T34" fmla="*/ 2147483647 w 3422"/>
                <a:gd name="T35" fmla="*/ 2147483647 h 1567"/>
                <a:gd name="T36" fmla="*/ 2147483647 w 3422"/>
                <a:gd name="T37" fmla="*/ 2147483647 h 1567"/>
                <a:gd name="T38" fmla="*/ 2147483647 w 3422"/>
                <a:gd name="T39" fmla="*/ 2147483647 h 1567"/>
                <a:gd name="T40" fmla="*/ 2147483647 w 3422"/>
                <a:gd name="T41" fmla="*/ 2147483647 h 1567"/>
                <a:gd name="T42" fmla="*/ 2147483647 w 3422"/>
                <a:gd name="T43" fmla="*/ 2147483647 h 1567"/>
                <a:gd name="T44" fmla="*/ 2147483647 w 3422"/>
                <a:gd name="T45" fmla="*/ 2147483647 h 1567"/>
                <a:gd name="T46" fmla="*/ 2147483647 w 3422"/>
                <a:gd name="T47" fmla="*/ 2147483647 h 1567"/>
                <a:gd name="T48" fmla="*/ 2147483647 w 3422"/>
                <a:gd name="T49" fmla="*/ 2147483647 h 1567"/>
                <a:gd name="T50" fmla="*/ 2147483647 w 3422"/>
                <a:gd name="T51" fmla="*/ 2147483647 h 1567"/>
                <a:gd name="T52" fmla="*/ 2147483647 w 3422"/>
                <a:gd name="T53" fmla="*/ 2147483647 h 1567"/>
                <a:gd name="T54" fmla="*/ 2147483647 w 3422"/>
                <a:gd name="T55" fmla="*/ 2147483647 h 1567"/>
                <a:gd name="T56" fmla="*/ 2147483647 w 3422"/>
                <a:gd name="T57" fmla="*/ 2147483647 h 1567"/>
                <a:gd name="T58" fmla="*/ 2147483647 w 3422"/>
                <a:gd name="T59" fmla="*/ 2147483647 h 1567"/>
                <a:gd name="T60" fmla="*/ 2147483647 w 3422"/>
                <a:gd name="T61" fmla="*/ 2147483647 h 1567"/>
                <a:gd name="T62" fmla="*/ 2147483647 w 3422"/>
                <a:gd name="T63" fmla="*/ 2147483647 h 1567"/>
                <a:gd name="T64" fmla="*/ 2147483647 w 3422"/>
                <a:gd name="T65" fmla="*/ 2147483647 h 1567"/>
                <a:gd name="T66" fmla="*/ 2147483647 w 3422"/>
                <a:gd name="T67" fmla="*/ 2147483647 h 1567"/>
                <a:gd name="T68" fmla="*/ 2147483647 w 3422"/>
                <a:gd name="T69" fmla="*/ 2147483647 h 1567"/>
                <a:gd name="T70" fmla="*/ 2147483647 w 3422"/>
                <a:gd name="T71" fmla="*/ 2147483647 h 1567"/>
                <a:gd name="T72" fmla="*/ 2147483647 w 3422"/>
                <a:gd name="T73" fmla="*/ 2147483647 h 1567"/>
                <a:gd name="T74" fmla="*/ 2147483647 w 3422"/>
                <a:gd name="T75" fmla="*/ 2147483647 h 1567"/>
                <a:gd name="T76" fmla="*/ 2147483647 w 3422"/>
                <a:gd name="T77" fmla="*/ 2147483647 h 1567"/>
                <a:gd name="T78" fmla="*/ 2147483647 w 3422"/>
                <a:gd name="T79" fmla="*/ 2147483647 h 1567"/>
                <a:gd name="T80" fmla="*/ 2147483647 w 3422"/>
                <a:gd name="T81" fmla="*/ 2147483647 h 1567"/>
                <a:gd name="T82" fmla="*/ 2147483647 w 3422"/>
                <a:gd name="T83" fmla="*/ 2147483647 h 1567"/>
                <a:gd name="T84" fmla="*/ 2147483647 w 3422"/>
                <a:gd name="T85" fmla="*/ 2147483647 h 1567"/>
                <a:gd name="T86" fmla="*/ 2147483647 w 3422"/>
                <a:gd name="T87" fmla="*/ 2147483647 h 1567"/>
                <a:gd name="T88" fmla="*/ 2147483647 w 3422"/>
                <a:gd name="T89" fmla="*/ 2147483647 h 1567"/>
                <a:gd name="T90" fmla="*/ 2147483647 w 3422"/>
                <a:gd name="T91" fmla="*/ 2147483647 h 1567"/>
                <a:gd name="T92" fmla="*/ 2147483647 w 3422"/>
                <a:gd name="T93" fmla="*/ 2147483647 h 1567"/>
                <a:gd name="T94" fmla="*/ 2147483647 w 3422"/>
                <a:gd name="T95" fmla="*/ 2147483647 h 1567"/>
                <a:gd name="T96" fmla="*/ 2147483647 w 3422"/>
                <a:gd name="T97" fmla="*/ 2147483647 h 1567"/>
                <a:gd name="T98" fmla="*/ 2147483647 w 3422"/>
                <a:gd name="T99" fmla="*/ 2147483647 h 1567"/>
                <a:gd name="T100" fmla="*/ 2147483647 w 3422"/>
                <a:gd name="T101" fmla="*/ 2147483647 h 1567"/>
                <a:gd name="T102" fmla="*/ 2147483647 w 3422"/>
                <a:gd name="T103" fmla="*/ 2147483647 h 1567"/>
                <a:gd name="T104" fmla="*/ 2147483647 w 3422"/>
                <a:gd name="T105" fmla="*/ 2147483647 h 1567"/>
                <a:gd name="T106" fmla="*/ 2147483647 w 3422"/>
                <a:gd name="T107" fmla="*/ 2147483647 h 1567"/>
                <a:gd name="T108" fmla="*/ 2147483647 w 3422"/>
                <a:gd name="T109" fmla="*/ 2147483647 h 1567"/>
                <a:gd name="T110" fmla="*/ 2147483647 w 3422"/>
                <a:gd name="T111" fmla="*/ 2147483647 h 1567"/>
                <a:gd name="T112" fmla="*/ 2147483647 w 3422"/>
                <a:gd name="T113" fmla="*/ 2147483647 h 1567"/>
                <a:gd name="T114" fmla="*/ 2147483647 w 3422"/>
                <a:gd name="T115" fmla="*/ 2147483647 h 1567"/>
                <a:gd name="T116" fmla="*/ 2147483647 w 3422"/>
                <a:gd name="T117" fmla="*/ 2147483647 h 1567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422"/>
                <a:gd name="T178" fmla="*/ 0 h 1567"/>
                <a:gd name="T179" fmla="*/ 3422 w 3422"/>
                <a:gd name="T180" fmla="*/ 1567 h 1567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422" h="1567">
                  <a:moveTo>
                    <a:pt x="10" y="1520"/>
                  </a:moveTo>
                  <a:lnTo>
                    <a:pt x="10" y="1520"/>
                  </a:lnTo>
                  <a:cubicBezTo>
                    <a:pt x="15" y="1521"/>
                    <a:pt x="17" y="1525"/>
                    <a:pt x="16" y="1529"/>
                  </a:cubicBezTo>
                  <a:cubicBezTo>
                    <a:pt x="15" y="1534"/>
                    <a:pt x="11" y="1536"/>
                    <a:pt x="7" y="1535"/>
                  </a:cubicBezTo>
                  <a:cubicBezTo>
                    <a:pt x="2" y="1534"/>
                    <a:pt x="0" y="1530"/>
                    <a:pt x="1" y="1526"/>
                  </a:cubicBezTo>
                  <a:cubicBezTo>
                    <a:pt x="2" y="1521"/>
                    <a:pt x="6" y="1519"/>
                    <a:pt x="10" y="1520"/>
                  </a:cubicBezTo>
                  <a:close/>
                  <a:moveTo>
                    <a:pt x="41" y="1527"/>
                  </a:moveTo>
                  <a:lnTo>
                    <a:pt x="41" y="1527"/>
                  </a:lnTo>
                  <a:cubicBezTo>
                    <a:pt x="46" y="1529"/>
                    <a:pt x="48" y="1533"/>
                    <a:pt x="47" y="1537"/>
                  </a:cubicBezTo>
                  <a:cubicBezTo>
                    <a:pt x="46" y="1541"/>
                    <a:pt x="42" y="1544"/>
                    <a:pt x="38" y="1543"/>
                  </a:cubicBezTo>
                  <a:cubicBezTo>
                    <a:pt x="33" y="1542"/>
                    <a:pt x="31" y="1538"/>
                    <a:pt x="32" y="1533"/>
                  </a:cubicBezTo>
                  <a:cubicBezTo>
                    <a:pt x="33" y="1529"/>
                    <a:pt x="37" y="1526"/>
                    <a:pt x="41" y="1527"/>
                  </a:cubicBezTo>
                  <a:close/>
                  <a:moveTo>
                    <a:pt x="72" y="1535"/>
                  </a:moveTo>
                  <a:lnTo>
                    <a:pt x="73" y="1535"/>
                  </a:lnTo>
                  <a:cubicBezTo>
                    <a:pt x="77" y="1536"/>
                    <a:pt x="79" y="1541"/>
                    <a:pt x="78" y="1545"/>
                  </a:cubicBezTo>
                  <a:cubicBezTo>
                    <a:pt x="77" y="1549"/>
                    <a:pt x="73" y="1552"/>
                    <a:pt x="69" y="1551"/>
                  </a:cubicBezTo>
                  <a:cubicBezTo>
                    <a:pt x="64" y="1550"/>
                    <a:pt x="62" y="1545"/>
                    <a:pt x="63" y="1541"/>
                  </a:cubicBezTo>
                  <a:cubicBezTo>
                    <a:pt x="64" y="1537"/>
                    <a:pt x="68" y="1534"/>
                    <a:pt x="72" y="1535"/>
                  </a:cubicBezTo>
                  <a:close/>
                  <a:moveTo>
                    <a:pt x="104" y="1543"/>
                  </a:moveTo>
                  <a:lnTo>
                    <a:pt x="104" y="1543"/>
                  </a:lnTo>
                  <a:cubicBezTo>
                    <a:pt x="108" y="1544"/>
                    <a:pt x="110" y="1548"/>
                    <a:pt x="109" y="1553"/>
                  </a:cubicBezTo>
                  <a:cubicBezTo>
                    <a:pt x="108" y="1557"/>
                    <a:pt x="104" y="1560"/>
                    <a:pt x="100" y="1559"/>
                  </a:cubicBezTo>
                  <a:cubicBezTo>
                    <a:pt x="95" y="1557"/>
                    <a:pt x="93" y="1553"/>
                    <a:pt x="94" y="1549"/>
                  </a:cubicBezTo>
                  <a:cubicBezTo>
                    <a:pt x="95" y="1545"/>
                    <a:pt x="99" y="1542"/>
                    <a:pt x="104" y="1543"/>
                  </a:cubicBezTo>
                  <a:close/>
                  <a:moveTo>
                    <a:pt x="135" y="1551"/>
                  </a:moveTo>
                  <a:lnTo>
                    <a:pt x="135" y="1551"/>
                  </a:lnTo>
                  <a:cubicBezTo>
                    <a:pt x="139" y="1552"/>
                    <a:pt x="142" y="1556"/>
                    <a:pt x="140" y="1560"/>
                  </a:cubicBezTo>
                  <a:cubicBezTo>
                    <a:pt x="139" y="1565"/>
                    <a:pt x="135" y="1567"/>
                    <a:pt x="131" y="1566"/>
                  </a:cubicBezTo>
                  <a:cubicBezTo>
                    <a:pt x="127" y="1565"/>
                    <a:pt x="124" y="1561"/>
                    <a:pt x="125" y="1557"/>
                  </a:cubicBezTo>
                  <a:cubicBezTo>
                    <a:pt x="126" y="1552"/>
                    <a:pt x="130" y="1550"/>
                    <a:pt x="135" y="1551"/>
                  </a:cubicBezTo>
                  <a:close/>
                  <a:moveTo>
                    <a:pt x="154" y="1536"/>
                  </a:moveTo>
                  <a:lnTo>
                    <a:pt x="154" y="1536"/>
                  </a:lnTo>
                  <a:cubicBezTo>
                    <a:pt x="158" y="1534"/>
                    <a:pt x="163" y="1534"/>
                    <a:pt x="165" y="1538"/>
                  </a:cubicBezTo>
                  <a:cubicBezTo>
                    <a:pt x="168" y="1541"/>
                    <a:pt x="167" y="1546"/>
                    <a:pt x="164" y="1549"/>
                  </a:cubicBezTo>
                  <a:cubicBezTo>
                    <a:pt x="160" y="1552"/>
                    <a:pt x="155" y="1551"/>
                    <a:pt x="153" y="1547"/>
                  </a:cubicBezTo>
                  <a:cubicBezTo>
                    <a:pt x="150" y="1544"/>
                    <a:pt x="151" y="1539"/>
                    <a:pt x="154" y="1536"/>
                  </a:cubicBezTo>
                  <a:close/>
                  <a:moveTo>
                    <a:pt x="180" y="1517"/>
                  </a:moveTo>
                  <a:lnTo>
                    <a:pt x="180" y="1517"/>
                  </a:lnTo>
                  <a:cubicBezTo>
                    <a:pt x="183" y="1514"/>
                    <a:pt x="188" y="1515"/>
                    <a:pt x="191" y="1519"/>
                  </a:cubicBezTo>
                  <a:cubicBezTo>
                    <a:pt x="194" y="1522"/>
                    <a:pt x="193" y="1527"/>
                    <a:pt x="189" y="1530"/>
                  </a:cubicBezTo>
                  <a:cubicBezTo>
                    <a:pt x="186" y="1532"/>
                    <a:pt x="181" y="1532"/>
                    <a:pt x="178" y="1528"/>
                  </a:cubicBezTo>
                  <a:cubicBezTo>
                    <a:pt x="176" y="1525"/>
                    <a:pt x="176" y="1520"/>
                    <a:pt x="180" y="1517"/>
                  </a:cubicBezTo>
                  <a:close/>
                  <a:moveTo>
                    <a:pt x="205" y="1498"/>
                  </a:moveTo>
                  <a:lnTo>
                    <a:pt x="205" y="1498"/>
                  </a:lnTo>
                  <a:cubicBezTo>
                    <a:pt x="209" y="1495"/>
                    <a:pt x="214" y="1496"/>
                    <a:pt x="217" y="1499"/>
                  </a:cubicBezTo>
                  <a:cubicBezTo>
                    <a:pt x="219" y="1503"/>
                    <a:pt x="219" y="1508"/>
                    <a:pt x="215" y="1511"/>
                  </a:cubicBezTo>
                  <a:cubicBezTo>
                    <a:pt x="212" y="1513"/>
                    <a:pt x="206" y="1513"/>
                    <a:pt x="204" y="1509"/>
                  </a:cubicBezTo>
                  <a:cubicBezTo>
                    <a:pt x="201" y="1505"/>
                    <a:pt x="202" y="1500"/>
                    <a:pt x="205" y="1498"/>
                  </a:cubicBezTo>
                  <a:close/>
                  <a:moveTo>
                    <a:pt x="231" y="1479"/>
                  </a:moveTo>
                  <a:lnTo>
                    <a:pt x="231" y="1479"/>
                  </a:lnTo>
                  <a:cubicBezTo>
                    <a:pt x="235" y="1476"/>
                    <a:pt x="240" y="1477"/>
                    <a:pt x="242" y="1480"/>
                  </a:cubicBezTo>
                  <a:cubicBezTo>
                    <a:pt x="245" y="1484"/>
                    <a:pt x="244" y="1489"/>
                    <a:pt x="241" y="1491"/>
                  </a:cubicBezTo>
                  <a:cubicBezTo>
                    <a:pt x="237" y="1494"/>
                    <a:pt x="232" y="1493"/>
                    <a:pt x="229" y="1490"/>
                  </a:cubicBezTo>
                  <a:cubicBezTo>
                    <a:pt x="227" y="1486"/>
                    <a:pt x="227" y="1481"/>
                    <a:pt x="231" y="1479"/>
                  </a:cubicBezTo>
                  <a:close/>
                  <a:moveTo>
                    <a:pt x="257" y="1459"/>
                  </a:moveTo>
                  <a:lnTo>
                    <a:pt x="257" y="1459"/>
                  </a:lnTo>
                  <a:cubicBezTo>
                    <a:pt x="260" y="1457"/>
                    <a:pt x="265" y="1457"/>
                    <a:pt x="268" y="1461"/>
                  </a:cubicBezTo>
                  <a:cubicBezTo>
                    <a:pt x="270" y="1464"/>
                    <a:pt x="270" y="1469"/>
                    <a:pt x="266" y="1472"/>
                  </a:cubicBezTo>
                  <a:cubicBezTo>
                    <a:pt x="263" y="1475"/>
                    <a:pt x="258" y="1474"/>
                    <a:pt x="255" y="1471"/>
                  </a:cubicBezTo>
                  <a:cubicBezTo>
                    <a:pt x="252" y="1467"/>
                    <a:pt x="253" y="1462"/>
                    <a:pt x="257" y="1459"/>
                  </a:cubicBezTo>
                  <a:close/>
                  <a:moveTo>
                    <a:pt x="283" y="1441"/>
                  </a:moveTo>
                  <a:lnTo>
                    <a:pt x="283" y="1441"/>
                  </a:lnTo>
                  <a:cubicBezTo>
                    <a:pt x="286" y="1438"/>
                    <a:pt x="291" y="1439"/>
                    <a:pt x="294" y="1442"/>
                  </a:cubicBezTo>
                  <a:cubicBezTo>
                    <a:pt x="297" y="1446"/>
                    <a:pt x="296" y="1451"/>
                    <a:pt x="292" y="1454"/>
                  </a:cubicBezTo>
                  <a:cubicBezTo>
                    <a:pt x="289" y="1456"/>
                    <a:pt x="284" y="1455"/>
                    <a:pt x="281" y="1452"/>
                  </a:cubicBezTo>
                  <a:cubicBezTo>
                    <a:pt x="278" y="1448"/>
                    <a:pt x="279" y="1443"/>
                    <a:pt x="283" y="1441"/>
                  </a:cubicBezTo>
                  <a:close/>
                  <a:moveTo>
                    <a:pt x="309" y="1422"/>
                  </a:moveTo>
                  <a:lnTo>
                    <a:pt x="309" y="1422"/>
                  </a:lnTo>
                  <a:cubicBezTo>
                    <a:pt x="312" y="1419"/>
                    <a:pt x="317" y="1420"/>
                    <a:pt x="320" y="1424"/>
                  </a:cubicBezTo>
                  <a:cubicBezTo>
                    <a:pt x="323" y="1427"/>
                    <a:pt x="322" y="1432"/>
                    <a:pt x="318" y="1435"/>
                  </a:cubicBezTo>
                  <a:cubicBezTo>
                    <a:pt x="315" y="1438"/>
                    <a:pt x="310" y="1437"/>
                    <a:pt x="307" y="1433"/>
                  </a:cubicBezTo>
                  <a:cubicBezTo>
                    <a:pt x="304" y="1430"/>
                    <a:pt x="305" y="1425"/>
                    <a:pt x="309" y="1422"/>
                  </a:cubicBezTo>
                  <a:close/>
                  <a:moveTo>
                    <a:pt x="335" y="1403"/>
                  </a:moveTo>
                  <a:lnTo>
                    <a:pt x="335" y="1403"/>
                  </a:lnTo>
                  <a:cubicBezTo>
                    <a:pt x="338" y="1401"/>
                    <a:pt x="343" y="1402"/>
                    <a:pt x="346" y="1405"/>
                  </a:cubicBezTo>
                  <a:cubicBezTo>
                    <a:pt x="349" y="1409"/>
                    <a:pt x="348" y="1414"/>
                    <a:pt x="344" y="1416"/>
                  </a:cubicBezTo>
                  <a:cubicBezTo>
                    <a:pt x="341" y="1419"/>
                    <a:pt x="336" y="1418"/>
                    <a:pt x="333" y="1415"/>
                  </a:cubicBezTo>
                  <a:cubicBezTo>
                    <a:pt x="330" y="1411"/>
                    <a:pt x="331" y="1406"/>
                    <a:pt x="335" y="1403"/>
                  </a:cubicBezTo>
                  <a:close/>
                  <a:moveTo>
                    <a:pt x="361" y="1385"/>
                  </a:moveTo>
                  <a:lnTo>
                    <a:pt x="361" y="1385"/>
                  </a:lnTo>
                  <a:cubicBezTo>
                    <a:pt x="364" y="1382"/>
                    <a:pt x="369" y="1383"/>
                    <a:pt x="372" y="1387"/>
                  </a:cubicBezTo>
                  <a:cubicBezTo>
                    <a:pt x="375" y="1390"/>
                    <a:pt x="374" y="1395"/>
                    <a:pt x="370" y="1398"/>
                  </a:cubicBezTo>
                  <a:cubicBezTo>
                    <a:pt x="367" y="1400"/>
                    <a:pt x="362" y="1400"/>
                    <a:pt x="359" y="1396"/>
                  </a:cubicBezTo>
                  <a:cubicBezTo>
                    <a:pt x="357" y="1392"/>
                    <a:pt x="357" y="1387"/>
                    <a:pt x="361" y="1385"/>
                  </a:cubicBezTo>
                  <a:close/>
                  <a:moveTo>
                    <a:pt x="388" y="1367"/>
                  </a:moveTo>
                  <a:lnTo>
                    <a:pt x="388" y="1367"/>
                  </a:lnTo>
                  <a:cubicBezTo>
                    <a:pt x="392" y="1364"/>
                    <a:pt x="397" y="1366"/>
                    <a:pt x="399" y="1369"/>
                  </a:cubicBezTo>
                  <a:cubicBezTo>
                    <a:pt x="401" y="1373"/>
                    <a:pt x="400" y="1378"/>
                    <a:pt x="397" y="1380"/>
                  </a:cubicBezTo>
                  <a:cubicBezTo>
                    <a:pt x="393" y="1383"/>
                    <a:pt x="388" y="1382"/>
                    <a:pt x="386" y="1378"/>
                  </a:cubicBezTo>
                  <a:cubicBezTo>
                    <a:pt x="383" y="1374"/>
                    <a:pt x="384" y="1369"/>
                    <a:pt x="388" y="1367"/>
                  </a:cubicBezTo>
                  <a:close/>
                  <a:moveTo>
                    <a:pt x="415" y="1350"/>
                  </a:moveTo>
                  <a:lnTo>
                    <a:pt x="415" y="1350"/>
                  </a:lnTo>
                  <a:cubicBezTo>
                    <a:pt x="419" y="1347"/>
                    <a:pt x="424" y="1349"/>
                    <a:pt x="426" y="1352"/>
                  </a:cubicBezTo>
                  <a:cubicBezTo>
                    <a:pt x="429" y="1356"/>
                    <a:pt x="427" y="1361"/>
                    <a:pt x="424" y="1363"/>
                  </a:cubicBezTo>
                  <a:cubicBezTo>
                    <a:pt x="420" y="1366"/>
                    <a:pt x="415" y="1365"/>
                    <a:pt x="413" y="1361"/>
                  </a:cubicBezTo>
                  <a:cubicBezTo>
                    <a:pt x="410" y="1357"/>
                    <a:pt x="411" y="1352"/>
                    <a:pt x="415" y="1350"/>
                  </a:cubicBezTo>
                  <a:close/>
                  <a:moveTo>
                    <a:pt x="442" y="1333"/>
                  </a:moveTo>
                  <a:lnTo>
                    <a:pt x="442" y="1333"/>
                  </a:lnTo>
                  <a:cubicBezTo>
                    <a:pt x="446" y="1331"/>
                    <a:pt x="451" y="1332"/>
                    <a:pt x="453" y="1335"/>
                  </a:cubicBezTo>
                  <a:cubicBezTo>
                    <a:pt x="456" y="1339"/>
                    <a:pt x="455" y="1344"/>
                    <a:pt x="451" y="1346"/>
                  </a:cubicBezTo>
                  <a:cubicBezTo>
                    <a:pt x="447" y="1349"/>
                    <a:pt x="442" y="1348"/>
                    <a:pt x="440" y="1344"/>
                  </a:cubicBezTo>
                  <a:cubicBezTo>
                    <a:pt x="437" y="1340"/>
                    <a:pt x="439" y="1335"/>
                    <a:pt x="442" y="1333"/>
                  </a:cubicBezTo>
                  <a:close/>
                  <a:moveTo>
                    <a:pt x="469" y="1316"/>
                  </a:moveTo>
                  <a:lnTo>
                    <a:pt x="469" y="1316"/>
                  </a:lnTo>
                  <a:cubicBezTo>
                    <a:pt x="473" y="1314"/>
                    <a:pt x="478" y="1315"/>
                    <a:pt x="481" y="1318"/>
                  </a:cubicBezTo>
                  <a:cubicBezTo>
                    <a:pt x="483" y="1322"/>
                    <a:pt x="482" y="1327"/>
                    <a:pt x="478" y="1329"/>
                  </a:cubicBezTo>
                  <a:cubicBezTo>
                    <a:pt x="474" y="1332"/>
                    <a:pt x="469" y="1331"/>
                    <a:pt x="467" y="1327"/>
                  </a:cubicBezTo>
                  <a:cubicBezTo>
                    <a:pt x="465" y="1323"/>
                    <a:pt x="466" y="1318"/>
                    <a:pt x="469" y="1316"/>
                  </a:cubicBezTo>
                  <a:close/>
                  <a:moveTo>
                    <a:pt x="497" y="1299"/>
                  </a:moveTo>
                  <a:lnTo>
                    <a:pt x="497" y="1299"/>
                  </a:lnTo>
                  <a:cubicBezTo>
                    <a:pt x="500" y="1297"/>
                    <a:pt x="505" y="1298"/>
                    <a:pt x="508" y="1301"/>
                  </a:cubicBezTo>
                  <a:cubicBezTo>
                    <a:pt x="510" y="1305"/>
                    <a:pt x="509" y="1310"/>
                    <a:pt x="505" y="1312"/>
                  </a:cubicBezTo>
                  <a:cubicBezTo>
                    <a:pt x="501" y="1315"/>
                    <a:pt x="496" y="1314"/>
                    <a:pt x="494" y="1310"/>
                  </a:cubicBezTo>
                  <a:cubicBezTo>
                    <a:pt x="492" y="1306"/>
                    <a:pt x="493" y="1301"/>
                    <a:pt x="497" y="1299"/>
                  </a:cubicBezTo>
                  <a:close/>
                  <a:moveTo>
                    <a:pt x="522" y="1280"/>
                  </a:moveTo>
                  <a:lnTo>
                    <a:pt x="522" y="1280"/>
                  </a:lnTo>
                  <a:cubicBezTo>
                    <a:pt x="525" y="1278"/>
                    <a:pt x="530" y="1278"/>
                    <a:pt x="533" y="1282"/>
                  </a:cubicBezTo>
                  <a:cubicBezTo>
                    <a:pt x="536" y="1285"/>
                    <a:pt x="535" y="1290"/>
                    <a:pt x="532" y="1293"/>
                  </a:cubicBezTo>
                  <a:cubicBezTo>
                    <a:pt x="528" y="1296"/>
                    <a:pt x="523" y="1295"/>
                    <a:pt x="520" y="1292"/>
                  </a:cubicBezTo>
                  <a:cubicBezTo>
                    <a:pt x="518" y="1288"/>
                    <a:pt x="518" y="1283"/>
                    <a:pt x="522" y="1280"/>
                  </a:cubicBezTo>
                  <a:close/>
                  <a:moveTo>
                    <a:pt x="547" y="1261"/>
                  </a:moveTo>
                  <a:lnTo>
                    <a:pt x="547" y="1261"/>
                  </a:lnTo>
                  <a:cubicBezTo>
                    <a:pt x="551" y="1259"/>
                    <a:pt x="556" y="1259"/>
                    <a:pt x="559" y="1263"/>
                  </a:cubicBezTo>
                  <a:cubicBezTo>
                    <a:pt x="561" y="1266"/>
                    <a:pt x="561" y="1271"/>
                    <a:pt x="557" y="1274"/>
                  </a:cubicBezTo>
                  <a:cubicBezTo>
                    <a:pt x="554" y="1277"/>
                    <a:pt x="549" y="1276"/>
                    <a:pt x="546" y="1272"/>
                  </a:cubicBezTo>
                  <a:cubicBezTo>
                    <a:pt x="543" y="1269"/>
                    <a:pt x="544" y="1264"/>
                    <a:pt x="547" y="1261"/>
                  </a:cubicBezTo>
                  <a:close/>
                  <a:moveTo>
                    <a:pt x="573" y="1242"/>
                  </a:moveTo>
                  <a:lnTo>
                    <a:pt x="573" y="1242"/>
                  </a:lnTo>
                  <a:cubicBezTo>
                    <a:pt x="577" y="1239"/>
                    <a:pt x="582" y="1240"/>
                    <a:pt x="584" y="1244"/>
                  </a:cubicBezTo>
                  <a:cubicBezTo>
                    <a:pt x="587" y="1247"/>
                    <a:pt x="586" y="1252"/>
                    <a:pt x="583" y="1255"/>
                  </a:cubicBezTo>
                  <a:cubicBezTo>
                    <a:pt x="579" y="1257"/>
                    <a:pt x="574" y="1257"/>
                    <a:pt x="572" y="1253"/>
                  </a:cubicBezTo>
                  <a:cubicBezTo>
                    <a:pt x="569" y="1250"/>
                    <a:pt x="570" y="1245"/>
                    <a:pt x="573" y="1242"/>
                  </a:cubicBezTo>
                  <a:close/>
                  <a:moveTo>
                    <a:pt x="599" y="1223"/>
                  </a:moveTo>
                  <a:lnTo>
                    <a:pt x="599" y="1223"/>
                  </a:lnTo>
                  <a:cubicBezTo>
                    <a:pt x="602" y="1220"/>
                    <a:pt x="607" y="1221"/>
                    <a:pt x="610" y="1224"/>
                  </a:cubicBezTo>
                  <a:cubicBezTo>
                    <a:pt x="613" y="1228"/>
                    <a:pt x="612" y="1233"/>
                    <a:pt x="608" y="1236"/>
                  </a:cubicBezTo>
                  <a:cubicBezTo>
                    <a:pt x="605" y="1238"/>
                    <a:pt x="600" y="1238"/>
                    <a:pt x="597" y="1234"/>
                  </a:cubicBezTo>
                  <a:cubicBezTo>
                    <a:pt x="594" y="1230"/>
                    <a:pt x="595" y="1225"/>
                    <a:pt x="599" y="1223"/>
                  </a:cubicBezTo>
                  <a:close/>
                  <a:moveTo>
                    <a:pt x="624" y="1204"/>
                  </a:moveTo>
                  <a:lnTo>
                    <a:pt x="624" y="1204"/>
                  </a:lnTo>
                  <a:cubicBezTo>
                    <a:pt x="628" y="1201"/>
                    <a:pt x="633" y="1202"/>
                    <a:pt x="636" y="1205"/>
                  </a:cubicBezTo>
                  <a:cubicBezTo>
                    <a:pt x="638" y="1209"/>
                    <a:pt x="638" y="1214"/>
                    <a:pt x="634" y="1216"/>
                  </a:cubicBezTo>
                  <a:cubicBezTo>
                    <a:pt x="630" y="1219"/>
                    <a:pt x="625" y="1218"/>
                    <a:pt x="623" y="1215"/>
                  </a:cubicBezTo>
                  <a:cubicBezTo>
                    <a:pt x="620" y="1211"/>
                    <a:pt x="621" y="1206"/>
                    <a:pt x="624" y="1204"/>
                  </a:cubicBezTo>
                  <a:close/>
                  <a:moveTo>
                    <a:pt x="654" y="1188"/>
                  </a:moveTo>
                  <a:lnTo>
                    <a:pt x="654" y="1188"/>
                  </a:lnTo>
                  <a:cubicBezTo>
                    <a:pt x="658" y="1186"/>
                    <a:pt x="663" y="1187"/>
                    <a:pt x="665" y="1191"/>
                  </a:cubicBezTo>
                  <a:cubicBezTo>
                    <a:pt x="667" y="1195"/>
                    <a:pt x="665" y="1200"/>
                    <a:pt x="661" y="1202"/>
                  </a:cubicBezTo>
                  <a:cubicBezTo>
                    <a:pt x="657" y="1204"/>
                    <a:pt x="652" y="1203"/>
                    <a:pt x="650" y="1199"/>
                  </a:cubicBezTo>
                  <a:cubicBezTo>
                    <a:pt x="648" y="1195"/>
                    <a:pt x="650" y="1190"/>
                    <a:pt x="654" y="1188"/>
                  </a:cubicBezTo>
                  <a:close/>
                  <a:moveTo>
                    <a:pt x="682" y="1174"/>
                  </a:moveTo>
                  <a:lnTo>
                    <a:pt x="682" y="1174"/>
                  </a:lnTo>
                  <a:cubicBezTo>
                    <a:pt x="686" y="1172"/>
                    <a:pt x="691" y="1173"/>
                    <a:pt x="693" y="1177"/>
                  </a:cubicBezTo>
                  <a:cubicBezTo>
                    <a:pt x="695" y="1181"/>
                    <a:pt x="694" y="1186"/>
                    <a:pt x="690" y="1188"/>
                  </a:cubicBezTo>
                  <a:cubicBezTo>
                    <a:pt x="686" y="1190"/>
                    <a:pt x="681" y="1188"/>
                    <a:pt x="679" y="1184"/>
                  </a:cubicBezTo>
                  <a:cubicBezTo>
                    <a:pt x="677" y="1180"/>
                    <a:pt x="678" y="1176"/>
                    <a:pt x="682" y="1174"/>
                  </a:cubicBezTo>
                  <a:close/>
                  <a:moveTo>
                    <a:pt x="711" y="1159"/>
                  </a:moveTo>
                  <a:lnTo>
                    <a:pt x="711" y="1159"/>
                  </a:lnTo>
                  <a:cubicBezTo>
                    <a:pt x="715" y="1157"/>
                    <a:pt x="720" y="1159"/>
                    <a:pt x="722" y="1163"/>
                  </a:cubicBezTo>
                  <a:cubicBezTo>
                    <a:pt x="724" y="1167"/>
                    <a:pt x="722" y="1172"/>
                    <a:pt x="718" y="1174"/>
                  </a:cubicBezTo>
                  <a:cubicBezTo>
                    <a:pt x="714" y="1176"/>
                    <a:pt x="710" y="1174"/>
                    <a:pt x="708" y="1170"/>
                  </a:cubicBezTo>
                  <a:cubicBezTo>
                    <a:pt x="706" y="1166"/>
                    <a:pt x="707" y="1161"/>
                    <a:pt x="711" y="1159"/>
                  </a:cubicBezTo>
                  <a:close/>
                  <a:moveTo>
                    <a:pt x="740" y="1145"/>
                  </a:moveTo>
                  <a:lnTo>
                    <a:pt x="740" y="1145"/>
                  </a:lnTo>
                  <a:cubicBezTo>
                    <a:pt x="744" y="1143"/>
                    <a:pt x="748" y="1144"/>
                    <a:pt x="750" y="1148"/>
                  </a:cubicBezTo>
                  <a:cubicBezTo>
                    <a:pt x="752" y="1152"/>
                    <a:pt x="751" y="1157"/>
                    <a:pt x="747" y="1159"/>
                  </a:cubicBezTo>
                  <a:cubicBezTo>
                    <a:pt x="743" y="1161"/>
                    <a:pt x="738" y="1160"/>
                    <a:pt x="736" y="1156"/>
                  </a:cubicBezTo>
                  <a:cubicBezTo>
                    <a:pt x="734" y="1152"/>
                    <a:pt x="736" y="1147"/>
                    <a:pt x="740" y="1145"/>
                  </a:cubicBezTo>
                  <a:close/>
                  <a:moveTo>
                    <a:pt x="767" y="1130"/>
                  </a:moveTo>
                  <a:lnTo>
                    <a:pt x="767" y="1130"/>
                  </a:lnTo>
                  <a:cubicBezTo>
                    <a:pt x="771" y="1128"/>
                    <a:pt x="776" y="1129"/>
                    <a:pt x="778" y="1132"/>
                  </a:cubicBezTo>
                  <a:cubicBezTo>
                    <a:pt x="780" y="1136"/>
                    <a:pt x="779" y="1141"/>
                    <a:pt x="776" y="1143"/>
                  </a:cubicBezTo>
                  <a:cubicBezTo>
                    <a:pt x="772" y="1146"/>
                    <a:pt x="767" y="1145"/>
                    <a:pt x="765" y="1141"/>
                  </a:cubicBezTo>
                  <a:cubicBezTo>
                    <a:pt x="762" y="1137"/>
                    <a:pt x="763" y="1132"/>
                    <a:pt x="767" y="1130"/>
                  </a:cubicBezTo>
                  <a:close/>
                  <a:moveTo>
                    <a:pt x="794" y="1113"/>
                  </a:moveTo>
                  <a:lnTo>
                    <a:pt x="794" y="1113"/>
                  </a:lnTo>
                  <a:cubicBezTo>
                    <a:pt x="798" y="1111"/>
                    <a:pt x="803" y="1112"/>
                    <a:pt x="805" y="1115"/>
                  </a:cubicBezTo>
                  <a:cubicBezTo>
                    <a:pt x="808" y="1119"/>
                    <a:pt x="807" y="1124"/>
                    <a:pt x="803" y="1126"/>
                  </a:cubicBezTo>
                  <a:cubicBezTo>
                    <a:pt x="799" y="1129"/>
                    <a:pt x="794" y="1128"/>
                    <a:pt x="792" y="1124"/>
                  </a:cubicBezTo>
                  <a:cubicBezTo>
                    <a:pt x="789" y="1120"/>
                    <a:pt x="790" y="1115"/>
                    <a:pt x="794" y="1113"/>
                  </a:cubicBezTo>
                  <a:close/>
                  <a:moveTo>
                    <a:pt x="821" y="1096"/>
                  </a:moveTo>
                  <a:lnTo>
                    <a:pt x="821" y="1096"/>
                  </a:lnTo>
                  <a:cubicBezTo>
                    <a:pt x="825" y="1094"/>
                    <a:pt x="830" y="1095"/>
                    <a:pt x="832" y="1098"/>
                  </a:cubicBezTo>
                  <a:cubicBezTo>
                    <a:pt x="835" y="1102"/>
                    <a:pt x="834" y="1107"/>
                    <a:pt x="830" y="1109"/>
                  </a:cubicBezTo>
                  <a:lnTo>
                    <a:pt x="830" y="1110"/>
                  </a:lnTo>
                  <a:cubicBezTo>
                    <a:pt x="826" y="1112"/>
                    <a:pt x="821" y="1111"/>
                    <a:pt x="819" y="1107"/>
                  </a:cubicBezTo>
                  <a:cubicBezTo>
                    <a:pt x="817" y="1103"/>
                    <a:pt x="818" y="1098"/>
                    <a:pt x="821" y="1096"/>
                  </a:cubicBezTo>
                  <a:close/>
                  <a:moveTo>
                    <a:pt x="849" y="1079"/>
                  </a:moveTo>
                  <a:lnTo>
                    <a:pt x="849" y="1079"/>
                  </a:lnTo>
                  <a:cubicBezTo>
                    <a:pt x="852" y="1077"/>
                    <a:pt x="857" y="1078"/>
                    <a:pt x="860" y="1081"/>
                  </a:cubicBezTo>
                  <a:cubicBezTo>
                    <a:pt x="862" y="1085"/>
                    <a:pt x="861" y="1090"/>
                    <a:pt x="857" y="1093"/>
                  </a:cubicBezTo>
                  <a:cubicBezTo>
                    <a:pt x="853" y="1095"/>
                    <a:pt x="848" y="1094"/>
                    <a:pt x="846" y="1090"/>
                  </a:cubicBezTo>
                  <a:cubicBezTo>
                    <a:pt x="844" y="1086"/>
                    <a:pt x="845" y="1081"/>
                    <a:pt x="849" y="1079"/>
                  </a:cubicBezTo>
                  <a:close/>
                  <a:moveTo>
                    <a:pt x="876" y="1062"/>
                  </a:moveTo>
                  <a:lnTo>
                    <a:pt x="876" y="1062"/>
                  </a:lnTo>
                  <a:cubicBezTo>
                    <a:pt x="879" y="1060"/>
                    <a:pt x="884" y="1061"/>
                    <a:pt x="887" y="1065"/>
                  </a:cubicBezTo>
                  <a:cubicBezTo>
                    <a:pt x="889" y="1068"/>
                    <a:pt x="888" y="1073"/>
                    <a:pt x="884" y="1076"/>
                  </a:cubicBezTo>
                  <a:cubicBezTo>
                    <a:pt x="880" y="1078"/>
                    <a:pt x="876" y="1077"/>
                    <a:pt x="873" y="1073"/>
                  </a:cubicBezTo>
                  <a:cubicBezTo>
                    <a:pt x="871" y="1069"/>
                    <a:pt x="872" y="1064"/>
                    <a:pt x="876" y="1062"/>
                  </a:cubicBezTo>
                  <a:close/>
                  <a:moveTo>
                    <a:pt x="905" y="1047"/>
                  </a:moveTo>
                  <a:lnTo>
                    <a:pt x="905" y="1046"/>
                  </a:lnTo>
                  <a:cubicBezTo>
                    <a:pt x="908" y="1045"/>
                    <a:pt x="913" y="1046"/>
                    <a:pt x="915" y="1050"/>
                  </a:cubicBezTo>
                  <a:cubicBezTo>
                    <a:pt x="917" y="1054"/>
                    <a:pt x="916" y="1059"/>
                    <a:pt x="912" y="1061"/>
                  </a:cubicBezTo>
                  <a:cubicBezTo>
                    <a:pt x="908" y="1063"/>
                    <a:pt x="903" y="1061"/>
                    <a:pt x="901" y="1057"/>
                  </a:cubicBezTo>
                  <a:cubicBezTo>
                    <a:pt x="899" y="1053"/>
                    <a:pt x="901" y="1048"/>
                    <a:pt x="905" y="1047"/>
                  </a:cubicBezTo>
                  <a:close/>
                  <a:moveTo>
                    <a:pt x="933" y="1032"/>
                  </a:moveTo>
                  <a:lnTo>
                    <a:pt x="933" y="1032"/>
                  </a:lnTo>
                  <a:cubicBezTo>
                    <a:pt x="937" y="1030"/>
                    <a:pt x="942" y="1032"/>
                    <a:pt x="944" y="1036"/>
                  </a:cubicBezTo>
                  <a:cubicBezTo>
                    <a:pt x="946" y="1040"/>
                    <a:pt x="944" y="1044"/>
                    <a:pt x="940" y="1046"/>
                  </a:cubicBezTo>
                  <a:cubicBezTo>
                    <a:pt x="936" y="1048"/>
                    <a:pt x="932" y="1047"/>
                    <a:pt x="930" y="1043"/>
                  </a:cubicBezTo>
                  <a:cubicBezTo>
                    <a:pt x="928" y="1039"/>
                    <a:pt x="929" y="1034"/>
                    <a:pt x="933" y="1032"/>
                  </a:cubicBezTo>
                  <a:close/>
                  <a:moveTo>
                    <a:pt x="962" y="1018"/>
                  </a:moveTo>
                  <a:lnTo>
                    <a:pt x="962" y="1018"/>
                  </a:lnTo>
                  <a:cubicBezTo>
                    <a:pt x="966" y="1016"/>
                    <a:pt x="971" y="1017"/>
                    <a:pt x="973" y="1021"/>
                  </a:cubicBezTo>
                  <a:cubicBezTo>
                    <a:pt x="975" y="1025"/>
                    <a:pt x="973" y="1030"/>
                    <a:pt x="969" y="1032"/>
                  </a:cubicBezTo>
                  <a:cubicBezTo>
                    <a:pt x="965" y="1034"/>
                    <a:pt x="960" y="1033"/>
                    <a:pt x="958" y="1029"/>
                  </a:cubicBezTo>
                  <a:cubicBezTo>
                    <a:pt x="956" y="1025"/>
                    <a:pt x="958" y="1020"/>
                    <a:pt x="962" y="1018"/>
                  </a:cubicBezTo>
                  <a:close/>
                  <a:moveTo>
                    <a:pt x="990" y="1004"/>
                  </a:moveTo>
                  <a:lnTo>
                    <a:pt x="990" y="1004"/>
                  </a:lnTo>
                  <a:cubicBezTo>
                    <a:pt x="994" y="1002"/>
                    <a:pt x="999" y="1003"/>
                    <a:pt x="1001" y="1007"/>
                  </a:cubicBezTo>
                  <a:cubicBezTo>
                    <a:pt x="1003" y="1011"/>
                    <a:pt x="1002" y="1016"/>
                    <a:pt x="998" y="1018"/>
                  </a:cubicBezTo>
                  <a:cubicBezTo>
                    <a:pt x="994" y="1020"/>
                    <a:pt x="989" y="1018"/>
                    <a:pt x="987" y="1014"/>
                  </a:cubicBezTo>
                  <a:cubicBezTo>
                    <a:pt x="985" y="1010"/>
                    <a:pt x="986" y="1006"/>
                    <a:pt x="990" y="1004"/>
                  </a:cubicBezTo>
                  <a:close/>
                  <a:moveTo>
                    <a:pt x="1019" y="989"/>
                  </a:moveTo>
                  <a:lnTo>
                    <a:pt x="1019" y="989"/>
                  </a:lnTo>
                  <a:cubicBezTo>
                    <a:pt x="1023" y="987"/>
                    <a:pt x="1028" y="989"/>
                    <a:pt x="1030" y="993"/>
                  </a:cubicBezTo>
                  <a:cubicBezTo>
                    <a:pt x="1032" y="997"/>
                    <a:pt x="1030" y="1002"/>
                    <a:pt x="1026" y="1004"/>
                  </a:cubicBezTo>
                  <a:cubicBezTo>
                    <a:pt x="1022" y="1006"/>
                    <a:pt x="1017" y="1004"/>
                    <a:pt x="1016" y="1000"/>
                  </a:cubicBezTo>
                  <a:cubicBezTo>
                    <a:pt x="1014" y="996"/>
                    <a:pt x="1015" y="991"/>
                    <a:pt x="1019" y="989"/>
                  </a:cubicBezTo>
                  <a:close/>
                  <a:moveTo>
                    <a:pt x="1048" y="975"/>
                  </a:moveTo>
                  <a:lnTo>
                    <a:pt x="1048" y="975"/>
                  </a:lnTo>
                  <a:cubicBezTo>
                    <a:pt x="1052" y="973"/>
                    <a:pt x="1056" y="975"/>
                    <a:pt x="1058" y="978"/>
                  </a:cubicBezTo>
                  <a:cubicBezTo>
                    <a:pt x="1060" y="982"/>
                    <a:pt x="1059" y="987"/>
                    <a:pt x="1055" y="989"/>
                  </a:cubicBezTo>
                  <a:cubicBezTo>
                    <a:pt x="1051" y="991"/>
                    <a:pt x="1046" y="990"/>
                    <a:pt x="1044" y="986"/>
                  </a:cubicBezTo>
                  <a:cubicBezTo>
                    <a:pt x="1042" y="982"/>
                    <a:pt x="1044" y="977"/>
                    <a:pt x="1048" y="975"/>
                  </a:cubicBezTo>
                  <a:close/>
                  <a:moveTo>
                    <a:pt x="1076" y="961"/>
                  </a:moveTo>
                  <a:lnTo>
                    <a:pt x="1076" y="961"/>
                  </a:lnTo>
                  <a:cubicBezTo>
                    <a:pt x="1080" y="959"/>
                    <a:pt x="1085" y="960"/>
                    <a:pt x="1087" y="964"/>
                  </a:cubicBezTo>
                  <a:cubicBezTo>
                    <a:pt x="1089" y="968"/>
                    <a:pt x="1087" y="973"/>
                    <a:pt x="1084" y="975"/>
                  </a:cubicBezTo>
                  <a:cubicBezTo>
                    <a:pt x="1080" y="977"/>
                    <a:pt x="1075" y="975"/>
                    <a:pt x="1073" y="971"/>
                  </a:cubicBezTo>
                  <a:cubicBezTo>
                    <a:pt x="1071" y="967"/>
                    <a:pt x="1072" y="963"/>
                    <a:pt x="1076" y="961"/>
                  </a:cubicBezTo>
                  <a:close/>
                  <a:moveTo>
                    <a:pt x="1105" y="946"/>
                  </a:moveTo>
                  <a:lnTo>
                    <a:pt x="1105" y="946"/>
                  </a:lnTo>
                  <a:cubicBezTo>
                    <a:pt x="1109" y="944"/>
                    <a:pt x="1114" y="946"/>
                    <a:pt x="1116" y="950"/>
                  </a:cubicBezTo>
                  <a:cubicBezTo>
                    <a:pt x="1118" y="954"/>
                    <a:pt x="1116" y="959"/>
                    <a:pt x="1112" y="961"/>
                  </a:cubicBezTo>
                  <a:cubicBezTo>
                    <a:pt x="1108" y="963"/>
                    <a:pt x="1103" y="961"/>
                    <a:pt x="1101" y="957"/>
                  </a:cubicBezTo>
                  <a:cubicBezTo>
                    <a:pt x="1099" y="953"/>
                    <a:pt x="1101" y="948"/>
                    <a:pt x="1105" y="946"/>
                  </a:cubicBezTo>
                  <a:close/>
                  <a:moveTo>
                    <a:pt x="1134" y="932"/>
                  </a:moveTo>
                  <a:lnTo>
                    <a:pt x="1134" y="932"/>
                  </a:lnTo>
                  <a:cubicBezTo>
                    <a:pt x="1138" y="930"/>
                    <a:pt x="1142" y="932"/>
                    <a:pt x="1144" y="935"/>
                  </a:cubicBezTo>
                  <a:cubicBezTo>
                    <a:pt x="1146" y="939"/>
                    <a:pt x="1145" y="944"/>
                    <a:pt x="1141" y="946"/>
                  </a:cubicBezTo>
                  <a:cubicBezTo>
                    <a:pt x="1137" y="948"/>
                    <a:pt x="1132" y="947"/>
                    <a:pt x="1130" y="943"/>
                  </a:cubicBezTo>
                  <a:cubicBezTo>
                    <a:pt x="1128" y="939"/>
                    <a:pt x="1130" y="934"/>
                    <a:pt x="1134" y="932"/>
                  </a:cubicBezTo>
                  <a:close/>
                  <a:moveTo>
                    <a:pt x="1164" y="920"/>
                  </a:moveTo>
                  <a:lnTo>
                    <a:pt x="1164" y="920"/>
                  </a:lnTo>
                  <a:cubicBezTo>
                    <a:pt x="1168" y="918"/>
                    <a:pt x="1173" y="920"/>
                    <a:pt x="1174" y="924"/>
                  </a:cubicBezTo>
                  <a:cubicBezTo>
                    <a:pt x="1176" y="928"/>
                    <a:pt x="1174" y="933"/>
                    <a:pt x="1170" y="935"/>
                  </a:cubicBezTo>
                  <a:cubicBezTo>
                    <a:pt x="1166" y="936"/>
                    <a:pt x="1161" y="934"/>
                    <a:pt x="1159" y="930"/>
                  </a:cubicBezTo>
                  <a:cubicBezTo>
                    <a:pt x="1158" y="926"/>
                    <a:pt x="1160" y="921"/>
                    <a:pt x="1164" y="920"/>
                  </a:cubicBezTo>
                  <a:close/>
                  <a:moveTo>
                    <a:pt x="1194" y="908"/>
                  </a:moveTo>
                  <a:lnTo>
                    <a:pt x="1194" y="908"/>
                  </a:lnTo>
                  <a:cubicBezTo>
                    <a:pt x="1198" y="907"/>
                    <a:pt x="1203" y="909"/>
                    <a:pt x="1204" y="913"/>
                  </a:cubicBezTo>
                  <a:cubicBezTo>
                    <a:pt x="1206" y="917"/>
                    <a:pt x="1204" y="922"/>
                    <a:pt x="1200" y="923"/>
                  </a:cubicBezTo>
                  <a:cubicBezTo>
                    <a:pt x="1196" y="925"/>
                    <a:pt x="1191" y="923"/>
                    <a:pt x="1189" y="919"/>
                  </a:cubicBezTo>
                  <a:cubicBezTo>
                    <a:pt x="1188" y="915"/>
                    <a:pt x="1190" y="910"/>
                    <a:pt x="1194" y="908"/>
                  </a:cubicBezTo>
                  <a:close/>
                  <a:moveTo>
                    <a:pt x="1224" y="897"/>
                  </a:moveTo>
                  <a:lnTo>
                    <a:pt x="1224" y="897"/>
                  </a:lnTo>
                  <a:cubicBezTo>
                    <a:pt x="1228" y="896"/>
                    <a:pt x="1233" y="898"/>
                    <a:pt x="1234" y="902"/>
                  </a:cubicBezTo>
                  <a:cubicBezTo>
                    <a:pt x="1236" y="906"/>
                    <a:pt x="1234" y="910"/>
                    <a:pt x="1230" y="912"/>
                  </a:cubicBezTo>
                  <a:cubicBezTo>
                    <a:pt x="1226" y="914"/>
                    <a:pt x="1221" y="912"/>
                    <a:pt x="1219" y="907"/>
                  </a:cubicBezTo>
                  <a:cubicBezTo>
                    <a:pt x="1218" y="903"/>
                    <a:pt x="1220" y="899"/>
                    <a:pt x="1224" y="897"/>
                  </a:cubicBezTo>
                  <a:close/>
                  <a:moveTo>
                    <a:pt x="1254" y="886"/>
                  </a:moveTo>
                  <a:lnTo>
                    <a:pt x="1254" y="886"/>
                  </a:lnTo>
                  <a:cubicBezTo>
                    <a:pt x="1258" y="884"/>
                    <a:pt x="1263" y="886"/>
                    <a:pt x="1264" y="890"/>
                  </a:cubicBezTo>
                  <a:cubicBezTo>
                    <a:pt x="1266" y="895"/>
                    <a:pt x="1264" y="899"/>
                    <a:pt x="1260" y="901"/>
                  </a:cubicBezTo>
                  <a:cubicBezTo>
                    <a:pt x="1256" y="902"/>
                    <a:pt x="1251" y="900"/>
                    <a:pt x="1249" y="896"/>
                  </a:cubicBezTo>
                  <a:cubicBezTo>
                    <a:pt x="1248" y="892"/>
                    <a:pt x="1250" y="887"/>
                    <a:pt x="1254" y="886"/>
                  </a:cubicBezTo>
                  <a:close/>
                  <a:moveTo>
                    <a:pt x="1285" y="876"/>
                  </a:moveTo>
                  <a:lnTo>
                    <a:pt x="1285" y="876"/>
                  </a:lnTo>
                  <a:cubicBezTo>
                    <a:pt x="1290" y="875"/>
                    <a:pt x="1294" y="878"/>
                    <a:pt x="1295" y="882"/>
                  </a:cubicBezTo>
                  <a:cubicBezTo>
                    <a:pt x="1296" y="886"/>
                    <a:pt x="1294" y="890"/>
                    <a:pt x="1289" y="892"/>
                  </a:cubicBezTo>
                  <a:cubicBezTo>
                    <a:pt x="1285" y="893"/>
                    <a:pt x="1281" y="890"/>
                    <a:pt x="1279" y="886"/>
                  </a:cubicBezTo>
                  <a:cubicBezTo>
                    <a:pt x="1278" y="881"/>
                    <a:pt x="1281" y="877"/>
                    <a:pt x="1285" y="876"/>
                  </a:cubicBezTo>
                  <a:close/>
                  <a:moveTo>
                    <a:pt x="1316" y="868"/>
                  </a:moveTo>
                  <a:lnTo>
                    <a:pt x="1316" y="868"/>
                  </a:lnTo>
                  <a:cubicBezTo>
                    <a:pt x="1321" y="867"/>
                    <a:pt x="1325" y="870"/>
                    <a:pt x="1326" y="874"/>
                  </a:cubicBezTo>
                  <a:cubicBezTo>
                    <a:pt x="1327" y="878"/>
                    <a:pt x="1325" y="883"/>
                    <a:pt x="1320" y="884"/>
                  </a:cubicBezTo>
                  <a:cubicBezTo>
                    <a:pt x="1316" y="885"/>
                    <a:pt x="1312" y="882"/>
                    <a:pt x="1311" y="878"/>
                  </a:cubicBezTo>
                  <a:cubicBezTo>
                    <a:pt x="1309" y="874"/>
                    <a:pt x="1312" y="869"/>
                    <a:pt x="1316" y="868"/>
                  </a:cubicBezTo>
                  <a:close/>
                  <a:moveTo>
                    <a:pt x="1347" y="860"/>
                  </a:moveTo>
                  <a:lnTo>
                    <a:pt x="1347" y="860"/>
                  </a:lnTo>
                  <a:cubicBezTo>
                    <a:pt x="1352" y="859"/>
                    <a:pt x="1356" y="862"/>
                    <a:pt x="1357" y="866"/>
                  </a:cubicBezTo>
                  <a:cubicBezTo>
                    <a:pt x="1358" y="871"/>
                    <a:pt x="1356" y="875"/>
                    <a:pt x="1351" y="876"/>
                  </a:cubicBezTo>
                  <a:cubicBezTo>
                    <a:pt x="1347" y="877"/>
                    <a:pt x="1343" y="874"/>
                    <a:pt x="1342" y="870"/>
                  </a:cubicBezTo>
                  <a:cubicBezTo>
                    <a:pt x="1341" y="866"/>
                    <a:pt x="1343" y="862"/>
                    <a:pt x="1347" y="860"/>
                  </a:cubicBezTo>
                  <a:close/>
                  <a:moveTo>
                    <a:pt x="1378" y="853"/>
                  </a:moveTo>
                  <a:lnTo>
                    <a:pt x="1378" y="853"/>
                  </a:lnTo>
                  <a:cubicBezTo>
                    <a:pt x="1383" y="852"/>
                    <a:pt x="1387" y="854"/>
                    <a:pt x="1388" y="859"/>
                  </a:cubicBezTo>
                  <a:cubicBezTo>
                    <a:pt x="1389" y="863"/>
                    <a:pt x="1387" y="867"/>
                    <a:pt x="1382" y="868"/>
                  </a:cubicBezTo>
                  <a:cubicBezTo>
                    <a:pt x="1378" y="869"/>
                    <a:pt x="1374" y="867"/>
                    <a:pt x="1373" y="862"/>
                  </a:cubicBezTo>
                  <a:cubicBezTo>
                    <a:pt x="1372" y="858"/>
                    <a:pt x="1374" y="854"/>
                    <a:pt x="1378" y="853"/>
                  </a:cubicBezTo>
                  <a:close/>
                  <a:moveTo>
                    <a:pt x="1410" y="845"/>
                  </a:moveTo>
                  <a:lnTo>
                    <a:pt x="1410" y="845"/>
                  </a:lnTo>
                  <a:cubicBezTo>
                    <a:pt x="1414" y="844"/>
                    <a:pt x="1418" y="846"/>
                    <a:pt x="1419" y="851"/>
                  </a:cubicBezTo>
                  <a:cubicBezTo>
                    <a:pt x="1420" y="855"/>
                    <a:pt x="1418" y="859"/>
                    <a:pt x="1413" y="860"/>
                  </a:cubicBezTo>
                  <a:cubicBezTo>
                    <a:pt x="1409" y="862"/>
                    <a:pt x="1405" y="859"/>
                    <a:pt x="1404" y="855"/>
                  </a:cubicBezTo>
                  <a:cubicBezTo>
                    <a:pt x="1403" y="850"/>
                    <a:pt x="1405" y="846"/>
                    <a:pt x="1410" y="845"/>
                  </a:cubicBezTo>
                  <a:close/>
                  <a:moveTo>
                    <a:pt x="1441" y="837"/>
                  </a:moveTo>
                  <a:lnTo>
                    <a:pt x="1441" y="837"/>
                  </a:lnTo>
                  <a:cubicBezTo>
                    <a:pt x="1445" y="836"/>
                    <a:pt x="1449" y="839"/>
                    <a:pt x="1450" y="843"/>
                  </a:cubicBezTo>
                  <a:cubicBezTo>
                    <a:pt x="1451" y="847"/>
                    <a:pt x="1449" y="852"/>
                    <a:pt x="1445" y="853"/>
                  </a:cubicBezTo>
                  <a:cubicBezTo>
                    <a:pt x="1440" y="854"/>
                    <a:pt x="1436" y="851"/>
                    <a:pt x="1435" y="847"/>
                  </a:cubicBezTo>
                  <a:cubicBezTo>
                    <a:pt x="1434" y="843"/>
                    <a:pt x="1436" y="838"/>
                    <a:pt x="1441" y="837"/>
                  </a:cubicBezTo>
                  <a:close/>
                  <a:moveTo>
                    <a:pt x="1472" y="829"/>
                  </a:moveTo>
                  <a:lnTo>
                    <a:pt x="1472" y="829"/>
                  </a:lnTo>
                  <a:cubicBezTo>
                    <a:pt x="1476" y="828"/>
                    <a:pt x="1480" y="831"/>
                    <a:pt x="1481" y="835"/>
                  </a:cubicBezTo>
                  <a:cubicBezTo>
                    <a:pt x="1482" y="839"/>
                    <a:pt x="1480" y="844"/>
                    <a:pt x="1476" y="845"/>
                  </a:cubicBezTo>
                  <a:cubicBezTo>
                    <a:pt x="1471" y="846"/>
                    <a:pt x="1467" y="843"/>
                    <a:pt x="1466" y="839"/>
                  </a:cubicBezTo>
                  <a:cubicBezTo>
                    <a:pt x="1465" y="835"/>
                    <a:pt x="1467" y="831"/>
                    <a:pt x="1472" y="829"/>
                  </a:cubicBezTo>
                  <a:close/>
                  <a:moveTo>
                    <a:pt x="1503" y="822"/>
                  </a:moveTo>
                  <a:lnTo>
                    <a:pt x="1503" y="822"/>
                  </a:lnTo>
                  <a:cubicBezTo>
                    <a:pt x="1507" y="821"/>
                    <a:pt x="1511" y="823"/>
                    <a:pt x="1512" y="827"/>
                  </a:cubicBezTo>
                  <a:cubicBezTo>
                    <a:pt x="1514" y="832"/>
                    <a:pt x="1511" y="836"/>
                    <a:pt x="1507" y="837"/>
                  </a:cubicBezTo>
                  <a:cubicBezTo>
                    <a:pt x="1502" y="838"/>
                    <a:pt x="1498" y="836"/>
                    <a:pt x="1497" y="831"/>
                  </a:cubicBezTo>
                  <a:cubicBezTo>
                    <a:pt x="1496" y="827"/>
                    <a:pt x="1498" y="823"/>
                    <a:pt x="1503" y="822"/>
                  </a:cubicBezTo>
                  <a:close/>
                  <a:moveTo>
                    <a:pt x="1534" y="814"/>
                  </a:moveTo>
                  <a:lnTo>
                    <a:pt x="1534" y="814"/>
                  </a:lnTo>
                  <a:cubicBezTo>
                    <a:pt x="1538" y="813"/>
                    <a:pt x="1542" y="815"/>
                    <a:pt x="1544" y="820"/>
                  </a:cubicBezTo>
                  <a:cubicBezTo>
                    <a:pt x="1545" y="824"/>
                    <a:pt x="1542" y="828"/>
                    <a:pt x="1538" y="829"/>
                  </a:cubicBezTo>
                  <a:cubicBezTo>
                    <a:pt x="1533" y="830"/>
                    <a:pt x="1529" y="828"/>
                    <a:pt x="1528" y="824"/>
                  </a:cubicBezTo>
                  <a:cubicBezTo>
                    <a:pt x="1527" y="819"/>
                    <a:pt x="1529" y="815"/>
                    <a:pt x="1534" y="814"/>
                  </a:cubicBezTo>
                  <a:close/>
                  <a:moveTo>
                    <a:pt x="1565" y="806"/>
                  </a:moveTo>
                  <a:lnTo>
                    <a:pt x="1565" y="806"/>
                  </a:lnTo>
                  <a:cubicBezTo>
                    <a:pt x="1569" y="805"/>
                    <a:pt x="1573" y="808"/>
                    <a:pt x="1575" y="812"/>
                  </a:cubicBezTo>
                  <a:cubicBezTo>
                    <a:pt x="1576" y="816"/>
                    <a:pt x="1573" y="821"/>
                    <a:pt x="1569" y="822"/>
                  </a:cubicBezTo>
                  <a:cubicBezTo>
                    <a:pt x="1564" y="823"/>
                    <a:pt x="1560" y="820"/>
                    <a:pt x="1559" y="816"/>
                  </a:cubicBezTo>
                  <a:cubicBezTo>
                    <a:pt x="1558" y="812"/>
                    <a:pt x="1561" y="807"/>
                    <a:pt x="1565" y="806"/>
                  </a:cubicBezTo>
                  <a:close/>
                  <a:moveTo>
                    <a:pt x="1596" y="798"/>
                  </a:moveTo>
                  <a:lnTo>
                    <a:pt x="1596" y="798"/>
                  </a:lnTo>
                  <a:cubicBezTo>
                    <a:pt x="1600" y="797"/>
                    <a:pt x="1605" y="800"/>
                    <a:pt x="1606" y="804"/>
                  </a:cubicBezTo>
                  <a:cubicBezTo>
                    <a:pt x="1607" y="808"/>
                    <a:pt x="1604" y="813"/>
                    <a:pt x="1600" y="814"/>
                  </a:cubicBezTo>
                  <a:cubicBezTo>
                    <a:pt x="1596" y="815"/>
                    <a:pt x="1591" y="812"/>
                    <a:pt x="1590" y="808"/>
                  </a:cubicBezTo>
                  <a:cubicBezTo>
                    <a:pt x="1589" y="804"/>
                    <a:pt x="1592" y="799"/>
                    <a:pt x="1596" y="798"/>
                  </a:cubicBezTo>
                  <a:close/>
                  <a:moveTo>
                    <a:pt x="1627" y="791"/>
                  </a:moveTo>
                  <a:lnTo>
                    <a:pt x="1627" y="791"/>
                  </a:lnTo>
                  <a:cubicBezTo>
                    <a:pt x="1631" y="790"/>
                    <a:pt x="1636" y="792"/>
                    <a:pt x="1637" y="796"/>
                  </a:cubicBezTo>
                  <a:cubicBezTo>
                    <a:pt x="1638" y="801"/>
                    <a:pt x="1635" y="805"/>
                    <a:pt x="1631" y="806"/>
                  </a:cubicBezTo>
                  <a:cubicBezTo>
                    <a:pt x="1627" y="807"/>
                    <a:pt x="1622" y="805"/>
                    <a:pt x="1621" y="800"/>
                  </a:cubicBezTo>
                  <a:cubicBezTo>
                    <a:pt x="1620" y="796"/>
                    <a:pt x="1623" y="792"/>
                    <a:pt x="1627" y="791"/>
                  </a:cubicBezTo>
                  <a:close/>
                  <a:moveTo>
                    <a:pt x="1657" y="783"/>
                  </a:moveTo>
                  <a:lnTo>
                    <a:pt x="1657" y="783"/>
                  </a:lnTo>
                  <a:cubicBezTo>
                    <a:pt x="1661" y="781"/>
                    <a:pt x="1665" y="783"/>
                    <a:pt x="1667" y="787"/>
                  </a:cubicBezTo>
                  <a:cubicBezTo>
                    <a:pt x="1669" y="791"/>
                    <a:pt x="1667" y="796"/>
                    <a:pt x="1663" y="797"/>
                  </a:cubicBezTo>
                  <a:cubicBezTo>
                    <a:pt x="1659" y="799"/>
                    <a:pt x="1654" y="797"/>
                    <a:pt x="1652" y="793"/>
                  </a:cubicBezTo>
                  <a:cubicBezTo>
                    <a:pt x="1651" y="789"/>
                    <a:pt x="1653" y="784"/>
                    <a:pt x="1657" y="783"/>
                  </a:cubicBezTo>
                  <a:close/>
                  <a:moveTo>
                    <a:pt x="1686" y="770"/>
                  </a:moveTo>
                  <a:lnTo>
                    <a:pt x="1686" y="770"/>
                  </a:lnTo>
                  <a:cubicBezTo>
                    <a:pt x="1690" y="768"/>
                    <a:pt x="1695" y="770"/>
                    <a:pt x="1697" y="774"/>
                  </a:cubicBezTo>
                  <a:cubicBezTo>
                    <a:pt x="1698" y="778"/>
                    <a:pt x="1696" y="783"/>
                    <a:pt x="1692" y="785"/>
                  </a:cubicBezTo>
                  <a:cubicBezTo>
                    <a:pt x="1688" y="787"/>
                    <a:pt x="1684" y="785"/>
                    <a:pt x="1682" y="781"/>
                  </a:cubicBezTo>
                  <a:cubicBezTo>
                    <a:pt x="1680" y="777"/>
                    <a:pt x="1682" y="772"/>
                    <a:pt x="1686" y="770"/>
                  </a:cubicBezTo>
                  <a:close/>
                  <a:moveTo>
                    <a:pt x="1715" y="757"/>
                  </a:moveTo>
                  <a:lnTo>
                    <a:pt x="1715" y="757"/>
                  </a:lnTo>
                  <a:cubicBezTo>
                    <a:pt x="1720" y="756"/>
                    <a:pt x="1724" y="758"/>
                    <a:pt x="1726" y="762"/>
                  </a:cubicBezTo>
                  <a:cubicBezTo>
                    <a:pt x="1728" y="766"/>
                    <a:pt x="1726" y="770"/>
                    <a:pt x="1722" y="772"/>
                  </a:cubicBezTo>
                  <a:cubicBezTo>
                    <a:pt x="1718" y="774"/>
                    <a:pt x="1713" y="772"/>
                    <a:pt x="1711" y="768"/>
                  </a:cubicBezTo>
                  <a:cubicBezTo>
                    <a:pt x="1710" y="764"/>
                    <a:pt x="1711" y="759"/>
                    <a:pt x="1715" y="757"/>
                  </a:cubicBezTo>
                  <a:close/>
                  <a:moveTo>
                    <a:pt x="1745" y="745"/>
                  </a:moveTo>
                  <a:lnTo>
                    <a:pt x="1745" y="745"/>
                  </a:lnTo>
                  <a:cubicBezTo>
                    <a:pt x="1749" y="743"/>
                    <a:pt x="1754" y="745"/>
                    <a:pt x="1755" y="749"/>
                  </a:cubicBezTo>
                  <a:cubicBezTo>
                    <a:pt x="1757" y="753"/>
                    <a:pt x="1755" y="758"/>
                    <a:pt x="1751" y="760"/>
                  </a:cubicBezTo>
                  <a:cubicBezTo>
                    <a:pt x="1747" y="761"/>
                    <a:pt x="1742" y="759"/>
                    <a:pt x="1741" y="755"/>
                  </a:cubicBezTo>
                  <a:cubicBezTo>
                    <a:pt x="1739" y="751"/>
                    <a:pt x="1741" y="747"/>
                    <a:pt x="1745" y="745"/>
                  </a:cubicBezTo>
                  <a:close/>
                  <a:moveTo>
                    <a:pt x="1775" y="733"/>
                  </a:moveTo>
                  <a:lnTo>
                    <a:pt x="1775" y="733"/>
                  </a:lnTo>
                  <a:cubicBezTo>
                    <a:pt x="1779" y="731"/>
                    <a:pt x="1784" y="733"/>
                    <a:pt x="1785" y="737"/>
                  </a:cubicBezTo>
                  <a:cubicBezTo>
                    <a:pt x="1787" y="741"/>
                    <a:pt x="1785" y="746"/>
                    <a:pt x="1781" y="747"/>
                  </a:cubicBezTo>
                  <a:cubicBezTo>
                    <a:pt x="1776" y="749"/>
                    <a:pt x="1772" y="747"/>
                    <a:pt x="1770" y="743"/>
                  </a:cubicBezTo>
                  <a:cubicBezTo>
                    <a:pt x="1769" y="739"/>
                    <a:pt x="1771" y="734"/>
                    <a:pt x="1775" y="733"/>
                  </a:cubicBezTo>
                  <a:close/>
                  <a:moveTo>
                    <a:pt x="1805" y="721"/>
                  </a:moveTo>
                  <a:lnTo>
                    <a:pt x="1805" y="721"/>
                  </a:lnTo>
                  <a:cubicBezTo>
                    <a:pt x="1809" y="720"/>
                    <a:pt x="1814" y="722"/>
                    <a:pt x="1815" y="726"/>
                  </a:cubicBezTo>
                  <a:cubicBezTo>
                    <a:pt x="1817" y="730"/>
                    <a:pt x="1815" y="735"/>
                    <a:pt x="1811" y="736"/>
                  </a:cubicBezTo>
                  <a:cubicBezTo>
                    <a:pt x="1806" y="738"/>
                    <a:pt x="1802" y="736"/>
                    <a:pt x="1800" y="732"/>
                  </a:cubicBezTo>
                  <a:cubicBezTo>
                    <a:pt x="1799" y="728"/>
                    <a:pt x="1801" y="723"/>
                    <a:pt x="1805" y="721"/>
                  </a:cubicBezTo>
                  <a:close/>
                  <a:moveTo>
                    <a:pt x="1835" y="710"/>
                  </a:moveTo>
                  <a:lnTo>
                    <a:pt x="1835" y="710"/>
                  </a:lnTo>
                  <a:cubicBezTo>
                    <a:pt x="1839" y="708"/>
                    <a:pt x="1844" y="711"/>
                    <a:pt x="1845" y="715"/>
                  </a:cubicBezTo>
                  <a:cubicBezTo>
                    <a:pt x="1847" y="719"/>
                    <a:pt x="1845" y="723"/>
                    <a:pt x="1841" y="725"/>
                  </a:cubicBezTo>
                  <a:cubicBezTo>
                    <a:pt x="1836" y="727"/>
                    <a:pt x="1832" y="725"/>
                    <a:pt x="1830" y="720"/>
                  </a:cubicBezTo>
                  <a:cubicBezTo>
                    <a:pt x="1829" y="716"/>
                    <a:pt x="1831" y="712"/>
                    <a:pt x="1835" y="710"/>
                  </a:cubicBezTo>
                  <a:close/>
                  <a:moveTo>
                    <a:pt x="1865" y="699"/>
                  </a:moveTo>
                  <a:lnTo>
                    <a:pt x="1865" y="699"/>
                  </a:lnTo>
                  <a:cubicBezTo>
                    <a:pt x="1869" y="697"/>
                    <a:pt x="1873" y="699"/>
                    <a:pt x="1875" y="703"/>
                  </a:cubicBezTo>
                  <a:cubicBezTo>
                    <a:pt x="1877" y="708"/>
                    <a:pt x="1875" y="712"/>
                    <a:pt x="1870" y="714"/>
                  </a:cubicBezTo>
                  <a:cubicBezTo>
                    <a:pt x="1866" y="715"/>
                    <a:pt x="1862" y="713"/>
                    <a:pt x="1860" y="709"/>
                  </a:cubicBezTo>
                  <a:cubicBezTo>
                    <a:pt x="1859" y="705"/>
                    <a:pt x="1861" y="700"/>
                    <a:pt x="1865" y="699"/>
                  </a:cubicBezTo>
                  <a:close/>
                  <a:moveTo>
                    <a:pt x="1895" y="688"/>
                  </a:moveTo>
                  <a:lnTo>
                    <a:pt x="1895" y="688"/>
                  </a:lnTo>
                  <a:cubicBezTo>
                    <a:pt x="1899" y="686"/>
                    <a:pt x="1903" y="688"/>
                    <a:pt x="1905" y="692"/>
                  </a:cubicBezTo>
                  <a:cubicBezTo>
                    <a:pt x="1907" y="696"/>
                    <a:pt x="1905" y="701"/>
                    <a:pt x="1900" y="703"/>
                  </a:cubicBezTo>
                  <a:cubicBezTo>
                    <a:pt x="1896" y="704"/>
                    <a:pt x="1892" y="702"/>
                    <a:pt x="1890" y="698"/>
                  </a:cubicBezTo>
                  <a:cubicBezTo>
                    <a:pt x="1889" y="694"/>
                    <a:pt x="1891" y="689"/>
                    <a:pt x="1895" y="688"/>
                  </a:cubicBezTo>
                  <a:close/>
                  <a:moveTo>
                    <a:pt x="1925" y="676"/>
                  </a:moveTo>
                  <a:lnTo>
                    <a:pt x="1925" y="676"/>
                  </a:lnTo>
                  <a:cubicBezTo>
                    <a:pt x="1929" y="675"/>
                    <a:pt x="1933" y="677"/>
                    <a:pt x="1935" y="681"/>
                  </a:cubicBezTo>
                  <a:cubicBezTo>
                    <a:pt x="1937" y="685"/>
                    <a:pt x="1935" y="690"/>
                    <a:pt x="1930" y="691"/>
                  </a:cubicBezTo>
                  <a:cubicBezTo>
                    <a:pt x="1926" y="693"/>
                    <a:pt x="1922" y="691"/>
                    <a:pt x="1920" y="687"/>
                  </a:cubicBezTo>
                  <a:cubicBezTo>
                    <a:pt x="1919" y="683"/>
                    <a:pt x="1921" y="678"/>
                    <a:pt x="1925" y="676"/>
                  </a:cubicBezTo>
                  <a:close/>
                  <a:moveTo>
                    <a:pt x="1955" y="665"/>
                  </a:moveTo>
                  <a:lnTo>
                    <a:pt x="1955" y="665"/>
                  </a:lnTo>
                  <a:cubicBezTo>
                    <a:pt x="1959" y="664"/>
                    <a:pt x="1963" y="666"/>
                    <a:pt x="1965" y="670"/>
                  </a:cubicBezTo>
                  <a:cubicBezTo>
                    <a:pt x="1967" y="674"/>
                    <a:pt x="1965" y="678"/>
                    <a:pt x="1960" y="680"/>
                  </a:cubicBezTo>
                  <a:cubicBezTo>
                    <a:pt x="1956" y="682"/>
                    <a:pt x="1952" y="680"/>
                    <a:pt x="1950" y="675"/>
                  </a:cubicBezTo>
                  <a:cubicBezTo>
                    <a:pt x="1948" y="671"/>
                    <a:pt x="1951" y="667"/>
                    <a:pt x="1955" y="665"/>
                  </a:cubicBezTo>
                  <a:close/>
                  <a:moveTo>
                    <a:pt x="1985" y="654"/>
                  </a:moveTo>
                  <a:lnTo>
                    <a:pt x="1985" y="654"/>
                  </a:lnTo>
                  <a:cubicBezTo>
                    <a:pt x="1989" y="652"/>
                    <a:pt x="1993" y="654"/>
                    <a:pt x="1995" y="658"/>
                  </a:cubicBezTo>
                  <a:cubicBezTo>
                    <a:pt x="1997" y="663"/>
                    <a:pt x="1995" y="667"/>
                    <a:pt x="1990" y="669"/>
                  </a:cubicBezTo>
                  <a:cubicBezTo>
                    <a:pt x="1986" y="670"/>
                    <a:pt x="1982" y="668"/>
                    <a:pt x="1980" y="664"/>
                  </a:cubicBezTo>
                  <a:cubicBezTo>
                    <a:pt x="1978" y="660"/>
                    <a:pt x="1981" y="655"/>
                    <a:pt x="1985" y="654"/>
                  </a:cubicBezTo>
                  <a:close/>
                  <a:moveTo>
                    <a:pt x="2015" y="643"/>
                  </a:moveTo>
                  <a:lnTo>
                    <a:pt x="2015" y="643"/>
                  </a:lnTo>
                  <a:cubicBezTo>
                    <a:pt x="2019" y="641"/>
                    <a:pt x="2023" y="643"/>
                    <a:pt x="2025" y="647"/>
                  </a:cubicBezTo>
                  <a:cubicBezTo>
                    <a:pt x="2027" y="651"/>
                    <a:pt x="2025" y="656"/>
                    <a:pt x="2020" y="658"/>
                  </a:cubicBezTo>
                  <a:cubicBezTo>
                    <a:pt x="2016" y="659"/>
                    <a:pt x="2012" y="657"/>
                    <a:pt x="2010" y="653"/>
                  </a:cubicBezTo>
                  <a:cubicBezTo>
                    <a:pt x="2008" y="649"/>
                    <a:pt x="2010" y="644"/>
                    <a:pt x="2015" y="643"/>
                  </a:cubicBezTo>
                  <a:close/>
                  <a:moveTo>
                    <a:pt x="2043" y="629"/>
                  </a:moveTo>
                  <a:lnTo>
                    <a:pt x="2043" y="629"/>
                  </a:lnTo>
                  <a:cubicBezTo>
                    <a:pt x="2047" y="627"/>
                    <a:pt x="2052" y="629"/>
                    <a:pt x="2054" y="633"/>
                  </a:cubicBezTo>
                  <a:cubicBezTo>
                    <a:pt x="2056" y="637"/>
                    <a:pt x="2054" y="642"/>
                    <a:pt x="2050" y="644"/>
                  </a:cubicBezTo>
                  <a:cubicBezTo>
                    <a:pt x="2046" y="646"/>
                    <a:pt x="2041" y="644"/>
                    <a:pt x="2039" y="640"/>
                  </a:cubicBezTo>
                  <a:cubicBezTo>
                    <a:pt x="2037" y="636"/>
                    <a:pt x="2039" y="631"/>
                    <a:pt x="2043" y="629"/>
                  </a:cubicBezTo>
                  <a:close/>
                  <a:moveTo>
                    <a:pt x="2071" y="615"/>
                  </a:moveTo>
                  <a:lnTo>
                    <a:pt x="2071" y="615"/>
                  </a:lnTo>
                  <a:cubicBezTo>
                    <a:pt x="2075" y="613"/>
                    <a:pt x="2080" y="615"/>
                    <a:pt x="2082" y="619"/>
                  </a:cubicBezTo>
                  <a:cubicBezTo>
                    <a:pt x="2084" y="622"/>
                    <a:pt x="2083" y="627"/>
                    <a:pt x="2079" y="629"/>
                  </a:cubicBezTo>
                  <a:cubicBezTo>
                    <a:pt x="2075" y="631"/>
                    <a:pt x="2070" y="630"/>
                    <a:pt x="2068" y="626"/>
                  </a:cubicBezTo>
                  <a:cubicBezTo>
                    <a:pt x="2066" y="622"/>
                    <a:pt x="2068" y="617"/>
                    <a:pt x="2071" y="615"/>
                  </a:cubicBezTo>
                  <a:close/>
                  <a:moveTo>
                    <a:pt x="2100" y="601"/>
                  </a:moveTo>
                  <a:lnTo>
                    <a:pt x="2100" y="601"/>
                  </a:lnTo>
                  <a:cubicBezTo>
                    <a:pt x="2104" y="599"/>
                    <a:pt x="2109" y="600"/>
                    <a:pt x="2111" y="604"/>
                  </a:cubicBezTo>
                  <a:cubicBezTo>
                    <a:pt x="2113" y="608"/>
                    <a:pt x="2111" y="613"/>
                    <a:pt x="2107" y="615"/>
                  </a:cubicBezTo>
                  <a:cubicBezTo>
                    <a:pt x="2103" y="617"/>
                    <a:pt x="2099" y="615"/>
                    <a:pt x="2097" y="611"/>
                  </a:cubicBezTo>
                  <a:cubicBezTo>
                    <a:pt x="2095" y="608"/>
                    <a:pt x="2096" y="603"/>
                    <a:pt x="2100" y="601"/>
                  </a:cubicBezTo>
                  <a:close/>
                  <a:moveTo>
                    <a:pt x="2129" y="586"/>
                  </a:moveTo>
                  <a:lnTo>
                    <a:pt x="2129" y="586"/>
                  </a:lnTo>
                  <a:cubicBezTo>
                    <a:pt x="2133" y="584"/>
                    <a:pt x="2137" y="586"/>
                    <a:pt x="2139" y="590"/>
                  </a:cubicBezTo>
                  <a:cubicBezTo>
                    <a:pt x="2141" y="594"/>
                    <a:pt x="2140" y="599"/>
                    <a:pt x="2136" y="601"/>
                  </a:cubicBezTo>
                  <a:cubicBezTo>
                    <a:pt x="2132" y="603"/>
                    <a:pt x="2127" y="601"/>
                    <a:pt x="2125" y="597"/>
                  </a:cubicBezTo>
                  <a:cubicBezTo>
                    <a:pt x="2123" y="593"/>
                    <a:pt x="2125" y="588"/>
                    <a:pt x="2129" y="586"/>
                  </a:cubicBezTo>
                  <a:close/>
                  <a:moveTo>
                    <a:pt x="2159" y="573"/>
                  </a:moveTo>
                  <a:lnTo>
                    <a:pt x="2159" y="573"/>
                  </a:lnTo>
                  <a:cubicBezTo>
                    <a:pt x="2163" y="571"/>
                    <a:pt x="2167" y="573"/>
                    <a:pt x="2169" y="577"/>
                  </a:cubicBezTo>
                  <a:cubicBezTo>
                    <a:pt x="2170" y="581"/>
                    <a:pt x="2168" y="586"/>
                    <a:pt x="2164" y="588"/>
                  </a:cubicBezTo>
                  <a:cubicBezTo>
                    <a:pt x="2160" y="589"/>
                    <a:pt x="2155" y="587"/>
                    <a:pt x="2154" y="583"/>
                  </a:cubicBezTo>
                  <a:cubicBezTo>
                    <a:pt x="2152" y="579"/>
                    <a:pt x="2154" y="574"/>
                    <a:pt x="2159" y="573"/>
                  </a:cubicBezTo>
                  <a:close/>
                  <a:moveTo>
                    <a:pt x="2189" y="561"/>
                  </a:moveTo>
                  <a:lnTo>
                    <a:pt x="2189" y="561"/>
                  </a:lnTo>
                  <a:cubicBezTo>
                    <a:pt x="2193" y="560"/>
                    <a:pt x="2197" y="562"/>
                    <a:pt x="2199" y="566"/>
                  </a:cubicBezTo>
                  <a:cubicBezTo>
                    <a:pt x="2200" y="570"/>
                    <a:pt x="2198" y="575"/>
                    <a:pt x="2194" y="576"/>
                  </a:cubicBezTo>
                  <a:cubicBezTo>
                    <a:pt x="2190" y="578"/>
                    <a:pt x="2185" y="576"/>
                    <a:pt x="2184" y="572"/>
                  </a:cubicBezTo>
                  <a:cubicBezTo>
                    <a:pt x="2182" y="568"/>
                    <a:pt x="2184" y="563"/>
                    <a:pt x="2189" y="561"/>
                  </a:cubicBezTo>
                  <a:close/>
                  <a:moveTo>
                    <a:pt x="2218" y="550"/>
                  </a:moveTo>
                  <a:lnTo>
                    <a:pt x="2219" y="550"/>
                  </a:lnTo>
                  <a:cubicBezTo>
                    <a:pt x="2223" y="549"/>
                    <a:pt x="2227" y="551"/>
                    <a:pt x="2229" y="555"/>
                  </a:cubicBezTo>
                  <a:cubicBezTo>
                    <a:pt x="2230" y="559"/>
                    <a:pt x="2228" y="564"/>
                    <a:pt x="2224" y="565"/>
                  </a:cubicBezTo>
                  <a:cubicBezTo>
                    <a:pt x="2220" y="567"/>
                    <a:pt x="2215" y="565"/>
                    <a:pt x="2214" y="560"/>
                  </a:cubicBezTo>
                  <a:cubicBezTo>
                    <a:pt x="2212" y="556"/>
                    <a:pt x="2214" y="552"/>
                    <a:pt x="2218" y="550"/>
                  </a:cubicBezTo>
                  <a:close/>
                  <a:moveTo>
                    <a:pt x="2248" y="539"/>
                  </a:moveTo>
                  <a:lnTo>
                    <a:pt x="2248" y="539"/>
                  </a:lnTo>
                  <a:cubicBezTo>
                    <a:pt x="2253" y="537"/>
                    <a:pt x="2257" y="539"/>
                    <a:pt x="2259" y="544"/>
                  </a:cubicBezTo>
                  <a:cubicBezTo>
                    <a:pt x="2260" y="548"/>
                    <a:pt x="2258" y="552"/>
                    <a:pt x="2254" y="554"/>
                  </a:cubicBezTo>
                  <a:cubicBezTo>
                    <a:pt x="2250" y="555"/>
                    <a:pt x="2245" y="553"/>
                    <a:pt x="2244" y="549"/>
                  </a:cubicBezTo>
                  <a:cubicBezTo>
                    <a:pt x="2242" y="545"/>
                    <a:pt x="2244" y="540"/>
                    <a:pt x="2248" y="539"/>
                  </a:cubicBezTo>
                  <a:close/>
                  <a:moveTo>
                    <a:pt x="2278" y="528"/>
                  </a:moveTo>
                  <a:lnTo>
                    <a:pt x="2278" y="528"/>
                  </a:lnTo>
                  <a:cubicBezTo>
                    <a:pt x="2283" y="526"/>
                    <a:pt x="2287" y="528"/>
                    <a:pt x="2289" y="532"/>
                  </a:cubicBezTo>
                  <a:cubicBezTo>
                    <a:pt x="2290" y="536"/>
                    <a:pt x="2288" y="541"/>
                    <a:pt x="2284" y="543"/>
                  </a:cubicBezTo>
                  <a:cubicBezTo>
                    <a:pt x="2280" y="544"/>
                    <a:pt x="2275" y="542"/>
                    <a:pt x="2274" y="538"/>
                  </a:cubicBezTo>
                  <a:cubicBezTo>
                    <a:pt x="2272" y="534"/>
                    <a:pt x="2274" y="529"/>
                    <a:pt x="2278" y="528"/>
                  </a:cubicBezTo>
                  <a:close/>
                  <a:moveTo>
                    <a:pt x="2308" y="516"/>
                  </a:moveTo>
                  <a:lnTo>
                    <a:pt x="2308" y="516"/>
                  </a:lnTo>
                  <a:cubicBezTo>
                    <a:pt x="2313" y="515"/>
                    <a:pt x="2317" y="517"/>
                    <a:pt x="2319" y="521"/>
                  </a:cubicBezTo>
                  <a:cubicBezTo>
                    <a:pt x="2320" y="525"/>
                    <a:pt x="2318" y="530"/>
                    <a:pt x="2314" y="531"/>
                  </a:cubicBezTo>
                  <a:cubicBezTo>
                    <a:pt x="2310" y="533"/>
                    <a:pt x="2305" y="531"/>
                    <a:pt x="2304" y="527"/>
                  </a:cubicBezTo>
                  <a:cubicBezTo>
                    <a:pt x="2302" y="523"/>
                    <a:pt x="2304" y="518"/>
                    <a:pt x="2308" y="516"/>
                  </a:cubicBezTo>
                  <a:close/>
                  <a:moveTo>
                    <a:pt x="2338" y="505"/>
                  </a:moveTo>
                  <a:lnTo>
                    <a:pt x="2338" y="505"/>
                  </a:lnTo>
                  <a:cubicBezTo>
                    <a:pt x="2343" y="504"/>
                    <a:pt x="2347" y="506"/>
                    <a:pt x="2349" y="510"/>
                  </a:cubicBezTo>
                  <a:cubicBezTo>
                    <a:pt x="2350" y="514"/>
                    <a:pt x="2348" y="519"/>
                    <a:pt x="2344" y="520"/>
                  </a:cubicBezTo>
                  <a:cubicBezTo>
                    <a:pt x="2340" y="522"/>
                    <a:pt x="2335" y="520"/>
                    <a:pt x="2334" y="516"/>
                  </a:cubicBezTo>
                  <a:cubicBezTo>
                    <a:pt x="2332" y="511"/>
                    <a:pt x="2334" y="507"/>
                    <a:pt x="2338" y="505"/>
                  </a:cubicBezTo>
                  <a:close/>
                  <a:moveTo>
                    <a:pt x="2368" y="494"/>
                  </a:moveTo>
                  <a:lnTo>
                    <a:pt x="2368" y="494"/>
                  </a:lnTo>
                  <a:cubicBezTo>
                    <a:pt x="2373" y="492"/>
                    <a:pt x="2377" y="494"/>
                    <a:pt x="2379" y="499"/>
                  </a:cubicBezTo>
                  <a:cubicBezTo>
                    <a:pt x="2380" y="503"/>
                    <a:pt x="2378" y="507"/>
                    <a:pt x="2374" y="509"/>
                  </a:cubicBezTo>
                  <a:cubicBezTo>
                    <a:pt x="2370" y="510"/>
                    <a:pt x="2365" y="508"/>
                    <a:pt x="2364" y="504"/>
                  </a:cubicBezTo>
                  <a:cubicBezTo>
                    <a:pt x="2362" y="500"/>
                    <a:pt x="2364" y="496"/>
                    <a:pt x="2368" y="494"/>
                  </a:cubicBezTo>
                  <a:close/>
                  <a:moveTo>
                    <a:pt x="2398" y="483"/>
                  </a:moveTo>
                  <a:lnTo>
                    <a:pt x="2398" y="483"/>
                  </a:lnTo>
                  <a:cubicBezTo>
                    <a:pt x="2402" y="481"/>
                    <a:pt x="2407" y="483"/>
                    <a:pt x="2409" y="487"/>
                  </a:cubicBezTo>
                  <a:cubicBezTo>
                    <a:pt x="2410" y="491"/>
                    <a:pt x="2408" y="496"/>
                    <a:pt x="2404" y="498"/>
                  </a:cubicBezTo>
                  <a:cubicBezTo>
                    <a:pt x="2400" y="499"/>
                    <a:pt x="2395" y="497"/>
                    <a:pt x="2394" y="493"/>
                  </a:cubicBezTo>
                  <a:cubicBezTo>
                    <a:pt x="2392" y="489"/>
                    <a:pt x="2394" y="484"/>
                    <a:pt x="2398" y="483"/>
                  </a:cubicBezTo>
                  <a:close/>
                  <a:moveTo>
                    <a:pt x="2427" y="469"/>
                  </a:moveTo>
                  <a:lnTo>
                    <a:pt x="2427" y="469"/>
                  </a:lnTo>
                  <a:cubicBezTo>
                    <a:pt x="2430" y="467"/>
                    <a:pt x="2435" y="469"/>
                    <a:pt x="2437" y="473"/>
                  </a:cubicBezTo>
                  <a:cubicBezTo>
                    <a:pt x="2439" y="477"/>
                    <a:pt x="2438" y="482"/>
                    <a:pt x="2434" y="484"/>
                  </a:cubicBezTo>
                  <a:cubicBezTo>
                    <a:pt x="2430" y="486"/>
                    <a:pt x="2425" y="484"/>
                    <a:pt x="2423" y="480"/>
                  </a:cubicBezTo>
                  <a:cubicBezTo>
                    <a:pt x="2421" y="476"/>
                    <a:pt x="2423" y="471"/>
                    <a:pt x="2427" y="469"/>
                  </a:cubicBezTo>
                  <a:close/>
                  <a:moveTo>
                    <a:pt x="2455" y="455"/>
                  </a:moveTo>
                  <a:lnTo>
                    <a:pt x="2455" y="455"/>
                  </a:lnTo>
                  <a:cubicBezTo>
                    <a:pt x="2459" y="453"/>
                    <a:pt x="2464" y="455"/>
                    <a:pt x="2466" y="459"/>
                  </a:cubicBezTo>
                  <a:cubicBezTo>
                    <a:pt x="2468" y="463"/>
                    <a:pt x="2466" y="467"/>
                    <a:pt x="2462" y="469"/>
                  </a:cubicBezTo>
                  <a:cubicBezTo>
                    <a:pt x="2458" y="471"/>
                    <a:pt x="2454" y="470"/>
                    <a:pt x="2452" y="466"/>
                  </a:cubicBezTo>
                  <a:cubicBezTo>
                    <a:pt x="2450" y="462"/>
                    <a:pt x="2451" y="457"/>
                    <a:pt x="2455" y="455"/>
                  </a:cubicBezTo>
                  <a:close/>
                  <a:moveTo>
                    <a:pt x="2484" y="441"/>
                  </a:moveTo>
                  <a:lnTo>
                    <a:pt x="2484" y="441"/>
                  </a:lnTo>
                  <a:cubicBezTo>
                    <a:pt x="2488" y="439"/>
                    <a:pt x="2493" y="440"/>
                    <a:pt x="2495" y="444"/>
                  </a:cubicBezTo>
                  <a:cubicBezTo>
                    <a:pt x="2497" y="448"/>
                    <a:pt x="2495" y="453"/>
                    <a:pt x="2491" y="455"/>
                  </a:cubicBezTo>
                  <a:cubicBezTo>
                    <a:pt x="2487" y="457"/>
                    <a:pt x="2482" y="456"/>
                    <a:pt x="2480" y="452"/>
                  </a:cubicBezTo>
                  <a:cubicBezTo>
                    <a:pt x="2478" y="448"/>
                    <a:pt x="2480" y="443"/>
                    <a:pt x="2484" y="441"/>
                  </a:cubicBezTo>
                  <a:close/>
                  <a:moveTo>
                    <a:pt x="2512" y="427"/>
                  </a:moveTo>
                  <a:lnTo>
                    <a:pt x="2512" y="427"/>
                  </a:lnTo>
                  <a:cubicBezTo>
                    <a:pt x="2516" y="425"/>
                    <a:pt x="2521" y="426"/>
                    <a:pt x="2523" y="430"/>
                  </a:cubicBezTo>
                  <a:cubicBezTo>
                    <a:pt x="2525" y="434"/>
                    <a:pt x="2524" y="439"/>
                    <a:pt x="2520" y="441"/>
                  </a:cubicBezTo>
                  <a:cubicBezTo>
                    <a:pt x="2516" y="443"/>
                    <a:pt x="2511" y="441"/>
                    <a:pt x="2509" y="437"/>
                  </a:cubicBezTo>
                  <a:cubicBezTo>
                    <a:pt x="2507" y="433"/>
                    <a:pt x="2509" y="429"/>
                    <a:pt x="2512" y="427"/>
                  </a:cubicBezTo>
                  <a:close/>
                  <a:moveTo>
                    <a:pt x="2542" y="413"/>
                  </a:moveTo>
                  <a:lnTo>
                    <a:pt x="2542" y="413"/>
                  </a:lnTo>
                  <a:cubicBezTo>
                    <a:pt x="2546" y="411"/>
                    <a:pt x="2551" y="413"/>
                    <a:pt x="2553" y="417"/>
                  </a:cubicBezTo>
                  <a:cubicBezTo>
                    <a:pt x="2554" y="422"/>
                    <a:pt x="2552" y="426"/>
                    <a:pt x="2548" y="428"/>
                  </a:cubicBezTo>
                  <a:cubicBezTo>
                    <a:pt x="2544" y="429"/>
                    <a:pt x="2539" y="427"/>
                    <a:pt x="2538" y="423"/>
                  </a:cubicBezTo>
                  <a:cubicBezTo>
                    <a:pt x="2536" y="419"/>
                    <a:pt x="2538" y="414"/>
                    <a:pt x="2542" y="413"/>
                  </a:cubicBezTo>
                  <a:close/>
                  <a:moveTo>
                    <a:pt x="2572" y="402"/>
                  </a:moveTo>
                  <a:lnTo>
                    <a:pt x="2572" y="402"/>
                  </a:lnTo>
                  <a:cubicBezTo>
                    <a:pt x="2576" y="400"/>
                    <a:pt x="2581" y="402"/>
                    <a:pt x="2583" y="406"/>
                  </a:cubicBezTo>
                  <a:cubicBezTo>
                    <a:pt x="2584" y="410"/>
                    <a:pt x="2582" y="415"/>
                    <a:pt x="2578" y="416"/>
                  </a:cubicBezTo>
                  <a:cubicBezTo>
                    <a:pt x="2574" y="418"/>
                    <a:pt x="2569" y="416"/>
                    <a:pt x="2568" y="412"/>
                  </a:cubicBezTo>
                  <a:cubicBezTo>
                    <a:pt x="2566" y="408"/>
                    <a:pt x="2568" y="403"/>
                    <a:pt x="2572" y="402"/>
                  </a:cubicBezTo>
                  <a:close/>
                  <a:moveTo>
                    <a:pt x="2602" y="390"/>
                  </a:moveTo>
                  <a:lnTo>
                    <a:pt x="2602" y="390"/>
                  </a:lnTo>
                  <a:cubicBezTo>
                    <a:pt x="2606" y="389"/>
                    <a:pt x="2611" y="391"/>
                    <a:pt x="2613" y="395"/>
                  </a:cubicBezTo>
                  <a:cubicBezTo>
                    <a:pt x="2614" y="399"/>
                    <a:pt x="2612" y="404"/>
                    <a:pt x="2608" y="405"/>
                  </a:cubicBezTo>
                  <a:cubicBezTo>
                    <a:pt x="2604" y="407"/>
                    <a:pt x="2599" y="405"/>
                    <a:pt x="2598" y="401"/>
                  </a:cubicBezTo>
                  <a:cubicBezTo>
                    <a:pt x="2596" y="396"/>
                    <a:pt x="2598" y="392"/>
                    <a:pt x="2602" y="390"/>
                  </a:cubicBezTo>
                  <a:close/>
                  <a:moveTo>
                    <a:pt x="2632" y="379"/>
                  </a:moveTo>
                  <a:lnTo>
                    <a:pt x="2632" y="379"/>
                  </a:lnTo>
                  <a:cubicBezTo>
                    <a:pt x="2636" y="377"/>
                    <a:pt x="2641" y="380"/>
                    <a:pt x="2643" y="384"/>
                  </a:cubicBezTo>
                  <a:cubicBezTo>
                    <a:pt x="2644" y="388"/>
                    <a:pt x="2642" y="392"/>
                    <a:pt x="2638" y="394"/>
                  </a:cubicBezTo>
                  <a:cubicBezTo>
                    <a:pt x="2634" y="396"/>
                    <a:pt x="2629" y="393"/>
                    <a:pt x="2628" y="389"/>
                  </a:cubicBezTo>
                  <a:cubicBezTo>
                    <a:pt x="2626" y="385"/>
                    <a:pt x="2628" y="381"/>
                    <a:pt x="2632" y="379"/>
                  </a:cubicBezTo>
                  <a:close/>
                  <a:moveTo>
                    <a:pt x="2661" y="368"/>
                  </a:moveTo>
                  <a:lnTo>
                    <a:pt x="2661" y="368"/>
                  </a:lnTo>
                  <a:cubicBezTo>
                    <a:pt x="2665" y="366"/>
                    <a:pt x="2670" y="368"/>
                    <a:pt x="2672" y="372"/>
                  </a:cubicBezTo>
                  <a:cubicBezTo>
                    <a:pt x="2674" y="376"/>
                    <a:pt x="2673" y="380"/>
                    <a:pt x="2669" y="382"/>
                  </a:cubicBezTo>
                  <a:cubicBezTo>
                    <a:pt x="2665" y="384"/>
                    <a:pt x="2660" y="383"/>
                    <a:pt x="2658" y="379"/>
                  </a:cubicBezTo>
                  <a:cubicBezTo>
                    <a:pt x="2656" y="375"/>
                    <a:pt x="2657" y="370"/>
                    <a:pt x="2661" y="368"/>
                  </a:cubicBezTo>
                  <a:close/>
                  <a:moveTo>
                    <a:pt x="2690" y="354"/>
                  </a:moveTo>
                  <a:lnTo>
                    <a:pt x="2690" y="354"/>
                  </a:lnTo>
                  <a:cubicBezTo>
                    <a:pt x="2694" y="352"/>
                    <a:pt x="2699" y="353"/>
                    <a:pt x="2701" y="357"/>
                  </a:cubicBezTo>
                  <a:cubicBezTo>
                    <a:pt x="2703" y="361"/>
                    <a:pt x="2701" y="366"/>
                    <a:pt x="2697" y="368"/>
                  </a:cubicBezTo>
                  <a:cubicBezTo>
                    <a:pt x="2693" y="370"/>
                    <a:pt x="2688" y="368"/>
                    <a:pt x="2686" y="365"/>
                  </a:cubicBezTo>
                  <a:cubicBezTo>
                    <a:pt x="2684" y="361"/>
                    <a:pt x="2686" y="356"/>
                    <a:pt x="2690" y="354"/>
                  </a:cubicBezTo>
                  <a:close/>
                  <a:moveTo>
                    <a:pt x="2719" y="339"/>
                  </a:moveTo>
                  <a:lnTo>
                    <a:pt x="2719" y="339"/>
                  </a:lnTo>
                  <a:cubicBezTo>
                    <a:pt x="2723" y="337"/>
                    <a:pt x="2727" y="339"/>
                    <a:pt x="2729" y="343"/>
                  </a:cubicBezTo>
                  <a:cubicBezTo>
                    <a:pt x="2731" y="347"/>
                    <a:pt x="2730" y="352"/>
                    <a:pt x="2726" y="354"/>
                  </a:cubicBezTo>
                  <a:cubicBezTo>
                    <a:pt x="2722" y="356"/>
                    <a:pt x="2717" y="354"/>
                    <a:pt x="2715" y="350"/>
                  </a:cubicBezTo>
                  <a:cubicBezTo>
                    <a:pt x="2713" y="346"/>
                    <a:pt x="2715" y="341"/>
                    <a:pt x="2719" y="339"/>
                  </a:cubicBezTo>
                  <a:close/>
                  <a:moveTo>
                    <a:pt x="2747" y="325"/>
                  </a:moveTo>
                  <a:lnTo>
                    <a:pt x="2747" y="325"/>
                  </a:lnTo>
                  <a:cubicBezTo>
                    <a:pt x="2751" y="323"/>
                    <a:pt x="2756" y="325"/>
                    <a:pt x="2758" y="329"/>
                  </a:cubicBezTo>
                  <a:cubicBezTo>
                    <a:pt x="2760" y="333"/>
                    <a:pt x="2758" y="337"/>
                    <a:pt x="2755" y="339"/>
                  </a:cubicBezTo>
                  <a:cubicBezTo>
                    <a:pt x="2751" y="341"/>
                    <a:pt x="2746" y="340"/>
                    <a:pt x="2744" y="336"/>
                  </a:cubicBezTo>
                  <a:cubicBezTo>
                    <a:pt x="2742" y="332"/>
                    <a:pt x="2743" y="327"/>
                    <a:pt x="2747" y="325"/>
                  </a:cubicBezTo>
                  <a:close/>
                  <a:moveTo>
                    <a:pt x="2776" y="311"/>
                  </a:moveTo>
                  <a:lnTo>
                    <a:pt x="2776" y="311"/>
                  </a:lnTo>
                  <a:cubicBezTo>
                    <a:pt x="2780" y="309"/>
                    <a:pt x="2785" y="310"/>
                    <a:pt x="2787" y="314"/>
                  </a:cubicBezTo>
                  <a:cubicBezTo>
                    <a:pt x="2789" y="318"/>
                    <a:pt x="2787" y="323"/>
                    <a:pt x="2783" y="325"/>
                  </a:cubicBezTo>
                  <a:cubicBezTo>
                    <a:pt x="2779" y="327"/>
                    <a:pt x="2774" y="326"/>
                    <a:pt x="2772" y="322"/>
                  </a:cubicBezTo>
                  <a:cubicBezTo>
                    <a:pt x="2770" y="318"/>
                    <a:pt x="2772" y="313"/>
                    <a:pt x="2776" y="311"/>
                  </a:cubicBezTo>
                  <a:close/>
                  <a:moveTo>
                    <a:pt x="2805" y="296"/>
                  </a:moveTo>
                  <a:lnTo>
                    <a:pt x="2805" y="296"/>
                  </a:lnTo>
                  <a:cubicBezTo>
                    <a:pt x="2808" y="294"/>
                    <a:pt x="2813" y="296"/>
                    <a:pt x="2815" y="300"/>
                  </a:cubicBezTo>
                  <a:cubicBezTo>
                    <a:pt x="2817" y="304"/>
                    <a:pt x="2816" y="309"/>
                    <a:pt x="2812" y="311"/>
                  </a:cubicBezTo>
                  <a:cubicBezTo>
                    <a:pt x="2808" y="313"/>
                    <a:pt x="2803" y="311"/>
                    <a:pt x="2801" y="307"/>
                  </a:cubicBezTo>
                  <a:cubicBezTo>
                    <a:pt x="2799" y="303"/>
                    <a:pt x="2801" y="298"/>
                    <a:pt x="2805" y="296"/>
                  </a:cubicBezTo>
                  <a:close/>
                  <a:moveTo>
                    <a:pt x="2833" y="282"/>
                  </a:moveTo>
                  <a:lnTo>
                    <a:pt x="2833" y="282"/>
                  </a:lnTo>
                  <a:cubicBezTo>
                    <a:pt x="2837" y="280"/>
                    <a:pt x="2842" y="282"/>
                    <a:pt x="2844" y="286"/>
                  </a:cubicBezTo>
                  <a:cubicBezTo>
                    <a:pt x="2846" y="290"/>
                    <a:pt x="2844" y="294"/>
                    <a:pt x="2840" y="296"/>
                  </a:cubicBezTo>
                  <a:cubicBezTo>
                    <a:pt x="2836" y="298"/>
                    <a:pt x="2832" y="297"/>
                    <a:pt x="2830" y="293"/>
                  </a:cubicBezTo>
                  <a:cubicBezTo>
                    <a:pt x="2828" y="289"/>
                    <a:pt x="2829" y="284"/>
                    <a:pt x="2833" y="282"/>
                  </a:cubicBezTo>
                  <a:close/>
                  <a:moveTo>
                    <a:pt x="2862" y="268"/>
                  </a:moveTo>
                  <a:lnTo>
                    <a:pt x="2862" y="268"/>
                  </a:lnTo>
                  <a:cubicBezTo>
                    <a:pt x="2866" y="266"/>
                    <a:pt x="2871" y="267"/>
                    <a:pt x="2873" y="271"/>
                  </a:cubicBezTo>
                  <a:cubicBezTo>
                    <a:pt x="2875" y="275"/>
                    <a:pt x="2873" y="280"/>
                    <a:pt x="2869" y="282"/>
                  </a:cubicBezTo>
                  <a:cubicBezTo>
                    <a:pt x="2865" y="284"/>
                    <a:pt x="2860" y="283"/>
                    <a:pt x="2858" y="279"/>
                  </a:cubicBezTo>
                  <a:cubicBezTo>
                    <a:pt x="2856" y="275"/>
                    <a:pt x="2858" y="270"/>
                    <a:pt x="2862" y="268"/>
                  </a:cubicBezTo>
                  <a:close/>
                  <a:moveTo>
                    <a:pt x="2890" y="254"/>
                  </a:moveTo>
                  <a:lnTo>
                    <a:pt x="2890" y="254"/>
                  </a:lnTo>
                  <a:cubicBezTo>
                    <a:pt x="2894" y="252"/>
                    <a:pt x="2899" y="253"/>
                    <a:pt x="2901" y="257"/>
                  </a:cubicBezTo>
                  <a:cubicBezTo>
                    <a:pt x="2903" y="261"/>
                    <a:pt x="2902" y="266"/>
                    <a:pt x="2898" y="268"/>
                  </a:cubicBezTo>
                  <a:cubicBezTo>
                    <a:pt x="2894" y="270"/>
                    <a:pt x="2889" y="268"/>
                    <a:pt x="2887" y="264"/>
                  </a:cubicBezTo>
                  <a:cubicBezTo>
                    <a:pt x="2885" y="260"/>
                    <a:pt x="2887" y="256"/>
                    <a:pt x="2890" y="254"/>
                  </a:cubicBezTo>
                  <a:close/>
                  <a:moveTo>
                    <a:pt x="2919" y="239"/>
                  </a:moveTo>
                  <a:lnTo>
                    <a:pt x="2919" y="239"/>
                  </a:lnTo>
                  <a:cubicBezTo>
                    <a:pt x="2923" y="237"/>
                    <a:pt x="2928" y="239"/>
                    <a:pt x="2930" y="243"/>
                  </a:cubicBezTo>
                  <a:cubicBezTo>
                    <a:pt x="2932" y="247"/>
                    <a:pt x="2930" y="251"/>
                    <a:pt x="2926" y="253"/>
                  </a:cubicBezTo>
                  <a:cubicBezTo>
                    <a:pt x="2922" y="255"/>
                    <a:pt x="2918" y="254"/>
                    <a:pt x="2916" y="250"/>
                  </a:cubicBezTo>
                  <a:cubicBezTo>
                    <a:pt x="2914" y="246"/>
                    <a:pt x="2915" y="241"/>
                    <a:pt x="2919" y="239"/>
                  </a:cubicBezTo>
                  <a:close/>
                  <a:moveTo>
                    <a:pt x="2948" y="225"/>
                  </a:moveTo>
                  <a:lnTo>
                    <a:pt x="2948" y="225"/>
                  </a:lnTo>
                  <a:cubicBezTo>
                    <a:pt x="2952" y="223"/>
                    <a:pt x="2956" y="224"/>
                    <a:pt x="2958" y="228"/>
                  </a:cubicBezTo>
                  <a:cubicBezTo>
                    <a:pt x="2960" y="232"/>
                    <a:pt x="2959" y="237"/>
                    <a:pt x="2955" y="239"/>
                  </a:cubicBezTo>
                  <a:cubicBezTo>
                    <a:pt x="2951" y="241"/>
                    <a:pt x="2946" y="240"/>
                    <a:pt x="2944" y="236"/>
                  </a:cubicBezTo>
                  <a:cubicBezTo>
                    <a:pt x="2942" y="232"/>
                    <a:pt x="2944" y="227"/>
                    <a:pt x="2948" y="225"/>
                  </a:cubicBezTo>
                  <a:close/>
                  <a:moveTo>
                    <a:pt x="2976" y="211"/>
                  </a:moveTo>
                  <a:lnTo>
                    <a:pt x="2976" y="211"/>
                  </a:lnTo>
                  <a:cubicBezTo>
                    <a:pt x="2980" y="209"/>
                    <a:pt x="2985" y="210"/>
                    <a:pt x="2987" y="214"/>
                  </a:cubicBezTo>
                  <a:cubicBezTo>
                    <a:pt x="2989" y="218"/>
                    <a:pt x="2988" y="223"/>
                    <a:pt x="2984" y="225"/>
                  </a:cubicBezTo>
                  <a:cubicBezTo>
                    <a:pt x="2980" y="227"/>
                    <a:pt x="2975" y="225"/>
                    <a:pt x="2973" y="221"/>
                  </a:cubicBezTo>
                  <a:cubicBezTo>
                    <a:pt x="2971" y="217"/>
                    <a:pt x="2972" y="213"/>
                    <a:pt x="2976" y="211"/>
                  </a:cubicBezTo>
                  <a:close/>
                  <a:moveTo>
                    <a:pt x="3005" y="196"/>
                  </a:moveTo>
                  <a:lnTo>
                    <a:pt x="3005" y="196"/>
                  </a:lnTo>
                  <a:cubicBezTo>
                    <a:pt x="3009" y="194"/>
                    <a:pt x="3014" y="196"/>
                    <a:pt x="3016" y="200"/>
                  </a:cubicBezTo>
                  <a:cubicBezTo>
                    <a:pt x="3018" y="204"/>
                    <a:pt x="3016" y="209"/>
                    <a:pt x="3012" y="211"/>
                  </a:cubicBezTo>
                  <a:cubicBezTo>
                    <a:pt x="3008" y="213"/>
                    <a:pt x="3003" y="211"/>
                    <a:pt x="3001" y="207"/>
                  </a:cubicBezTo>
                  <a:cubicBezTo>
                    <a:pt x="2999" y="203"/>
                    <a:pt x="3001" y="198"/>
                    <a:pt x="3005" y="196"/>
                  </a:cubicBezTo>
                  <a:close/>
                  <a:moveTo>
                    <a:pt x="3034" y="182"/>
                  </a:moveTo>
                  <a:lnTo>
                    <a:pt x="3034" y="182"/>
                  </a:lnTo>
                  <a:cubicBezTo>
                    <a:pt x="3038" y="180"/>
                    <a:pt x="3042" y="182"/>
                    <a:pt x="3044" y="185"/>
                  </a:cubicBezTo>
                  <a:cubicBezTo>
                    <a:pt x="3046" y="189"/>
                    <a:pt x="3045" y="194"/>
                    <a:pt x="3041" y="196"/>
                  </a:cubicBezTo>
                  <a:cubicBezTo>
                    <a:pt x="3037" y="198"/>
                    <a:pt x="3032" y="197"/>
                    <a:pt x="3030" y="193"/>
                  </a:cubicBezTo>
                  <a:cubicBezTo>
                    <a:pt x="3028" y="189"/>
                    <a:pt x="3030" y="184"/>
                    <a:pt x="3034" y="182"/>
                  </a:cubicBezTo>
                  <a:close/>
                  <a:moveTo>
                    <a:pt x="3063" y="168"/>
                  </a:moveTo>
                  <a:lnTo>
                    <a:pt x="3063" y="168"/>
                  </a:lnTo>
                  <a:cubicBezTo>
                    <a:pt x="3067" y="167"/>
                    <a:pt x="3072" y="169"/>
                    <a:pt x="3074" y="173"/>
                  </a:cubicBezTo>
                  <a:cubicBezTo>
                    <a:pt x="3075" y="177"/>
                    <a:pt x="3074" y="181"/>
                    <a:pt x="3070" y="183"/>
                  </a:cubicBezTo>
                  <a:cubicBezTo>
                    <a:pt x="3065" y="185"/>
                    <a:pt x="3061" y="183"/>
                    <a:pt x="3059" y="179"/>
                  </a:cubicBezTo>
                  <a:cubicBezTo>
                    <a:pt x="3057" y="175"/>
                    <a:pt x="3059" y="170"/>
                    <a:pt x="3063" y="168"/>
                  </a:cubicBezTo>
                  <a:close/>
                  <a:moveTo>
                    <a:pt x="3093" y="156"/>
                  </a:moveTo>
                  <a:lnTo>
                    <a:pt x="3093" y="156"/>
                  </a:lnTo>
                  <a:cubicBezTo>
                    <a:pt x="3097" y="154"/>
                    <a:pt x="3101" y="156"/>
                    <a:pt x="3103" y="160"/>
                  </a:cubicBezTo>
                  <a:cubicBezTo>
                    <a:pt x="3105" y="164"/>
                    <a:pt x="3103" y="169"/>
                    <a:pt x="3099" y="171"/>
                  </a:cubicBezTo>
                  <a:cubicBezTo>
                    <a:pt x="3095" y="172"/>
                    <a:pt x="3090" y="170"/>
                    <a:pt x="3088" y="166"/>
                  </a:cubicBezTo>
                  <a:cubicBezTo>
                    <a:pt x="3087" y="162"/>
                    <a:pt x="3089" y="158"/>
                    <a:pt x="3093" y="156"/>
                  </a:cubicBezTo>
                  <a:close/>
                  <a:moveTo>
                    <a:pt x="3122" y="143"/>
                  </a:moveTo>
                  <a:lnTo>
                    <a:pt x="3122" y="143"/>
                  </a:lnTo>
                  <a:cubicBezTo>
                    <a:pt x="3126" y="141"/>
                    <a:pt x="3131" y="143"/>
                    <a:pt x="3133" y="147"/>
                  </a:cubicBezTo>
                  <a:cubicBezTo>
                    <a:pt x="3134" y="151"/>
                    <a:pt x="3132" y="156"/>
                    <a:pt x="3128" y="158"/>
                  </a:cubicBezTo>
                  <a:cubicBezTo>
                    <a:pt x="3124" y="160"/>
                    <a:pt x="3120" y="158"/>
                    <a:pt x="3118" y="154"/>
                  </a:cubicBezTo>
                  <a:cubicBezTo>
                    <a:pt x="3116" y="150"/>
                    <a:pt x="3118" y="145"/>
                    <a:pt x="3122" y="143"/>
                  </a:cubicBezTo>
                  <a:close/>
                  <a:moveTo>
                    <a:pt x="3151" y="131"/>
                  </a:moveTo>
                  <a:lnTo>
                    <a:pt x="3151" y="131"/>
                  </a:lnTo>
                  <a:cubicBezTo>
                    <a:pt x="3156" y="129"/>
                    <a:pt x="3160" y="131"/>
                    <a:pt x="3162" y="135"/>
                  </a:cubicBezTo>
                  <a:cubicBezTo>
                    <a:pt x="3164" y="139"/>
                    <a:pt x="3162" y="144"/>
                    <a:pt x="3158" y="145"/>
                  </a:cubicBezTo>
                  <a:cubicBezTo>
                    <a:pt x="3154" y="147"/>
                    <a:pt x="3149" y="145"/>
                    <a:pt x="3147" y="141"/>
                  </a:cubicBezTo>
                  <a:cubicBezTo>
                    <a:pt x="3146" y="137"/>
                    <a:pt x="3147" y="132"/>
                    <a:pt x="3151" y="131"/>
                  </a:cubicBezTo>
                  <a:close/>
                  <a:moveTo>
                    <a:pt x="3180" y="117"/>
                  </a:moveTo>
                  <a:lnTo>
                    <a:pt x="3180" y="117"/>
                  </a:lnTo>
                  <a:cubicBezTo>
                    <a:pt x="3184" y="115"/>
                    <a:pt x="3189" y="116"/>
                    <a:pt x="3191" y="120"/>
                  </a:cubicBezTo>
                  <a:cubicBezTo>
                    <a:pt x="3193" y="124"/>
                    <a:pt x="3191" y="129"/>
                    <a:pt x="3187" y="131"/>
                  </a:cubicBezTo>
                  <a:cubicBezTo>
                    <a:pt x="3183" y="133"/>
                    <a:pt x="3178" y="132"/>
                    <a:pt x="3176" y="128"/>
                  </a:cubicBezTo>
                  <a:cubicBezTo>
                    <a:pt x="3174" y="124"/>
                    <a:pt x="3176" y="119"/>
                    <a:pt x="3180" y="117"/>
                  </a:cubicBezTo>
                  <a:close/>
                  <a:moveTo>
                    <a:pt x="3208" y="103"/>
                  </a:moveTo>
                  <a:lnTo>
                    <a:pt x="3208" y="103"/>
                  </a:lnTo>
                  <a:cubicBezTo>
                    <a:pt x="3212" y="101"/>
                    <a:pt x="3217" y="102"/>
                    <a:pt x="3219" y="106"/>
                  </a:cubicBezTo>
                  <a:cubicBezTo>
                    <a:pt x="3221" y="110"/>
                    <a:pt x="3220" y="115"/>
                    <a:pt x="3216" y="117"/>
                  </a:cubicBezTo>
                  <a:cubicBezTo>
                    <a:pt x="3212" y="119"/>
                    <a:pt x="3207" y="117"/>
                    <a:pt x="3205" y="113"/>
                  </a:cubicBezTo>
                  <a:cubicBezTo>
                    <a:pt x="3203" y="109"/>
                    <a:pt x="3205" y="105"/>
                    <a:pt x="3208" y="103"/>
                  </a:cubicBezTo>
                  <a:close/>
                  <a:moveTo>
                    <a:pt x="3237" y="88"/>
                  </a:moveTo>
                  <a:lnTo>
                    <a:pt x="3237" y="88"/>
                  </a:lnTo>
                  <a:cubicBezTo>
                    <a:pt x="3241" y="86"/>
                    <a:pt x="3246" y="88"/>
                    <a:pt x="3248" y="92"/>
                  </a:cubicBezTo>
                  <a:cubicBezTo>
                    <a:pt x="3250" y="96"/>
                    <a:pt x="3248" y="100"/>
                    <a:pt x="3244" y="102"/>
                  </a:cubicBezTo>
                  <a:cubicBezTo>
                    <a:pt x="3240" y="104"/>
                    <a:pt x="3236" y="103"/>
                    <a:pt x="3234" y="99"/>
                  </a:cubicBezTo>
                  <a:cubicBezTo>
                    <a:pt x="3232" y="95"/>
                    <a:pt x="3233" y="90"/>
                    <a:pt x="3237" y="88"/>
                  </a:cubicBezTo>
                  <a:close/>
                  <a:moveTo>
                    <a:pt x="3266" y="74"/>
                  </a:moveTo>
                  <a:lnTo>
                    <a:pt x="3266" y="74"/>
                  </a:lnTo>
                  <a:cubicBezTo>
                    <a:pt x="3270" y="72"/>
                    <a:pt x="3274" y="73"/>
                    <a:pt x="3276" y="77"/>
                  </a:cubicBezTo>
                  <a:cubicBezTo>
                    <a:pt x="3278" y="81"/>
                    <a:pt x="3277" y="86"/>
                    <a:pt x="3273" y="88"/>
                  </a:cubicBezTo>
                  <a:cubicBezTo>
                    <a:pt x="3269" y="90"/>
                    <a:pt x="3264" y="89"/>
                    <a:pt x="3262" y="85"/>
                  </a:cubicBezTo>
                  <a:cubicBezTo>
                    <a:pt x="3260" y="81"/>
                    <a:pt x="3262" y="76"/>
                    <a:pt x="3266" y="74"/>
                  </a:cubicBezTo>
                  <a:close/>
                  <a:moveTo>
                    <a:pt x="3294" y="60"/>
                  </a:moveTo>
                  <a:lnTo>
                    <a:pt x="3294" y="60"/>
                  </a:lnTo>
                  <a:cubicBezTo>
                    <a:pt x="3298" y="58"/>
                    <a:pt x="3303" y="59"/>
                    <a:pt x="3305" y="63"/>
                  </a:cubicBezTo>
                  <a:cubicBezTo>
                    <a:pt x="3307" y="67"/>
                    <a:pt x="3306" y="72"/>
                    <a:pt x="3302" y="74"/>
                  </a:cubicBezTo>
                  <a:cubicBezTo>
                    <a:pt x="3298" y="76"/>
                    <a:pt x="3293" y="74"/>
                    <a:pt x="3291" y="70"/>
                  </a:cubicBezTo>
                  <a:cubicBezTo>
                    <a:pt x="3289" y="66"/>
                    <a:pt x="3290" y="62"/>
                    <a:pt x="3294" y="60"/>
                  </a:cubicBezTo>
                  <a:close/>
                  <a:moveTo>
                    <a:pt x="3323" y="45"/>
                  </a:moveTo>
                  <a:lnTo>
                    <a:pt x="3323" y="45"/>
                  </a:lnTo>
                  <a:cubicBezTo>
                    <a:pt x="3327" y="43"/>
                    <a:pt x="3332" y="45"/>
                    <a:pt x="3334" y="49"/>
                  </a:cubicBezTo>
                  <a:cubicBezTo>
                    <a:pt x="3336" y="53"/>
                    <a:pt x="3334" y="58"/>
                    <a:pt x="3330" y="60"/>
                  </a:cubicBezTo>
                  <a:cubicBezTo>
                    <a:pt x="3326" y="62"/>
                    <a:pt x="3321" y="60"/>
                    <a:pt x="3319" y="56"/>
                  </a:cubicBezTo>
                  <a:cubicBezTo>
                    <a:pt x="3317" y="52"/>
                    <a:pt x="3319" y="47"/>
                    <a:pt x="3323" y="45"/>
                  </a:cubicBezTo>
                  <a:close/>
                  <a:moveTo>
                    <a:pt x="3352" y="31"/>
                  </a:moveTo>
                  <a:lnTo>
                    <a:pt x="3352" y="31"/>
                  </a:lnTo>
                  <a:cubicBezTo>
                    <a:pt x="3356" y="29"/>
                    <a:pt x="3360" y="31"/>
                    <a:pt x="3362" y="34"/>
                  </a:cubicBezTo>
                  <a:cubicBezTo>
                    <a:pt x="3364" y="38"/>
                    <a:pt x="3363" y="43"/>
                    <a:pt x="3359" y="45"/>
                  </a:cubicBezTo>
                  <a:cubicBezTo>
                    <a:pt x="3355" y="47"/>
                    <a:pt x="3350" y="46"/>
                    <a:pt x="3348" y="42"/>
                  </a:cubicBezTo>
                  <a:cubicBezTo>
                    <a:pt x="3346" y="38"/>
                    <a:pt x="3348" y="33"/>
                    <a:pt x="3352" y="31"/>
                  </a:cubicBezTo>
                  <a:close/>
                  <a:moveTo>
                    <a:pt x="3380" y="17"/>
                  </a:moveTo>
                  <a:lnTo>
                    <a:pt x="3380" y="17"/>
                  </a:lnTo>
                  <a:cubicBezTo>
                    <a:pt x="3384" y="15"/>
                    <a:pt x="3389" y="16"/>
                    <a:pt x="3391" y="20"/>
                  </a:cubicBezTo>
                  <a:cubicBezTo>
                    <a:pt x="3393" y="24"/>
                    <a:pt x="3391" y="29"/>
                    <a:pt x="3388" y="31"/>
                  </a:cubicBezTo>
                  <a:cubicBezTo>
                    <a:pt x="3384" y="33"/>
                    <a:pt x="3379" y="31"/>
                    <a:pt x="3377" y="27"/>
                  </a:cubicBezTo>
                  <a:cubicBezTo>
                    <a:pt x="3375" y="23"/>
                    <a:pt x="3376" y="19"/>
                    <a:pt x="3380" y="17"/>
                  </a:cubicBezTo>
                  <a:close/>
                  <a:moveTo>
                    <a:pt x="3409" y="2"/>
                  </a:moveTo>
                  <a:lnTo>
                    <a:pt x="3409" y="2"/>
                  </a:lnTo>
                  <a:cubicBezTo>
                    <a:pt x="3413" y="0"/>
                    <a:pt x="3418" y="2"/>
                    <a:pt x="3420" y="6"/>
                  </a:cubicBezTo>
                  <a:cubicBezTo>
                    <a:pt x="3422" y="10"/>
                    <a:pt x="3420" y="15"/>
                    <a:pt x="3416" y="17"/>
                  </a:cubicBezTo>
                  <a:cubicBezTo>
                    <a:pt x="3412" y="19"/>
                    <a:pt x="3407" y="17"/>
                    <a:pt x="3405" y="13"/>
                  </a:cubicBezTo>
                  <a:cubicBezTo>
                    <a:pt x="3403" y="9"/>
                    <a:pt x="3405" y="4"/>
                    <a:pt x="3409" y="2"/>
                  </a:cubicBezTo>
                  <a:close/>
                </a:path>
              </a:pathLst>
            </a:custGeom>
            <a:solidFill>
              <a:srgbClr val="C00000"/>
            </a:solidFill>
            <a:ln w="6">
              <a:solidFill>
                <a:srgbClr val="C00000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4" name="Group 91"/>
            <p:cNvGrpSpPr>
              <a:grpSpLocks/>
            </p:cNvGrpSpPr>
            <p:nvPr/>
          </p:nvGrpSpPr>
          <p:grpSpPr bwMode="auto">
            <a:xfrm>
              <a:off x="498475" y="2206625"/>
              <a:ext cx="4030663" cy="3232150"/>
              <a:chOff x="3172688" y="2343150"/>
              <a:chExt cx="4031236" cy="3232964"/>
            </a:xfrm>
          </p:grpSpPr>
          <p:sp>
            <p:nvSpPr>
              <p:cNvPr id="83" name="Line 141"/>
              <p:cNvSpPr>
                <a:spLocks noChangeShapeType="1"/>
              </p:cNvSpPr>
              <p:nvPr/>
            </p:nvSpPr>
            <p:spPr bwMode="auto">
              <a:xfrm>
                <a:off x="3762375" y="4674870"/>
                <a:ext cx="3246120" cy="2540"/>
              </a:xfrm>
              <a:prstGeom prst="line">
                <a:avLst/>
              </a:prstGeom>
              <a:noFill/>
              <a:ln w="0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Line 142"/>
              <p:cNvSpPr>
                <a:spLocks noChangeShapeType="1"/>
              </p:cNvSpPr>
              <p:nvPr/>
            </p:nvSpPr>
            <p:spPr bwMode="auto">
              <a:xfrm>
                <a:off x="3762375" y="4126230"/>
                <a:ext cx="3246120" cy="2540"/>
              </a:xfrm>
              <a:prstGeom prst="line">
                <a:avLst/>
              </a:prstGeom>
              <a:noFill/>
              <a:ln w="0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Line 143"/>
              <p:cNvSpPr>
                <a:spLocks noChangeShapeType="1"/>
              </p:cNvSpPr>
              <p:nvPr/>
            </p:nvSpPr>
            <p:spPr bwMode="auto">
              <a:xfrm>
                <a:off x="3762375" y="3577590"/>
                <a:ext cx="3246120" cy="2540"/>
              </a:xfrm>
              <a:prstGeom prst="line">
                <a:avLst/>
              </a:prstGeom>
              <a:noFill/>
              <a:ln w="0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Line 144"/>
              <p:cNvSpPr>
                <a:spLocks noChangeShapeType="1"/>
              </p:cNvSpPr>
              <p:nvPr/>
            </p:nvSpPr>
            <p:spPr bwMode="auto">
              <a:xfrm>
                <a:off x="3762375" y="3028950"/>
                <a:ext cx="3246120" cy="2540"/>
              </a:xfrm>
              <a:prstGeom prst="line">
                <a:avLst/>
              </a:prstGeom>
              <a:noFill/>
              <a:ln w="0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Line 145"/>
              <p:cNvSpPr>
                <a:spLocks noChangeShapeType="1"/>
              </p:cNvSpPr>
              <p:nvPr/>
            </p:nvSpPr>
            <p:spPr bwMode="auto">
              <a:xfrm>
                <a:off x="3762375" y="2480310"/>
                <a:ext cx="3246120" cy="2540"/>
              </a:xfrm>
              <a:prstGeom prst="line">
                <a:avLst/>
              </a:prstGeom>
              <a:noFill/>
              <a:ln w="0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Freeform 147"/>
              <p:cNvSpPr>
                <a:spLocks/>
              </p:cNvSpPr>
              <p:nvPr/>
            </p:nvSpPr>
            <p:spPr bwMode="auto">
              <a:xfrm>
                <a:off x="3762375" y="3806190"/>
                <a:ext cx="3246120" cy="1234440"/>
              </a:xfrm>
              <a:custGeom>
                <a:avLst/>
                <a:gdLst>
                  <a:gd name="T0" fmla="*/ 0 w 1278"/>
                  <a:gd name="T1" fmla="*/ 2147483647 h 486"/>
                  <a:gd name="T2" fmla="*/ 0 w 1278"/>
                  <a:gd name="T3" fmla="*/ 2147483647 h 486"/>
                  <a:gd name="T4" fmla="*/ 2147483647 w 1278"/>
                  <a:gd name="T5" fmla="*/ 2147483647 h 486"/>
                  <a:gd name="T6" fmla="*/ 2147483647 w 1278"/>
                  <a:gd name="T7" fmla="*/ 2147483647 h 486"/>
                  <a:gd name="T8" fmla="*/ 2147483647 w 1278"/>
                  <a:gd name="T9" fmla="*/ 2147483647 h 486"/>
                  <a:gd name="T10" fmla="*/ 2147483647 w 1278"/>
                  <a:gd name="T11" fmla="*/ 2147483647 h 486"/>
                  <a:gd name="T12" fmla="*/ 2147483647 w 1278"/>
                  <a:gd name="T13" fmla="*/ 2147483647 h 486"/>
                  <a:gd name="T14" fmla="*/ 2147483647 w 1278"/>
                  <a:gd name="T15" fmla="*/ 2147483647 h 486"/>
                  <a:gd name="T16" fmla="*/ 2147483647 w 1278"/>
                  <a:gd name="T17" fmla="*/ 2147483647 h 486"/>
                  <a:gd name="T18" fmla="*/ 2147483647 w 1278"/>
                  <a:gd name="T19" fmla="*/ 2147483647 h 486"/>
                  <a:gd name="T20" fmla="*/ 2147483647 w 1278"/>
                  <a:gd name="T21" fmla="*/ 2147483647 h 486"/>
                  <a:gd name="T22" fmla="*/ 2147483647 w 1278"/>
                  <a:gd name="T23" fmla="*/ 0 h 486"/>
                  <a:gd name="T24" fmla="*/ 2147483647 w 1278"/>
                  <a:gd name="T25" fmla="*/ 2147483647 h 486"/>
                  <a:gd name="T26" fmla="*/ 2147483647 w 1278"/>
                  <a:gd name="T27" fmla="*/ 2147483647 h 486"/>
                  <a:gd name="T28" fmla="*/ 2147483647 w 1278"/>
                  <a:gd name="T29" fmla="*/ 2147483647 h 486"/>
                  <a:gd name="T30" fmla="*/ 2147483647 w 1278"/>
                  <a:gd name="T31" fmla="*/ 2147483647 h 486"/>
                  <a:gd name="T32" fmla="*/ 2147483647 w 1278"/>
                  <a:gd name="T33" fmla="*/ 2147483647 h 486"/>
                  <a:gd name="T34" fmla="*/ 2147483647 w 1278"/>
                  <a:gd name="T35" fmla="*/ 2147483647 h 486"/>
                  <a:gd name="T36" fmla="*/ 2147483647 w 1278"/>
                  <a:gd name="T37" fmla="*/ 2147483647 h 486"/>
                  <a:gd name="T38" fmla="*/ 2147483647 w 1278"/>
                  <a:gd name="T39" fmla="*/ 2147483647 h 486"/>
                  <a:gd name="T40" fmla="*/ 2147483647 w 1278"/>
                  <a:gd name="T41" fmla="*/ 2147483647 h 486"/>
                  <a:gd name="T42" fmla="*/ 2147483647 w 1278"/>
                  <a:gd name="T43" fmla="*/ 2147483647 h 486"/>
                  <a:gd name="T44" fmla="*/ 2147483647 w 1278"/>
                  <a:gd name="T45" fmla="*/ 2147483647 h 486"/>
                  <a:gd name="T46" fmla="*/ 2147483647 w 1278"/>
                  <a:gd name="T47" fmla="*/ 2147483647 h 486"/>
                  <a:gd name="T48" fmla="*/ 2147483647 w 1278"/>
                  <a:gd name="T49" fmla="*/ 2147483647 h 486"/>
                  <a:gd name="T50" fmla="*/ 2147483647 w 1278"/>
                  <a:gd name="T51" fmla="*/ 2147483647 h 486"/>
                  <a:gd name="T52" fmla="*/ 2147483647 w 1278"/>
                  <a:gd name="T53" fmla="*/ 2147483647 h 486"/>
                  <a:gd name="T54" fmla="*/ 2147483647 w 1278"/>
                  <a:gd name="T55" fmla="*/ 2147483647 h 486"/>
                  <a:gd name="T56" fmla="*/ 2147483647 w 1278"/>
                  <a:gd name="T57" fmla="*/ 2147483647 h 486"/>
                  <a:gd name="T58" fmla="*/ 2147483647 w 1278"/>
                  <a:gd name="T59" fmla="*/ 2147483647 h 486"/>
                  <a:gd name="T60" fmla="*/ 2147483647 w 1278"/>
                  <a:gd name="T61" fmla="*/ 2147483647 h 486"/>
                  <a:gd name="T62" fmla="*/ 2147483647 w 1278"/>
                  <a:gd name="T63" fmla="*/ 2147483647 h 486"/>
                  <a:gd name="T64" fmla="*/ 2147483647 w 1278"/>
                  <a:gd name="T65" fmla="*/ 2147483647 h 486"/>
                  <a:gd name="T66" fmla="*/ 2147483647 w 1278"/>
                  <a:gd name="T67" fmla="*/ 2147483647 h 486"/>
                  <a:gd name="T68" fmla="*/ 2147483647 w 1278"/>
                  <a:gd name="T69" fmla="*/ 2147483647 h 486"/>
                  <a:gd name="T70" fmla="*/ 2147483647 w 1278"/>
                  <a:gd name="T71" fmla="*/ 2147483647 h 486"/>
                  <a:gd name="T72" fmla="*/ 2147483647 w 1278"/>
                  <a:gd name="T73" fmla="*/ 2147483647 h 486"/>
                  <a:gd name="T74" fmla="*/ 2147483647 w 1278"/>
                  <a:gd name="T75" fmla="*/ 2147483647 h 486"/>
                  <a:gd name="T76" fmla="*/ 2147483647 w 1278"/>
                  <a:gd name="T77" fmla="*/ 2147483647 h 486"/>
                  <a:gd name="T78" fmla="*/ 2147483647 w 1278"/>
                  <a:gd name="T79" fmla="*/ 2147483647 h 486"/>
                  <a:gd name="T80" fmla="*/ 2147483647 w 1278"/>
                  <a:gd name="T81" fmla="*/ 2147483647 h 486"/>
                  <a:gd name="T82" fmla="*/ 2147483647 w 1278"/>
                  <a:gd name="T83" fmla="*/ 2147483647 h 486"/>
                  <a:gd name="T84" fmla="*/ 2147483647 w 1278"/>
                  <a:gd name="T85" fmla="*/ 2147483647 h 486"/>
                  <a:gd name="T86" fmla="*/ 2147483647 w 1278"/>
                  <a:gd name="T87" fmla="*/ 2147483647 h 486"/>
                  <a:gd name="T88" fmla="*/ 2147483647 w 1278"/>
                  <a:gd name="T89" fmla="*/ 2147483647 h 486"/>
                  <a:gd name="T90" fmla="*/ 2147483647 w 1278"/>
                  <a:gd name="T91" fmla="*/ 2147483647 h 486"/>
                  <a:gd name="T92" fmla="*/ 2147483647 w 1278"/>
                  <a:gd name="T93" fmla="*/ 2147483647 h 486"/>
                  <a:gd name="T94" fmla="*/ 2147483647 w 1278"/>
                  <a:gd name="T95" fmla="*/ 2147483647 h 486"/>
                  <a:gd name="T96" fmla="*/ 2147483647 w 1278"/>
                  <a:gd name="T97" fmla="*/ 2147483647 h 486"/>
                  <a:gd name="T98" fmla="*/ 2147483647 w 1278"/>
                  <a:gd name="T99" fmla="*/ 2147483647 h 486"/>
                  <a:gd name="T100" fmla="*/ 2147483647 w 1278"/>
                  <a:gd name="T101" fmla="*/ 2147483647 h 486"/>
                  <a:gd name="T102" fmla="*/ 2147483647 w 1278"/>
                  <a:gd name="T103" fmla="*/ 2147483647 h 486"/>
                  <a:gd name="T104" fmla="*/ 2147483647 w 1278"/>
                  <a:gd name="T105" fmla="*/ 2147483647 h 486"/>
                  <a:gd name="T106" fmla="*/ 2147483647 w 1278"/>
                  <a:gd name="T107" fmla="*/ 2147483647 h 486"/>
                  <a:gd name="T108" fmla="*/ 2147483647 w 1278"/>
                  <a:gd name="T109" fmla="*/ 2147483647 h 486"/>
                  <a:gd name="T110" fmla="*/ 2147483647 w 1278"/>
                  <a:gd name="T111" fmla="*/ 2147483647 h 486"/>
                  <a:gd name="T112" fmla="*/ 0 w 1278"/>
                  <a:gd name="T113" fmla="*/ 2147483647 h 48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1278"/>
                  <a:gd name="T172" fmla="*/ 0 h 486"/>
                  <a:gd name="T173" fmla="*/ 1278 w 1278"/>
                  <a:gd name="T174" fmla="*/ 486 h 48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1278" h="486">
                    <a:moveTo>
                      <a:pt x="0" y="156"/>
                    </a:moveTo>
                    <a:lnTo>
                      <a:pt x="0" y="156"/>
                    </a:lnTo>
                    <a:lnTo>
                      <a:pt x="48" y="174"/>
                    </a:lnTo>
                    <a:lnTo>
                      <a:pt x="96" y="138"/>
                    </a:lnTo>
                    <a:lnTo>
                      <a:pt x="144" y="108"/>
                    </a:lnTo>
                    <a:lnTo>
                      <a:pt x="192" y="78"/>
                    </a:lnTo>
                    <a:lnTo>
                      <a:pt x="234" y="60"/>
                    </a:lnTo>
                    <a:lnTo>
                      <a:pt x="282" y="42"/>
                    </a:lnTo>
                    <a:lnTo>
                      <a:pt x="330" y="24"/>
                    </a:lnTo>
                    <a:lnTo>
                      <a:pt x="378" y="18"/>
                    </a:lnTo>
                    <a:lnTo>
                      <a:pt x="426" y="6"/>
                    </a:lnTo>
                    <a:lnTo>
                      <a:pt x="474" y="0"/>
                    </a:lnTo>
                    <a:lnTo>
                      <a:pt x="522" y="6"/>
                    </a:lnTo>
                    <a:lnTo>
                      <a:pt x="570" y="18"/>
                    </a:lnTo>
                    <a:lnTo>
                      <a:pt x="618" y="36"/>
                    </a:lnTo>
                    <a:lnTo>
                      <a:pt x="660" y="54"/>
                    </a:lnTo>
                    <a:lnTo>
                      <a:pt x="708" y="78"/>
                    </a:lnTo>
                    <a:lnTo>
                      <a:pt x="756" y="96"/>
                    </a:lnTo>
                    <a:lnTo>
                      <a:pt x="804" y="120"/>
                    </a:lnTo>
                    <a:lnTo>
                      <a:pt x="852" y="144"/>
                    </a:lnTo>
                    <a:lnTo>
                      <a:pt x="900" y="174"/>
                    </a:lnTo>
                    <a:lnTo>
                      <a:pt x="948" y="198"/>
                    </a:lnTo>
                    <a:lnTo>
                      <a:pt x="996" y="222"/>
                    </a:lnTo>
                    <a:lnTo>
                      <a:pt x="1044" y="240"/>
                    </a:lnTo>
                    <a:lnTo>
                      <a:pt x="1086" y="264"/>
                    </a:lnTo>
                    <a:lnTo>
                      <a:pt x="1134" y="282"/>
                    </a:lnTo>
                    <a:lnTo>
                      <a:pt x="1182" y="306"/>
                    </a:lnTo>
                    <a:lnTo>
                      <a:pt x="1230" y="324"/>
                    </a:lnTo>
                    <a:lnTo>
                      <a:pt x="1278" y="348"/>
                    </a:lnTo>
                    <a:lnTo>
                      <a:pt x="1278" y="486"/>
                    </a:lnTo>
                    <a:lnTo>
                      <a:pt x="1230" y="456"/>
                    </a:lnTo>
                    <a:lnTo>
                      <a:pt x="1182" y="432"/>
                    </a:lnTo>
                    <a:lnTo>
                      <a:pt x="1134" y="402"/>
                    </a:lnTo>
                    <a:lnTo>
                      <a:pt x="1086" y="372"/>
                    </a:lnTo>
                    <a:lnTo>
                      <a:pt x="1044" y="342"/>
                    </a:lnTo>
                    <a:lnTo>
                      <a:pt x="996" y="312"/>
                    </a:lnTo>
                    <a:lnTo>
                      <a:pt x="948" y="282"/>
                    </a:lnTo>
                    <a:lnTo>
                      <a:pt x="900" y="246"/>
                    </a:lnTo>
                    <a:lnTo>
                      <a:pt x="852" y="210"/>
                    </a:lnTo>
                    <a:lnTo>
                      <a:pt x="804" y="180"/>
                    </a:lnTo>
                    <a:lnTo>
                      <a:pt x="756" y="150"/>
                    </a:lnTo>
                    <a:lnTo>
                      <a:pt x="708" y="120"/>
                    </a:lnTo>
                    <a:lnTo>
                      <a:pt x="660" y="96"/>
                    </a:lnTo>
                    <a:lnTo>
                      <a:pt x="618" y="66"/>
                    </a:lnTo>
                    <a:lnTo>
                      <a:pt x="570" y="42"/>
                    </a:lnTo>
                    <a:lnTo>
                      <a:pt x="522" y="30"/>
                    </a:lnTo>
                    <a:lnTo>
                      <a:pt x="474" y="24"/>
                    </a:lnTo>
                    <a:lnTo>
                      <a:pt x="426" y="24"/>
                    </a:lnTo>
                    <a:lnTo>
                      <a:pt x="378" y="30"/>
                    </a:lnTo>
                    <a:lnTo>
                      <a:pt x="330" y="36"/>
                    </a:lnTo>
                    <a:lnTo>
                      <a:pt x="282" y="48"/>
                    </a:lnTo>
                    <a:lnTo>
                      <a:pt x="234" y="66"/>
                    </a:lnTo>
                    <a:lnTo>
                      <a:pt x="192" y="84"/>
                    </a:lnTo>
                    <a:lnTo>
                      <a:pt x="144" y="108"/>
                    </a:lnTo>
                    <a:lnTo>
                      <a:pt x="96" y="138"/>
                    </a:lnTo>
                    <a:lnTo>
                      <a:pt x="48" y="174"/>
                    </a:lnTo>
                    <a:lnTo>
                      <a:pt x="0" y="156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Freeform 153"/>
              <p:cNvSpPr>
                <a:spLocks/>
              </p:cNvSpPr>
              <p:nvPr/>
            </p:nvSpPr>
            <p:spPr bwMode="auto">
              <a:xfrm>
                <a:off x="3762375" y="3790950"/>
                <a:ext cx="3246120" cy="807720"/>
              </a:xfrm>
              <a:custGeom>
                <a:avLst/>
                <a:gdLst>
                  <a:gd name="T0" fmla="*/ 0 w 1278"/>
                  <a:gd name="T1" fmla="*/ 2147483647 h 318"/>
                  <a:gd name="T2" fmla="*/ 0 w 1278"/>
                  <a:gd name="T3" fmla="*/ 2147483647 h 318"/>
                  <a:gd name="T4" fmla="*/ 2147483647 w 1278"/>
                  <a:gd name="T5" fmla="*/ 2147483647 h 318"/>
                  <a:gd name="T6" fmla="*/ 2147483647 w 1278"/>
                  <a:gd name="T7" fmla="*/ 2147483647 h 318"/>
                  <a:gd name="T8" fmla="*/ 2147483647 w 1278"/>
                  <a:gd name="T9" fmla="*/ 2147483647 h 318"/>
                  <a:gd name="T10" fmla="*/ 2147483647 w 1278"/>
                  <a:gd name="T11" fmla="*/ 2147483647 h 318"/>
                  <a:gd name="T12" fmla="*/ 2147483647 w 1278"/>
                  <a:gd name="T13" fmla="*/ 2147483647 h 318"/>
                  <a:gd name="T14" fmla="*/ 2147483647 w 1278"/>
                  <a:gd name="T15" fmla="*/ 2147483647 h 318"/>
                  <a:gd name="T16" fmla="*/ 2147483647 w 1278"/>
                  <a:gd name="T17" fmla="*/ 2147483647 h 318"/>
                  <a:gd name="T18" fmla="*/ 2147483647 w 1278"/>
                  <a:gd name="T19" fmla="*/ 2147483647 h 318"/>
                  <a:gd name="T20" fmla="*/ 2147483647 w 1278"/>
                  <a:gd name="T21" fmla="*/ 2147483647 h 318"/>
                  <a:gd name="T22" fmla="*/ 2147483647 w 1278"/>
                  <a:gd name="T23" fmla="*/ 0 h 318"/>
                  <a:gd name="T24" fmla="*/ 2147483647 w 1278"/>
                  <a:gd name="T25" fmla="*/ 2147483647 h 318"/>
                  <a:gd name="T26" fmla="*/ 2147483647 w 1278"/>
                  <a:gd name="T27" fmla="*/ 2147483647 h 318"/>
                  <a:gd name="T28" fmla="*/ 2147483647 w 1278"/>
                  <a:gd name="T29" fmla="*/ 2147483647 h 318"/>
                  <a:gd name="T30" fmla="*/ 2147483647 w 1278"/>
                  <a:gd name="T31" fmla="*/ 2147483647 h 318"/>
                  <a:gd name="T32" fmla="*/ 2147483647 w 1278"/>
                  <a:gd name="T33" fmla="*/ 2147483647 h 318"/>
                  <a:gd name="T34" fmla="*/ 2147483647 w 1278"/>
                  <a:gd name="T35" fmla="*/ 2147483647 h 318"/>
                  <a:gd name="T36" fmla="*/ 2147483647 w 1278"/>
                  <a:gd name="T37" fmla="*/ 2147483647 h 318"/>
                  <a:gd name="T38" fmla="*/ 2147483647 w 1278"/>
                  <a:gd name="T39" fmla="*/ 2147483647 h 318"/>
                  <a:gd name="T40" fmla="*/ 2147483647 w 1278"/>
                  <a:gd name="T41" fmla="*/ 2147483647 h 318"/>
                  <a:gd name="T42" fmla="*/ 2147483647 w 1278"/>
                  <a:gd name="T43" fmla="*/ 2147483647 h 318"/>
                  <a:gd name="T44" fmla="*/ 2147483647 w 1278"/>
                  <a:gd name="T45" fmla="*/ 2147483647 h 318"/>
                  <a:gd name="T46" fmla="*/ 2147483647 w 1278"/>
                  <a:gd name="T47" fmla="*/ 2147483647 h 318"/>
                  <a:gd name="T48" fmla="*/ 2147483647 w 1278"/>
                  <a:gd name="T49" fmla="*/ 2147483647 h 318"/>
                  <a:gd name="T50" fmla="*/ 2147483647 w 1278"/>
                  <a:gd name="T51" fmla="*/ 2147483647 h 318"/>
                  <a:gd name="T52" fmla="*/ 2147483647 w 1278"/>
                  <a:gd name="T53" fmla="*/ 2147483647 h 318"/>
                  <a:gd name="T54" fmla="*/ 2147483647 w 1278"/>
                  <a:gd name="T55" fmla="*/ 2147483647 h 318"/>
                  <a:gd name="T56" fmla="*/ 2147483647 w 1278"/>
                  <a:gd name="T57" fmla="*/ 2147483647 h 318"/>
                  <a:gd name="T58" fmla="*/ 2147483647 w 1278"/>
                  <a:gd name="T59" fmla="*/ 2147483647 h 318"/>
                  <a:gd name="T60" fmla="*/ 2147483647 w 1278"/>
                  <a:gd name="T61" fmla="*/ 2147483647 h 318"/>
                  <a:gd name="T62" fmla="*/ 2147483647 w 1278"/>
                  <a:gd name="T63" fmla="*/ 2147483647 h 318"/>
                  <a:gd name="T64" fmla="*/ 2147483647 w 1278"/>
                  <a:gd name="T65" fmla="*/ 2147483647 h 318"/>
                  <a:gd name="T66" fmla="*/ 2147483647 w 1278"/>
                  <a:gd name="T67" fmla="*/ 2147483647 h 318"/>
                  <a:gd name="T68" fmla="*/ 2147483647 w 1278"/>
                  <a:gd name="T69" fmla="*/ 2147483647 h 318"/>
                  <a:gd name="T70" fmla="*/ 2147483647 w 1278"/>
                  <a:gd name="T71" fmla="*/ 2147483647 h 318"/>
                  <a:gd name="T72" fmla="*/ 2147483647 w 1278"/>
                  <a:gd name="T73" fmla="*/ 2147483647 h 318"/>
                  <a:gd name="T74" fmla="*/ 2147483647 w 1278"/>
                  <a:gd name="T75" fmla="*/ 2147483647 h 318"/>
                  <a:gd name="T76" fmla="*/ 2147483647 w 1278"/>
                  <a:gd name="T77" fmla="*/ 2147483647 h 318"/>
                  <a:gd name="T78" fmla="*/ 2147483647 w 1278"/>
                  <a:gd name="T79" fmla="*/ 2147483647 h 318"/>
                  <a:gd name="T80" fmla="*/ 2147483647 w 1278"/>
                  <a:gd name="T81" fmla="*/ 2147483647 h 318"/>
                  <a:gd name="T82" fmla="*/ 2147483647 w 1278"/>
                  <a:gd name="T83" fmla="*/ 2147483647 h 318"/>
                  <a:gd name="T84" fmla="*/ 2147483647 w 1278"/>
                  <a:gd name="T85" fmla="*/ 2147483647 h 318"/>
                  <a:gd name="T86" fmla="*/ 2147483647 w 1278"/>
                  <a:gd name="T87" fmla="*/ 2147483647 h 318"/>
                  <a:gd name="T88" fmla="*/ 2147483647 w 1278"/>
                  <a:gd name="T89" fmla="*/ 2147483647 h 318"/>
                  <a:gd name="T90" fmla="*/ 2147483647 w 1278"/>
                  <a:gd name="T91" fmla="*/ 2147483647 h 318"/>
                  <a:gd name="T92" fmla="*/ 2147483647 w 1278"/>
                  <a:gd name="T93" fmla="*/ 2147483647 h 318"/>
                  <a:gd name="T94" fmla="*/ 2147483647 w 1278"/>
                  <a:gd name="T95" fmla="*/ 2147483647 h 318"/>
                  <a:gd name="T96" fmla="*/ 2147483647 w 1278"/>
                  <a:gd name="T97" fmla="*/ 2147483647 h 318"/>
                  <a:gd name="T98" fmla="*/ 2147483647 w 1278"/>
                  <a:gd name="T99" fmla="*/ 2147483647 h 318"/>
                  <a:gd name="T100" fmla="*/ 2147483647 w 1278"/>
                  <a:gd name="T101" fmla="*/ 2147483647 h 318"/>
                  <a:gd name="T102" fmla="*/ 2147483647 w 1278"/>
                  <a:gd name="T103" fmla="*/ 2147483647 h 318"/>
                  <a:gd name="T104" fmla="*/ 2147483647 w 1278"/>
                  <a:gd name="T105" fmla="*/ 2147483647 h 318"/>
                  <a:gd name="T106" fmla="*/ 2147483647 w 1278"/>
                  <a:gd name="T107" fmla="*/ 2147483647 h 318"/>
                  <a:gd name="T108" fmla="*/ 2147483647 w 1278"/>
                  <a:gd name="T109" fmla="*/ 2147483647 h 318"/>
                  <a:gd name="T110" fmla="*/ 2147483647 w 1278"/>
                  <a:gd name="T111" fmla="*/ 2147483647 h 318"/>
                  <a:gd name="T112" fmla="*/ 0 w 1278"/>
                  <a:gd name="T113" fmla="*/ 2147483647 h 318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1278"/>
                  <a:gd name="T172" fmla="*/ 0 h 318"/>
                  <a:gd name="T173" fmla="*/ 1278 w 1278"/>
                  <a:gd name="T174" fmla="*/ 318 h 318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1278" h="318">
                    <a:moveTo>
                      <a:pt x="0" y="162"/>
                    </a:moveTo>
                    <a:lnTo>
                      <a:pt x="0" y="162"/>
                    </a:lnTo>
                    <a:lnTo>
                      <a:pt x="48" y="180"/>
                    </a:lnTo>
                    <a:lnTo>
                      <a:pt x="96" y="144"/>
                    </a:lnTo>
                    <a:lnTo>
                      <a:pt x="144" y="114"/>
                    </a:lnTo>
                    <a:lnTo>
                      <a:pt x="192" y="84"/>
                    </a:lnTo>
                    <a:lnTo>
                      <a:pt x="234" y="66"/>
                    </a:lnTo>
                    <a:lnTo>
                      <a:pt x="282" y="42"/>
                    </a:lnTo>
                    <a:lnTo>
                      <a:pt x="330" y="30"/>
                    </a:lnTo>
                    <a:lnTo>
                      <a:pt x="378" y="18"/>
                    </a:lnTo>
                    <a:lnTo>
                      <a:pt x="426" y="6"/>
                    </a:lnTo>
                    <a:lnTo>
                      <a:pt x="474" y="0"/>
                    </a:lnTo>
                    <a:lnTo>
                      <a:pt x="522" y="6"/>
                    </a:lnTo>
                    <a:lnTo>
                      <a:pt x="570" y="12"/>
                    </a:lnTo>
                    <a:lnTo>
                      <a:pt x="618" y="30"/>
                    </a:lnTo>
                    <a:lnTo>
                      <a:pt x="660" y="48"/>
                    </a:lnTo>
                    <a:lnTo>
                      <a:pt x="708" y="66"/>
                    </a:lnTo>
                    <a:lnTo>
                      <a:pt x="756" y="78"/>
                    </a:lnTo>
                    <a:lnTo>
                      <a:pt x="804" y="102"/>
                    </a:lnTo>
                    <a:lnTo>
                      <a:pt x="852" y="120"/>
                    </a:lnTo>
                    <a:lnTo>
                      <a:pt x="900" y="144"/>
                    </a:lnTo>
                    <a:lnTo>
                      <a:pt x="948" y="162"/>
                    </a:lnTo>
                    <a:lnTo>
                      <a:pt x="996" y="186"/>
                    </a:lnTo>
                    <a:lnTo>
                      <a:pt x="1044" y="204"/>
                    </a:lnTo>
                    <a:lnTo>
                      <a:pt x="1086" y="222"/>
                    </a:lnTo>
                    <a:lnTo>
                      <a:pt x="1134" y="240"/>
                    </a:lnTo>
                    <a:lnTo>
                      <a:pt x="1182" y="258"/>
                    </a:lnTo>
                    <a:lnTo>
                      <a:pt x="1230" y="276"/>
                    </a:lnTo>
                    <a:lnTo>
                      <a:pt x="1278" y="288"/>
                    </a:lnTo>
                    <a:lnTo>
                      <a:pt x="1278" y="318"/>
                    </a:lnTo>
                    <a:lnTo>
                      <a:pt x="1230" y="300"/>
                    </a:lnTo>
                    <a:lnTo>
                      <a:pt x="1182" y="282"/>
                    </a:lnTo>
                    <a:lnTo>
                      <a:pt x="1134" y="258"/>
                    </a:lnTo>
                    <a:lnTo>
                      <a:pt x="1086" y="240"/>
                    </a:lnTo>
                    <a:lnTo>
                      <a:pt x="1044" y="222"/>
                    </a:lnTo>
                    <a:lnTo>
                      <a:pt x="996" y="198"/>
                    </a:lnTo>
                    <a:lnTo>
                      <a:pt x="948" y="180"/>
                    </a:lnTo>
                    <a:lnTo>
                      <a:pt x="900" y="156"/>
                    </a:lnTo>
                    <a:lnTo>
                      <a:pt x="852" y="132"/>
                    </a:lnTo>
                    <a:lnTo>
                      <a:pt x="804" y="108"/>
                    </a:lnTo>
                    <a:lnTo>
                      <a:pt x="756" y="90"/>
                    </a:lnTo>
                    <a:lnTo>
                      <a:pt x="708" y="72"/>
                    </a:lnTo>
                    <a:lnTo>
                      <a:pt x="660" y="54"/>
                    </a:lnTo>
                    <a:lnTo>
                      <a:pt x="618" y="36"/>
                    </a:lnTo>
                    <a:lnTo>
                      <a:pt x="570" y="18"/>
                    </a:lnTo>
                    <a:lnTo>
                      <a:pt x="522" y="6"/>
                    </a:lnTo>
                    <a:lnTo>
                      <a:pt x="474" y="6"/>
                    </a:lnTo>
                    <a:lnTo>
                      <a:pt x="426" y="6"/>
                    </a:lnTo>
                    <a:lnTo>
                      <a:pt x="378" y="18"/>
                    </a:lnTo>
                    <a:lnTo>
                      <a:pt x="330" y="30"/>
                    </a:lnTo>
                    <a:lnTo>
                      <a:pt x="282" y="48"/>
                    </a:lnTo>
                    <a:lnTo>
                      <a:pt x="234" y="66"/>
                    </a:lnTo>
                    <a:lnTo>
                      <a:pt x="192" y="84"/>
                    </a:lnTo>
                    <a:lnTo>
                      <a:pt x="144" y="114"/>
                    </a:lnTo>
                    <a:lnTo>
                      <a:pt x="96" y="144"/>
                    </a:lnTo>
                    <a:lnTo>
                      <a:pt x="48" y="180"/>
                    </a:lnTo>
                    <a:lnTo>
                      <a:pt x="0" y="162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Freeform 155"/>
              <p:cNvSpPr>
                <a:spLocks/>
              </p:cNvSpPr>
              <p:nvPr/>
            </p:nvSpPr>
            <p:spPr bwMode="auto">
              <a:xfrm>
                <a:off x="3762375" y="3775710"/>
                <a:ext cx="3246120" cy="746760"/>
              </a:xfrm>
              <a:custGeom>
                <a:avLst/>
                <a:gdLst>
                  <a:gd name="T0" fmla="*/ 0 w 1278"/>
                  <a:gd name="T1" fmla="*/ 2147483647 h 294"/>
                  <a:gd name="T2" fmla="*/ 0 w 1278"/>
                  <a:gd name="T3" fmla="*/ 2147483647 h 294"/>
                  <a:gd name="T4" fmla="*/ 2147483647 w 1278"/>
                  <a:gd name="T5" fmla="*/ 2147483647 h 294"/>
                  <a:gd name="T6" fmla="*/ 2147483647 w 1278"/>
                  <a:gd name="T7" fmla="*/ 2147483647 h 294"/>
                  <a:gd name="T8" fmla="*/ 2147483647 w 1278"/>
                  <a:gd name="T9" fmla="*/ 2147483647 h 294"/>
                  <a:gd name="T10" fmla="*/ 2147483647 w 1278"/>
                  <a:gd name="T11" fmla="*/ 2147483647 h 294"/>
                  <a:gd name="T12" fmla="*/ 2147483647 w 1278"/>
                  <a:gd name="T13" fmla="*/ 2147483647 h 294"/>
                  <a:gd name="T14" fmla="*/ 2147483647 w 1278"/>
                  <a:gd name="T15" fmla="*/ 2147483647 h 294"/>
                  <a:gd name="T16" fmla="*/ 2147483647 w 1278"/>
                  <a:gd name="T17" fmla="*/ 2147483647 h 294"/>
                  <a:gd name="T18" fmla="*/ 2147483647 w 1278"/>
                  <a:gd name="T19" fmla="*/ 2147483647 h 294"/>
                  <a:gd name="T20" fmla="*/ 2147483647 w 1278"/>
                  <a:gd name="T21" fmla="*/ 2147483647 h 294"/>
                  <a:gd name="T22" fmla="*/ 2147483647 w 1278"/>
                  <a:gd name="T23" fmla="*/ 0 h 294"/>
                  <a:gd name="T24" fmla="*/ 2147483647 w 1278"/>
                  <a:gd name="T25" fmla="*/ 2147483647 h 294"/>
                  <a:gd name="T26" fmla="*/ 2147483647 w 1278"/>
                  <a:gd name="T27" fmla="*/ 2147483647 h 294"/>
                  <a:gd name="T28" fmla="*/ 2147483647 w 1278"/>
                  <a:gd name="T29" fmla="*/ 2147483647 h 294"/>
                  <a:gd name="T30" fmla="*/ 2147483647 w 1278"/>
                  <a:gd name="T31" fmla="*/ 2147483647 h 294"/>
                  <a:gd name="T32" fmla="*/ 2147483647 w 1278"/>
                  <a:gd name="T33" fmla="*/ 2147483647 h 294"/>
                  <a:gd name="T34" fmla="*/ 2147483647 w 1278"/>
                  <a:gd name="T35" fmla="*/ 2147483647 h 294"/>
                  <a:gd name="T36" fmla="*/ 2147483647 w 1278"/>
                  <a:gd name="T37" fmla="*/ 2147483647 h 294"/>
                  <a:gd name="T38" fmla="*/ 2147483647 w 1278"/>
                  <a:gd name="T39" fmla="*/ 2147483647 h 294"/>
                  <a:gd name="T40" fmla="*/ 2147483647 w 1278"/>
                  <a:gd name="T41" fmla="*/ 2147483647 h 294"/>
                  <a:gd name="T42" fmla="*/ 2147483647 w 1278"/>
                  <a:gd name="T43" fmla="*/ 2147483647 h 294"/>
                  <a:gd name="T44" fmla="*/ 2147483647 w 1278"/>
                  <a:gd name="T45" fmla="*/ 2147483647 h 294"/>
                  <a:gd name="T46" fmla="*/ 2147483647 w 1278"/>
                  <a:gd name="T47" fmla="*/ 2147483647 h 294"/>
                  <a:gd name="T48" fmla="*/ 2147483647 w 1278"/>
                  <a:gd name="T49" fmla="*/ 2147483647 h 294"/>
                  <a:gd name="T50" fmla="*/ 2147483647 w 1278"/>
                  <a:gd name="T51" fmla="*/ 2147483647 h 294"/>
                  <a:gd name="T52" fmla="*/ 2147483647 w 1278"/>
                  <a:gd name="T53" fmla="*/ 2147483647 h 294"/>
                  <a:gd name="T54" fmla="*/ 2147483647 w 1278"/>
                  <a:gd name="T55" fmla="*/ 2147483647 h 294"/>
                  <a:gd name="T56" fmla="*/ 2147483647 w 1278"/>
                  <a:gd name="T57" fmla="*/ 2147483647 h 294"/>
                  <a:gd name="T58" fmla="*/ 2147483647 w 1278"/>
                  <a:gd name="T59" fmla="*/ 2147483647 h 294"/>
                  <a:gd name="T60" fmla="*/ 2147483647 w 1278"/>
                  <a:gd name="T61" fmla="*/ 2147483647 h 294"/>
                  <a:gd name="T62" fmla="*/ 2147483647 w 1278"/>
                  <a:gd name="T63" fmla="*/ 2147483647 h 294"/>
                  <a:gd name="T64" fmla="*/ 2147483647 w 1278"/>
                  <a:gd name="T65" fmla="*/ 2147483647 h 294"/>
                  <a:gd name="T66" fmla="*/ 2147483647 w 1278"/>
                  <a:gd name="T67" fmla="*/ 2147483647 h 294"/>
                  <a:gd name="T68" fmla="*/ 2147483647 w 1278"/>
                  <a:gd name="T69" fmla="*/ 2147483647 h 294"/>
                  <a:gd name="T70" fmla="*/ 2147483647 w 1278"/>
                  <a:gd name="T71" fmla="*/ 2147483647 h 294"/>
                  <a:gd name="T72" fmla="*/ 2147483647 w 1278"/>
                  <a:gd name="T73" fmla="*/ 2147483647 h 294"/>
                  <a:gd name="T74" fmla="*/ 2147483647 w 1278"/>
                  <a:gd name="T75" fmla="*/ 2147483647 h 294"/>
                  <a:gd name="T76" fmla="*/ 2147483647 w 1278"/>
                  <a:gd name="T77" fmla="*/ 2147483647 h 294"/>
                  <a:gd name="T78" fmla="*/ 2147483647 w 1278"/>
                  <a:gd name="T79" fmla="*/ 2147483647 h 294"/>
                  <a:gd name="T80" fmla="*/ 2147483647 w 1278"/>
                  <a:gd name="T81" fmla="*/ 2147483647 h 294"/>
                  <a:gd name="T82" fmla="*/ 2147483647 w 1278"/>
                  <a:gd name="T83" fmla="*/ 2147483647 h 294"/>
                  <a:gd name="T84" fmla="*/ 2147483647 w 1278"/>
                  <a:gd name="T85" fmla="*/ 2147483647 h 294"/>
                  <a:gd name="T86" fmla="*/ 2147483647 w 1278"/>
                  <a:gd name="T87" fmla="*/ 2147483647 h 294"/>
                  <a:gd name="T88" fmla="*/ 2147483647 w 1278"/>
                  <a:gd name="T89" fmla="*/ 2147483647 h 294"/>
                  <a:gd name="T90" fmla="*/ 2147483647 w 1278"/>
                  <a:gd name="T91" fmla="*/ 2147483647 h 294"/>
                  <a:gd name="T92" fmla="*/ 2147483647 w 1278"/>
                  <a:gd name="T93" fmla="*/ 2147483647 h 294"/>
                  <a:gd name="T94" fmla="*/ 2147483647 w 1278"/>
                  <a:gd name="T95" fmla="*/ 2147483647 h 294"/>
                  <a:gd name="T96" fmla="*/ 2147483647 w 1278"/>
                  <a:gd name="T97" fmla="*/ 2147483647 h 294"/>
                  <a:gd name="T98" fmla="*/ 2147483647 w 1278"/>
                  <a:gd name="T99" fmla="*/ 2147483647 h 294"/>
                  <a:gd name="T100" fmla="*/ 2147483647 w 1278"/>
                  <a:gd name="T101" fmla="*/ 2147483647 h 294"/>
                  <a:gd name="T102" fmla="*/ 2147483647 w 1278"/>
                  <a:gd name="T103" fmla="*/ 2147483647 h 294"/>
                  <a:gd name="T104" fmla="*/ 2147483647 w 1278"/>
                  <a:gd name="T105" fmla="*/ 2147483647 h 294"/>
                  <a:gd name="T106" fmla="*/ 2147483647 w 1278"/>
                  <a:gd name="T107" fmla="*/ 2147483647 h 294"/>
                  <a:gd name="T108" fmla="*/ 2147483647 w 1278"/>
                  <a:gd name="T109" fmla="*/ 2147483647 h 294"/>
                  <a:gd name="T110" fmla="*/ 2147483647 w 1278"/>
                  <a:gd name="T111" fmla="*/ 2147483647 h 294"/>
                  <a:gd name="T112" fmla="*/ 0 w 1278"/>
                  <a:gd name="T113" fmla="*/ 2147483647 h 294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1278"/>
                  <a:gd name="T172" fmla="*/ 0 h 294"/>
                  <a:gd name="T173" fmla="*/ 1278 w 1278"/>
                  <a:gd name="T174" fmla="*/ 294 h 294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1278" h="294">
                    <a:moveTo>
                      <a:pt x="0" y="168"/>
                    </a:moveTo>
                    <a:lnTo>
                      <a:pt x="0" y="168"/>
                    </a:lnTo>
                    <a:lnTo>
                      <a:pt x="48" y="186"/>
                    </a:lnTo>
                    <a:lnTo>
                      <a:pt x="96" y="150"/>
                    </a:lnTo>
                    <a:lnTo>
                      <a:pt x="144" y="120"/>
                    </a:lnTo>
                    <a:lnTo>
                      <a:pt x="192" y="90"/>
                    </a:lnTo>
                    <a:lnTo>
                      <a:pt x="234" y="66"/>
                    </a:lnTo>
                    <a:lnTo>
                      <a:pt x="282" y="48"/>
                    </a:lnTo>
                    <a:lnTo>
                      <a:pt x="330" y="30"/>
                    </a:lnTo>
                    <a:lnTo>
                      <a:pt x="378" y="18"/>
                    </a:lnTo>
                    <a:lnTo>
                      <a:pt x="426" y="6"/>
                    </a:lnTo>
                    <a:lnTo>
                      <a:pt x="474" y="0"/>
                    </a:lnTo>
                    <a:lnTo>
                      <a:pt x="522" y="6"/>
                    </a:lnTo>
                    <a:lnTo>
                      <a:pt x="570" y="12"/>
                    </a:lnTo>
                    <a:lnTo>
                      <a:pt x="618" y="30"/>
                    </a:lnTo>
                    <a:lnTo>
                      <a:pt x="660" y="42"/>
                    </a:lnTo>
                    <a:lnTo>
                      <a:pt x="708" y="60"/>
                    </a:lnTo>
                    <a:lnTo>
                      <a:pt x="756" y="72"/>
                    </a:lnTo>
                    <a:lnTo>
                      <a:pt x="804" y="90"/>
                    </a:lnTo>
                    <a:lnTo>
                      <a:pt x="852" y="114"/>
                    </a:lnTo>
                    <a:lnTo>
                      <a:pt x="900" y="132"/>
                    </a:lnTo>
                    <a:lnTo>
                      <a:pt x="948" y="150"/>
                    </a:lnTo>
                    <a:lnTo>
                      <a:pt x="996" y="168"/>
                    </a:lnTo>
                    <a:lnTo>
                      <a:pt x="1044" y="180"/>
                    </a:lnTo>
                    <a:lnTo>
                      <a:pt x="1086" y="198"/>
                    </a:lnTo>
                    <a:lnTo>
                      <a:pt x="1134" y="210"/>
                    </a:lnTo>
                    <a:lnTo>
                      <a:pt x="1182" y="222"/>
                    </a:lnTo>
                    <a:lnTo>
                      <a:pt x="1230" y="240"/>
                    </a:lnTo>
                    <a:lnTo>
                      <a:pt x="1278" y="252"/>
                    </a:lnTo>
                    <a:lnTo>
                      <a:pt x="1278" y="294"/>
                    </a:lnTo>
                    <a:lnTo>
                      <a:pt x="1230" y="282"/>
                    </a:lnTo>
                    <a:lnTo>
                      <a:pt x="1182" y="264"/>
                    </a:lnTo>
                    <a:lnTo>
                      <a:pt x="1134" y="246"/>
                    </a:lnTo>
                    <a:lnTo>
                      <a:pt x="1086" y="228"/>
                    </a:lnTo>
                    <a:lnTo>
                      <a:pt x="1044" y="210"/>
                    </a:lnTo>
                    <a:lnTo>
                      <a:pt x="996" y="192"/>
                    </a:lnTo>
                    <a:lnTo>
                      <a:pt x="948" y="168"/>
                    </a:lnTo>
                    <a:lnTo>
                      <a:pt x="900" y="150"/>
                    </a:lnTo>
                    <a:lnTo>
                      <a:pt x="852" y="126"/>
                    </a:lnTo>
                    <a:lnTo>
                      <a:pt x="804" y="108"/>
                    </a:lnTo>
                    <a:lnTo>
                      <a:pt x="756" y="84"/>
                    </a:lnTo>
                    <a:lnTo>
                      <a:pt x="708" y="72"/>
                    </a:lnTo>
                    <a:lnTo>
                      <a:pt x="660" y="54"/>
                    </a:lnTo>
                    <a:lnTo>
                      <a:pt x="618" y="36"/>
                    </a:lnTo>
                    <a:lnTo>
                      <a:pt x="570" y="18"/>
                    </a:lnTo>
                    <a:lnTo>
                      <a:pt x="522" y="12"/>
                    </a:lnTo>
                    <a:lnTo>
                      <a:pt x="474" y="6"/>
                    </a:lnTo>
                    <a:lnTo>
                      <a:pt x="426" y="12"/>
                    </a:lnTo>
                    <a:lnTo>
                      <a:pt x="378" y="24"/>
                    </a:lnTo>
                    <a:lnTo>
                      <a:pt x="330" y="36"/>
                    </a:lnTo>
                    <a:lnTo>
                      <a:pt x="282" y="48"/>
                    </a:lnTo>
                    <a:lnTo>
                      <a:pt x="234" y="72"/>
                    </a:lnTo>
                    <a:lnTo>
                      <a:pt x="192" y="90"/>
                    </a:lnTo>
                    <a:lnTo>
                      <a:pt x="144" y="120"/>
                    </a:lnTo>
                    <a:lnTo>
                      <a:pt x="96" y="150"/>
                    </a:lnTo>
                    <a:lnTo>
                      <a:pt x="48" y="186"/>
                    </a:lnTo>
                    <a:lnTo>
                      <a:pt x="0" y="168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Freeform 157"/>
              <p:cNvSpPr>
                <a:spLocks/>
              </p:cNvSpPr>
              <p:nvPr/>
            </p:nvSpPr>
            <p:spPr bwMode="auto">
              <a:xfrm>
                <a:off x="3762375" y="3775710"/>
                <a:ext cx="3246120" cy="640080"/>
              </a:xfrm>
              <a:custGeom>
                <a:avLst/>
                <a:gdLst>
                  <a:gd name="T0" fmla="*/ 0 w 1278"/>
                  <a:gd name="T1" fmla="*/ 2147483647 h 252"/>
                  <a:gd name="T2" fmla="*/ 0 w 1278"/>
                  <a:gd name="T3" fmla="*/ 2147483647 h 252"/>
                  <a:gd name="T4" fmla="*/ 2147483647 w 1278"/>
                  <a:gd name="T5" fmla="*/ 2147483647 h 252"/>
                  <a:gd name="T6" fmla="*/ 2147483647 w 1278"/>
                  <a:gd name="T7" fmla="*/ 2147483647 h 252"/>
                  <a:gd name="T8" fmla="*/ 2147483647 w 1278"/>
                  <a:gd name="T9" fmla="*/ 2147483647 h 252"/>
                  <a:gd name="T10" fmla="*/ 2147483647 w 1278"/>
                  <a:gd name="T11" fmla="*/ 2147483647 h 252"/>
                  <a:gd name="T12" fmla="*/ 2147483647 w 1278"/>
                  <a:gd name="T13" fmla="*/ 2147483647 h 252"/>
                  <a:gd name="T14" fmla="*/ 2147483647 w 1278"/>
                  <a:gd name="T15" fmla="*/ 2147483647 h 252"/>
                  <a:gd name="T16" fmla="*/ 2147483647 w 1278"/>
                  <a:gd name="T17" fmla="*/ 2147483647 h 252"/>
                  <a:gd name="T18" fmla="*/ 2147483647 w 1278"/>
                  <a:gd name="T19" fmla="*/ 2147483647 h 252"/>
                  <a:gd name="T20" fmla="*/ 2147483647 w 1278"/>
                  <a:gd name="T21" fmla="*/ 2147483647 h 252"/>
                  <a:gd name="T22" fmla="*/ 2147483647 w 1278"/>
                  <a:gd name="T23" fmla="*/ 0 h 252"/>
                  <a:gd name="T24" fmla="*/ 2147483647 w 1278"/>
                  <a:gd name="T25" fmla="*/ 0 h 252"/>
                  <a:gd name="T26" fmla="*/ 2147483647 w 1278"/>
                  <a:gd name="T27" fmla="*/ 2147483647 h 252"/>
                  <a:gd name="T28" fmla="*/ 2147483647 w 1278"/>
                  <a:gd name="T29" fmla="*/ 2147483647 h 252"/>
                  <a:gd name="T30" fmla="*/ 2147483647 w 1278"/>
                  <a:gd name="T31" fmla="*/ 2147483647 h 252"/>
                  <a:gd name="T32" fmla="*/ 2147483647 w 1278"/>
                  <a:gd name="T33" fmla="*/ 2147483647 h 252"/>
                  <a:gd name="T34" fmla="*/ 2147483647 w 1278"/>
                  <a:gd name="T35" fmla="*/ 2147483647 h 252"/>
                  <a:gd name="T36" fmla="*/ 2147483647 w 1278"/>
                  <a:gd name="T37" fmla="*/ 2147483647 h 252"/>
                  <a:gd name="T38" fmla="*/ 2147483647 w 1278"/>
                  <a:gd name="T39" fmla="*/ 2147483647 h 252"/>
                  <a:gd name="T40" fmla="*/ 2147483647 w 1278"/>
                  <a:gd name="T41" fmla="*/ 2147483647 h 252"/>
                  <a:gd name="T42" fmla="*/ 2147483647 w 1278"/>
                  <a:gd name="T43" fmla="*/ 2147483647 h 252"/>
                  <a:gd name="T44" fmla="*/ 2147483647 w 1278"/>
                  <a:gd name="T45" fmla="*/ 2147483647 h 252"/>
                  <a:gd name="T46" fmla="*/ 2147483647 w 1278"/>
                  <a:gd name="T47" fmla="*/ 2147483647 h 252"/>
                  <a:gd name="T48" fmla="*/ 2147483647 w 1278"/>
                  <a:gd name="T49" fmla="*/ 2147483647 h 252"/>
                  <a:gd name="T50" fmla="*/ 2147483647 w 1278"/>
                  <a:gd name="T51" fmla="*/ 2147483647 h 252"/>
                  <a:gd name="T52" fmla="*/ 2147483647 w 1278"/>
                  <a:gd name="T53" fmla="*/ 2147483647 h 252"/>
                  <a:gd name="T54" fmla="*/ 2147483647 w 1278"/>
                  <a:gd name="T55" fmla="*/ 2147483647 h 252"/>
                  <a:gd name="T56" fmla="*/ 2147483647 w 1278"/>
                  <a:gd name="T57" fmla="*/ 2147483647 h 252"/>
                  <a:gd name="T58" fmla="*/ 2147483647 w 1278"/>
                  <a:gd name="T59" fmla="*/ 2147483647 h 252"/>
                  <a:gd name="T60" fmla="*/ 2147483647 w 1278"/>
                  <a:gd name="T61" fmla="*/ 2147483647 h 252"/>
                  <a:gd name="T62" fmla="*/ 2147483647 w 1278"/>
                  <a:gd name="T63" fmla="*/ 2147483647 h 252"/>
                  <a:gd name="T64" fmla="*/ 2147483647 w 1278"/>
                  <a:gd name="T65" fmla="*/ 2147483647 h 252"/>
                  <a:gd name="T66" fmla="*/ 2147483647 w 1278"/>
                  <a:gd name="T67" fmla="*/ 2147483647 h 252"/>
                  <a:gd name="T68" fmla="*/ 2147483647 w 1278"/>
                  <a:gd name="T69" fmla="*/ 2147483647 h 252"/>
                  <a:gd name="T70" fmla="*/ 2147483647 w 1278"/>
                  <a:gd name="T71" fmla="*/ 2147483647 h 252"/>
                  <a:gd name="T72" fmla="*/ 2147483647 w 1278"/>
                  <a:gd name="T73" fmla="*/ 2147483647 h 252"/>
                  <a:gd name="T74" fmla="*/ 2147483647 w 1278"/>
                  <a:gd name="T75" fmla="*/ 2147483647 h 252"/>
                  <a:gd name="T76" fmla="*/ 2147483647 w 1278"/>
                  <a:gd name="T77" fmla="*/ 2147483647 h 252"/>
                  <a:gd name="T78" fmla="*/ 2147483647 w 1278"/>
                  <a:gd name="T79" fmla="*/ 2147483647 h 252"/>
                  <a:gd name="T80" fmla="*/ 2147483647 w 1278"/>
                  <a:gd name="T81" fmla="*/ 2147483647 h 252"/>
                  <a:gd name="T82" fmla="*/ 2147483647 w 1278"/>
                  <a:gd name="T83" fmla="*/ 2147483647 h 252"/>
                  <a:gd name="T84" fmla="*/ 2147483647 w 1278"/>
                  <a:gd name="T85" fmla="*/ 2147483647 h 252"/>
                  <a:gd name="T86" fmla="*/ 2147483647 w 1278"/>
                  <a:gd name="T87" fmla="*/ 2147483647 h 252"/>
                  <a:gd name="T88" fmla="*/ 2147483647 w 1278"/>
                  <a:gd name="T89" fmla="*/ 2147483647 h 252"/>
                  <a:gd name="T90" fmla="*/ 2147483647 w 1278"/>
                  <a:gd name="T91" fmla="*/ 2147483647 h 252"/>
                  <a:gd name="T92" fmla="*/ 2147483647 w 1278"/>
                  <a:gd name="T93" fmla="*/ 0 h 252"/>
                  <a:gd name="T94" fmla="*/ 2147483647 w 1278"/>
                  <a:gd name="T95" fmla="*/ 2147483647 h 252"/>
                  <a:gd name="T96" fmla="*/ 2147483647 w 1278"/>
                  <a:gd name="T97" fmla="*/ 2147483647 h 252"/>
                  <a:gd name="T98" fmla="*/ 2147483647 w 1278"/>
                  <a:gd name="T99" fmla="*/ 2147483647 h 252"/>
                  <a:gd name="T100" fmla="*/ 2147483647 w 1278"/>
                  <a:gd name="T101" fmla="*/ 2147483647 h 252"/>
                  <a:gd name="T102" fmla="*/ 2147483647 w 1278"/>
                  <a:gd name="T103" fmla="*/ 2147483647 h 252"/>
                  <a:gd name="T104" fmla="*/ 2147483647 w 1278"/>
                  <a:gd name="T105" fmla="*/ 2147483647 h 252"/>
                  <a:gd name="T106" fmla="*/ 2147483647 w 1278"/>
                  <a:gd name="T107" fmla="*/ 2147483647 h 252"/>
                  <a:gd name="T108" fmla="*/ 2147483647 w 1278"/>
                  <a:gd name="T109" fmla="*/ 2147483647 h 252"/>
                  <a:gd name="T110" fmla="*/ 2147483647 w 1278"/>
                  <a:gd name="T111" fmla="*/ 2147483647 h 252"/>
                  <a:gd name="T112" fmla="*/ 0 w 1278"/>
                  <a:gd name="T113" fmla="*/ 2147483647 h 252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1278"/>
                  <a:gd name="T172" fmla="*/ 0 h 252"/>
                  <a:gd name="T173" fmla="*/ 1278 w 1278"/>
                  <a:gd name="T174" fmla="*/ 252 h 252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1278" h="252">
                    <a:moveTo>
                      <a:pt x="0" y="168"/>
                    </a:moveTo>
                    <a:lnTo>
                      <a:pt x="0" y="168"/>
                    </a:lnTo>
                    <a:lnTo>
                      <a:pt x="48" y="186"/>
                    </a:lnTo>
                    <a:lnTo>
                      <a:pt x="96" y="150"/>
                    </a:lnTo>
                    <a:lnTo>
                      <a:pt x="144" y="120"/>
                    </a:lnTo>
                    <a:lnTo>
                      <a:pt x="192" y="90"/>
                    </a:lnTo>
                    <a:lnTo>
                      <a:pt x="234" y="66"/>
                    </a:lnTo>
                    <a:lnTo>
                      <a:pt x="282" y="48"/>
                    </a:lnTo>
                    <a:lnTo>
                      <a:pt x="330" y="30"/>
                    </a:lnTo>
                    <a:lnTo>
                      <a:pt x="378" y="12"/>
                    </a:lnTo>
                    <a:lnTo>
                      <a:pt x="426" y="6"/>
                    </a:lnTo>
                    <a:lnTo>
                      <a:pt x="474" y="0"/>
                    </a:lnTo>
                    <a:lnTo>
                      <a:pt x="522" y="0"/>
                    </a:lnTo>
                    <a:lnTo>
                      <a:pt x="570" y="6"/>
                    </a:lnTo>
                    <a:lnTo>
                      <a:pt x="618" y="18"/>
                    </a:lnTo>
                    <a:lnTo>
                      <a:pt x="660" y="30"/>
                    </a:lnTo>
                    <a:lnTo>
                      <a:pt x="708" y="42"/>
                    </a:lnTo>
                    <a:lnTo>
                      <a:pt x="756" y="54"/>
                    </a:lnTo>
                    <a:lnTo>
                      <a:pt x="804" y="72"/>
                    </a:lnTo>
                    <a:lnTo>
                      <a:pt x="852" y="84"/>
                    </a:lnTo>
                    <a:lnTo>
                      <a:pt x="900" y="102"/>
                    </a:lnTo>
                    <a:lnTo>
                      <a:pt x="948" y="120"/>
                    </a:lnTo>
                    <a:lnTo>
                      <a:pt x="996" y="132"/>
                    </a:lnTo>
                    <a:lnTo>
                      <a:pt x="1044" y="144"/>
                    </a:lnTo>
                    <a:lnTo>
                      <a:pt x="1086" y="162"/>
                    </a:lnTo>
                    <a:lnTo>
                      <a:pt x="1134" y="174"/>
                    </a:lnTo>
                    <a:lnTo>
                      <a:pt x="1182" y="186"/>
                    </a:lnTo>
                    <a:lnTo>
                      <a:pt x="1230" y="198"/>
                    </a:lnTo>
                    <a:lnTo>
                      <a:pt x="1278" y="210"/>
                    </a:lnTo>
                    <a:lnTo>
                      <a:pt x="1278" y="252"/>
                    </a:lnTo>
                    <a:lnTo>
                      <a:pt x="1230" y="240"/>
                    </a:lnTo>
                    <a:lnTo>
                      <a:pt x="1182" y="222"/>
                    </a:lnTo>
                    <a:lnTo>
                      <a:pt x="1134" y="210"/>
                    </a:lnTo>
                    <a:lnTo>
                      <a:pt x="1086" y="198"/>
                    </a:lnTo>
                    <a:lnTo>
                      <a:pt x="1044" y="180"/>
                    </a:lnTo>
                    <a:lnTo>
                      <a:pt x="996" y="168"/>
                    </a:lnTo>
                    <a:lnTo>
                      <a:pt x="948" y="150"/>
                    </a:lnTo>
                    <a:lnTo>
                      <a:pt x="900" y="132"/>
                    </a:lnTo>
                    <a:lnTo>
                      <a:pt x="852" y="114"/>
                    </a:lnTo>
                    <a:lnTo>
                      <a:pt x="804" y="90"/>
                    </a:lnTo>
                    <a:lnTo>
                      <a:pt x="756" y="72"/>
                    </a:lnTo>
                    <a:lnTo>
                      <a:pt x="708" y="60"/>
                    </a:lnTo>
                    <a:lnTo>
                      <a:pt x="660" y="42"/>
                    </a:lnTo>
                    <a:lnTo>
                      <a:pt x="618" y="30"/>
                    </a:lnTo>
                    <a:lnTo>
                      <a:pt x="570" y="12"/>
                    </a:lnTo>
                    <a:lnTo>
                      <a:pt x="522" y="6"/>
                    </a:lnTo>
                    <a:lnTo>
                      <a:pt x="474" y="0"/>
                    </a:lnTo>
                    <a:lnTo>
                      <a:pt x="426" y="6"/>
                    </a:lnTo>
                    <a:lnTo>
                      <a:pt x="378" y="18"/>
                    </a:lnTo>
                    <a:lnTo>
                      <a:pt x="330" y="30"/>
                    </a:lnTo>
                    <a:lnTo>
                      <a:pt x="282" y="48"/>
                    </a:lnTo>
                    <a:lnTo>
                      <a:pt x="234" y="66"/>
                    </a:lnTo>
                    <a:lnTo>
                      <a:pt x="192" y="90"/>
                    </a:lnTo>
                    <a:lnTo>
                      <a:pt x="144" y="120"/>
                    </a:lnTo>
                    <a:lnTo>
                      <a:pt x="96" y="150"/>
                    </a:lnTo>
                    <a:lnTo>
                      <a:pt x="48" y="186"/>
                    </a:lnTo>
                    <a:lnTo>
                      <a:pt x="0" y="168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Freeform 159"/>
              <p:cNvSpPr>
                <a:spLocks/>
              </p:cNvSpPr>
              <p:nvPr/>
            </p:nvSpPr>
            <p:spPr bwMode="auto">
              <a:xfrm>
                <a:off x="3762375" y="3745230"/>
                <a:ext cx="3246120" cy="563880"/>
              </a:xfrm>
              <a:custGeom>
                <a:avLst/>
                <a:gdLst>
                  <a:gd name="T0" fmla="*/ 0 w 1278"/>
                  <a:gd name="T1" fmla="*/ 2147483647 h 222"/>
                  <a:gd name="T2" fmla="*/ 0 w 1278"/>
                  <a:gd name="T3" fmla="*/ 2147483647 h 222"/>
                  <a:gd name="T4" fmla="*/ 2147483647 w 1278"/>
                  <a:gd name="T5" fmla="*/ 2147483647 h 222"/>
                  <a:gd name="T6" fmla="*/ 2147483647 w 1278"/>
                  <a:gd name="T7" fmla="*/ 2147483647 h 222"/>
                  <a:gd name="T8" fmla="*/ 2147483647 w 1278"/>
                  <a:gd name="T9" fmla="*/ 2147483647 h 222"/>
                  <a:gd name="T10" fmla="*/ 2147483647 w 1278"/>
                  <a:gd name="T11" fmla="*/ 2147483647 h 222"/>
                  <a:gd name="T12" fmla="*/ 2147483647 w 1278"/>
                  <a:gd name="T13" fmla="*/ 2147483647 h 222"/>
                  <a:gd name="T14" fmla="*/ 2147483647 w 1278"/>
                  <a:gd name="T15" fmla="*/ 2147483647 h 222"/>
                  <a:gd name="T16" fmla="*/ 2147483647 w 1278"/>
                  <a:gd name="T17" fmla="*/ 2147483647 h 222"/>
                  <a:gd name="T18" fmla="*/ 2147483647 w 1278"/>
                  <a:gd name="T19" fmla="*/ 2147483647 h 222"/>
                  <a:gd name="T20" fmla="*/ 2147483647 w 1278"/>
                  <a:gd name="T21" fmla="*/ 2147483647 h 222"/>
                  <a:gd name="T22" fmla="*/ 2147483647 w 1278"/>
                  <a:gd name="T23" fmla="*/ 0 h 222"/>
                  <a:gd name="T24" fmla="*/ 2147483647 w 1278"/>
                  <a:gd name="T25" fmla="*/ 0 h 222"/>
                  <a:gd name="T26" fmla="*/ 2147483647 w 1278"/>
                  <a:gd name="T27" fmla="*/ 2147483647 h 222"/>
                  <a:gd name="T28" fmla="*/ 2147483647 w 1278"/>
                  <a:gd name="T29" fmla="*/ 2147483647 h 222"/>
                  <a:gd name="T30" fmla="*/ 2147483647 w 1278"/>
                  <a:gd name="T31" fmla="*/ 2147483647 h 222"/>
                  <a:gd name="T32" fmla="*/ 2147483647 w 1278"/>
                  <a:gd name="T33" fmla="*/ 2147483647 h 222"/>
                  <a:gd name="T34" fmla="*/ 2147483647 w 1278"/>
                  <a:gd name="T35" fmla="*/ 2147483647 h 222"/>
                  <a:gd name="T36" fmla="*/ 2147483647 w 1278"/>
                  <a:gd name="T37" fmla="*/ 2147483647 h 222"/>
                  <a:gd name="T38" fmla="*/ 2147483647 w 1278"/>
                  <a:gd name="T39" fmla="*/ 2147483647 h 222"/>
                  <a:gd name="T40" fmla="*/ 2147483647 w 1278"/>
                  <a:gd name="T41" fmla="*/ 2147483647 h 222"/>
                  <a:gd name="T42" fmla="*/ 2147483647 w 1278"/>
                  <a:gd name="T43" fmla="*/ 2147483647 h 222"/>
                  <a:gd name="T44" fmla="*/ 2147483647 w 1278"/>
                  <a:gd name="T45" fmla="*/ 2147483647 h 222"/>
                  <a:gd name="T46" fmla="*/ 2147483647 w 1278"/>
                  <a:gd name="T47" fmla="*/ 2147483647 h 222"/>
                  <a:gd name="T48" fmla="*/ 2147483647 w 1278"/>
                  <a:gd name="T49" fmla="*/ 2147483647 h 222"/>
                  <a:gd name="T50" fmla="*/ 2147483647 w 1278"/>
                  <a:gd name="T51" fmla="*/ 2147483647 h 222"/>
                  <a:gd name="T52" fmla="*/ 2147483647 w 1278"/>
                  <a:gd name="T53" fmla="*/ 2147483647 h 222"/>
                  <a:gd name="T54" fmla="*/ 2147483647 w 1278"/>
                  <a:gd name="T55" fmla="*/ 2147483647 h 222"/>
                  <a:gd name="T56" fmla="*/ 2147483647 w 1278"/>
                  <a:gd name="T57" fmla="*/ 2147483647 h 222"/>
                  <a:gd name="T58" fmla="*/ 2147483647 w 1278"/>
                  <a:gd name="T59" fmla="*/ 2147483647 h 222"/>
                  <a:gd name="T60" fmla="*/ 2147483647 w 1278"/>
                  <a:gd name="T61" fmla="*/ 2147483647 h 222"/>
                  <a:gd name="T62" fmla="*/ 2147483647 w 1278"/>
                  <a:gd name="T63" fmla="*/ 2147483647 h 222"/>
                  <a:gd name="T64" fmla="*/ 2147483647 w 1278"/>
                  <a:gd name="T65" fmla="*/ 2147483647 h 222"/>
                  <a:gd name="T66" fmla="*/ 2147483647 w 1278"/>
                  <a:gd name="T67" fmla="*/ 2147483647 h 222"/>
                  <a:gd name="T68" fmla="*/ 2147483647 w 1278"/>
                  <a:gd name="T69" fmla="*/ 2147483647 h 222"/>
                  <a:gd name="T70" fmla="*/ 2147483647 w 1278"/>
                  <a:gd name="T71" fmla="*/ 2147483647 h 222"/>
                  <a:gd name="T72" fmla="*/ 2147483647 w 1278"/>
                  <a:gd name="T73" fmla="*/ 2147483647 h 222"/>
                  <a:gd name="T74" fmla="*/ 2147483647 w 1278"/>
                  <a:gd name="T75" fmla="*/ 2147483647 h 222"/>
                  <a:gd name="T76" fmla="*/ 2147483647 w 1278"/>
                  <a:gd name="T77" fmla="*/ 2147483647 h 222"/>
                  <a:gd name="T78" fmla="*/ 2147483647 w 1278"/>
                  <a:gd name="T79" fmla="*/ 2147483647 h 222"/>
                  <a:gd name="T80" fmla="*/ 2147483647 w 1278"/>
                  <a:gd name="T81" fmla="*/ 2147483647 h 222"/>
                  <a:gd name="T82" fmla="*/ 2147483647 w 1278"/>
                  <a:gd name="T83" fmla="*/ 2147483647 h 222"/>
                  <a:gd name="T84" fmla="*/ 2147483647 w 1278"/>
                  <a:gd name="T85" fmla="*/ 2147483647 h 222"/>
                  <a:gd name="T86" fmla="*/ 2147483647 w 1278"/>
                  <a:gd name="T87" fmla="*/ 2147483647 h 222"/>
                  <a:gd name="T88" fmla="*/ 2147483647 w 1278"/>
                  <a:gd name="T89" fmla="*/ 2147483647 h 222"/>
                  <a:gd name="T90" fmla="*/ 2147483647 w 1278"/>
                  <a:gd name="T91" fmla="*/ 2147483647 h 222"/>
                  <a:gd name="T92" fmla="*/ 2147483647 w 1278"/>
                  <a:gd name="T93" fmla="*/ 2147483647 h 222"/>
                  <a:gd name="T94" fmla="*/ 2147483647 w 1278"/>
                  <a:gd name="T95" fmla="*/ 2147483647 h 222"/>
                  <a:gd name="T96" fmla="*/ 2147483647 w 1278"/>
                  <a:gd name="T97" fmla="*/ 2147483647 h 222"/>
                  <a:gd name="T98" fmla="*/ 2147483647 w 1278"/>
                  <a:gd name="T99" fmla="*/ 2147483647 h 222"/>
                  <a:gd name="T100" fmla="*/ 2147483647 w 1278"/>
                  <a:gd name="T101" fmla="*/ 2147483647 h 222"/>
                  <a:gd name="T102" fmla="*/ 2147483647 w 1278"/>
                  <a:gd name="T103" fmla="*/ 2147483647 h 222"/>
                  <a:gd name="T104" fmla="*/ 2147483647 w 1278"/>
                  <a:gd name="T105" fmla="*/ 2147483647 h 222"/>
                  <a:gd name="T106" fmla="*/ 2147483647 w 1278"/>
                  <a:gd name="T107" fmla="*/ 2147483647 h 222"/>
                  <a:gd name="T108" fmla="*/ 2147483647 w 1278"/>
                  <a:gd name="T109" fmla="*/ 2147483647 h 222"/>
                  <a:gd name="T110" fmla="*/ 2147483647 w 1278"/>
                  <a:gd name="T111" fmla="*/ 2147483647 h 222"/>
                  <a:gd name="T112" fmla="*/ 0 w 1278"/>
                  <a:gd name="T113" fmla="*/ 2147483647 h 222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1278"/>
                  <a:gd name="T172" fmla="*/ 0 h 222"/>
                  <a:gd name="T173" fmla="*/ 1278 w 1278"/>
                  <a:gd name="T174" fmla="*/ 222 h 222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1278" h="222">
                    <a:moveTo>
                      <a:pt x="0" y="180"/>
                    </a:moveTo>
                    <a:lnTo>
                      <a:pt x="0" y="180"/>
                    </a:lnTo>
                    <a:lnTo>
                      <a:pt x="48" y="192"/>
                    </a:lnTo>
                    <a:lnTo>
                      <a:pt x="96" y="162"/>
                    </a:lnTo>
                    <a:lnTo>
                      <a:pt x="144" y="132"/>
                    </a:lnTo>
                    <a:lnTo>
                      <a:pt x="192" y="102"/>
                    </a:lnTo>
                    <a:lnTo>
                      <a:pt x="234" y="78"/>
                    </a:lnTo>
                    <a:lnTo>
                      <a:pt x="282" y="54"/>
                    </a:lnTo>
                    <a:lnTo>
                      <a:pt x="330" y="36"/>
                    </a:lnTo>
                    <a:lnTo>
                      <a:pt x="378" y="24"/>
                    </a:lnTo>
                    <a:lnTo>
                      <a:pt x="426" y="6"/>
                    </a:lnTo>
                    <a:lnTo>
                      <a:pt x="474" y="0"/>
                    </a:lnTo>
                    <a:lnTo>
                      <a:pt x="522" y="0"/>
                    </a:lnTo>
                    <a:lnTo>
                      <a:pt x="570" y="6"/>
                    </a:lnTo>
                    <a:lnTo>
                      <a:pt x="618" y="12"/>
                    </a:lnTo>
                    <a:lnTo>
                      <a:pt x="660" y="12"/>
                    </a:lnTo>
                    <a:lnTo>
                      <a:pt x="708" y="18"/>
                    </a:lnTo>
                    <a:lnTo>
                      <a:pt x="756" y="24"/>
                    </a:lnTo>
                    <a:lnTo>
                      <a:pt x="804" y="30"/>
                    </a:lnTo>
                    <a:lnTo>
                      <a:pt x="852" y="42"/>
                    </a:lnTo>
                    <a:lnTo>
                      <a:pt x="900" y="54"/>
                    </a:lnTo>
                    <a:lnTo>
                      <a:pt x="948" y="60"/>
                    </a:lnTo>
                    <a:lnTo>
                      <a:pt x="996" y="66"/>
                    </a:lnTo>
                    <a:lnTo>
                      <a:pt x="1044" y="78"/>
                    </a:lnTo>
                    <a:lnTo>
                      <a:pt x="1086" y="90"/>
                    </a:lnTo>
                    <a:lnTo>
                      <a:pt x="1134" y="96"/>
                    </a:lnTo>
                    <a:lnTo>
                      <a:pt x="1182" y="108"/>
                    </a:lnTo>
                    <a:lnTo>
                      <a:pt x="1230" y="120"/>
                    </a:lnTo>
                    <a:lnTo>
                      <a:pt x="1278" y="126"/>
                    </a:lnTo>
                    <a:lnTo>
                      <a:pt x="1278" y="222"/>
                    </a:lnTo>
                    <a:lnTo>
                      <a:pt x="1230" y="210"/>
                    </a:lnTo>
                    <a:lnTo>
                      <a:pt x="1182" y="198"/>
                    </a:lnTo>
                    <a:lnTo>
                      <a:pt x="1134" y="186"/>
                    </a:lnTo>
                    <a:lnTo>
                      <a:pt x="1086" y="174"/>
                    </a:lnTo>
                    <a:lnTo>
                      <a:pt x="1044" y="156"/>
                    </a:lnTo>
                    <a:lnTo>
                      <a:pt x="996" y="144"/>
                    </a:lnTo>
                    <a:lnTo>
                      <a:pt x="948" y="132"/>
                    </a:lnTo>
                    <a:lnTo>
                      <a:pt x="900" y="114"/>
                    </a:lnTo>
                    <a:lnTo>
                      <a:pt x="852" y="96"/>
                    </a:lnTo>
                    <a:lnTo>
                      <a:pt x="804" y="84"/>
                    </a:lnTo>
                    <a:lnTo>
                      <a:pt x="756" y="66"/>
                    </a:lnTo>
                    <a:lnTo>
                      <a:pt x="708" y="54"/>
                    </a:lnTo>
                    <a:lnTo>
                      <a:pt x="660" y="42"/>
                    </a:lnTo>
                    <a:lnTo>
                      <a:pt x="618" y="30"/>
                    </a:lnTo>
                    <a:lnTo>
                      <a:pt x="570" y="18"/>
                    </a:lnTo>
                    <a:lnTo>
                      <a:pt x="522" y="12"/>
                    </a:lnTo>
                    <a:lnTo>
                      <a:pt x="474" y="12"/>
                    </a:lnTo>
                    <a:lnTo>
                      <a:pt x="426" y="18"/>
                    </a:lnTo>
                    <a:lnTo>
                      <a:pt x="378" y="24"/>
                    </a:lnTo>
                    <a:lnTo>
                      <a:pt x="330" y="42"/>
                    </a:lnTo>
                    <a:lnTo>
                      <a:pt x="282" y="60"/>
                    </a:lnTo>
                    <a:lnTo>
                      <a:pt x="234" y="78"/>
                    </a:lnTo>
                    <a:lnTo>
                      <a:pt x="192" y="102"/>
                    </a:lnTo>
                    <a:lnTo>
                      <a:pt x="144" y="132"/>
                    </a:lnTo>
                    <a:lnTo>
                      <a:pt x="96" y="162"/>
                    </a:lnTo>
                    <a:lnTo>
                      <a:pt x="48" y="198"/>
                    </a:lnTo>
                    <a:lnTo>
                      <a:pt x="0" y="18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Freeform 161"/>
              <p:cNvSpPr>
                <a:spLocks/>
              </p:cNvSpPr>
              <p:nvPr/>
            </p:nvSpPr>
            <p:spPr bwMode="auto">
              <a:xfrm>
                <a:off x="3762375" y="3531870"/>
                <a:ext cx="3246120" cy="716280"/>
              </a:xfrm>
              <a:custGeom>
                <a:avLst/>
                <a:gdLst>
                  <a:gd name="T0" fmla="*/ 0 w 1278"/>
                  <a:gd name="T1" fmla="*/ 2147483647 h 282"/>
                  <a:gd name="T2" fmla="*/ 0 w 1278"/>
                  <a:gd name="T3" fmla="*/ 2147483647 h 282"/>
                  <a:gd name="T4" fmla="*/ 2147483647 w 1278"/>
                  <a:gd name="T5" fmla="*/ 2147483647 h 282"/>
                  <a:gd name="T6" fmla="*/ 2147483647 w 1278"/>
                  <a:gd name="T7" fmla="*/ 2147483647 h 282"/>
                  <a:gd name="T8" fmla="*/ 2147483647 w 1278"/>
                  <a:gd name="T9" fmla="*/ 2147483647 h 282"/>
                  <a:gd name="T10" fmla="*/ 2147483647 w 1278"/>
                  <a:gd name="T11" fmla="*/ 2147483647 h 282"/>
                  <a:gd name="T12" fmla="*/ 2147483647 w 1278"/>
                  <a:gd name="T13" fmla="*/ 2147483647 h 282"/>
                  <a:gd name="T14" fmla="*/ 2147483647 w 1278"/>
                  <a:gd name="T15" fmla="*/ 2147483647 h 282"/>
                  <a:gd name="T16" fmla="*/ 2147483647 w 1278"/>
                  <a:gd name="T17" fmla="*/ 2147483647 h 282"/>
                  <a:gd name="T18" fmla="*/ 2147483647 w 1278"/>
                  <a:gd name="T19" fmla="*/ 2147483647 h 282"/>
                  <a:gd name="T20" fmla="*/ 2147483647 w 1278"/>
                  <a:gd name="T21" fmla="*/ 2147483647 h 282"/>
                  <a:gd name="T22" fmla="*/ 2147483647 w 1278"/>
                  <a:gd name="T23" fmla="*/ 2147483647 h 282"/>
                  <a:gd name="T24" fmla="*/ 2147483647 w 1278"/>
                  <a:gd name="T25" fmla="*/ 2147483647 h 282"/>
                  <a:gd name="T26" fmla="*/ 2147483647 w 1278"/>
                  <a:gd name="T27" fmla="*/ 2147483647 h 282"/>
                  <a:gd name="T28" fmla="*/ 2147483647 w 1278"/>
                  <a:gd name="T29" fmla="*/ 2147483647 h 282"/>
                  <a:gd name="T30" fmla="*/ 2147483647 w 1278"/>
                  <a:gd name="T31" fmla="*/ 2147483647 h 282"/>
                  <a:gd name="T32" fmla="*/ 2147483647 w 1278"/>
                  <a:gd name="T33" fmla="*/ 2147483647 h 282"/>
                  <a:gd name="T34" fmla="*/ 2147483647 w 1278"/>
                  <a:gd name="T35" fmla="*/ 2147483647 h 282"/>
                  <a:gd name="T36" fmla="*/ 2147483647 w 1278"/>
                  <a:gd name="T37" fmla="*/ 2147483647 h 282"/>
                  <a:gd name="T38" fmla="*/ 2147483647 w 1278"/>
                  <a:gd name="T39" fmla="*/ 2147483647 h 282"/>
                  <a:gd name="T40" fmla="*/ 2147483647 w 1278"/>
                  <a:gd name="T41" fmla="*/ 2147483647 h 282"/>
                  <a:gd name="T42" fmla="*/ 2147483647 w 1278"/>
                  <a:gd name="T43" fmla="*/ 2147483647 h 282"/>
                  <a:gd name="T44" fmla="*/ 2147483647 w 1278"/>
                  <a:gd name="T45" fmla="*/ 2147483647 h 282"/>
                  <a:gd name="T46" fmla="*/ 2147483647 w 1278"/>
                  <a:gd name="T47" fmla="*/ 2147483647 h 282"/>
                  <a:gd name="T48" fmla="*/ 2147483647 w 1278"/>
                  <a:gd name="T49" fmla="*/ 2147483647 h 282"/>
                  <a:gd name="T50" fmla="*/ 2147483647 w 1278"/>
                  <a:gd name="T51" fmla="*/ 2147483647 h 282"/>
                  <a:gd name="T52" fmla="*/ 2147483647 w 1278"/>
                  <a:gd name="T53" fmla="*/ 2147483647 h 282"/>
                  <a:gd name="T54" fmla="*/ 2147483647 w 1278"/>
                  <a:gd name="T55" fmla="*/ 0 h 282"/>
                  <a:gd name="T56" fmla="*/ 2147483647 w 1278"/>
                  <a:gd name="T57" fmla="*/ 0 h 282"/>
                  <a:gd name="T58" fmla="*/ 2147483647 w 1278"/>
                  <a:gd name="T59" fmla="*/ 2147483647 h 282"/>
                  <a:gd name="T60" fmla="*/ 2147483647 w 1278"/>
                  <a:gd name="T61" fmla="*/ 2147483647 h 282"/>
                  <a:gd name="T62" fmla="*/ 2147483647 w 1278"/>
                  <a:gd name="T63" fmla="*/ 2147483647 h 282"/>
                  <a:gd name="T64" fmla="*/ 2147483647 w 1278"/>
                  <a:gd name="T65" fmla="*/ 2147483647 h 282"/>
                  <a:gd name="T66" fmla="*/ 2147483647 w 1278"/>
                  <a:gd name="T67" fmla="*/ 2147483647 h 282"/>
                  <a:gd name="T68" fmla="*/ 2147483647 w 1278"/>
                  <a:gd name="T69" fmla="*/ 2147483647 h 282"/>
                  <a:gd name="T70" fmla="*/ 2147483647 w 1278"/>
                  <a:gd name="T71" fmla="*/ 2147483647 h 282"/>
                  <a:gd name="T72" fmla="*/ 2147483647 w 1278"/>
                  <a:gd name="T73" fmla="*/ 2147483647 h 282"/>
                  <a:gd name="T74" fmla="*/ 2147483647 w 1278"/>
                  <a:gd name="T75" fmla="*/ 2147483647 h 282"/>
                  <a:gd name="T76" fmla="*/ 2147483647 w 1278"/>
                  <a:gd name="T77" fmla="*/ 2147483647 h 282"/>
                  <a:gd name="T78" fmla="*/ 2147483647 w 1278"/>
                  <a:gd name="T79" fmla="*/ 2147483647 h 282"/>
                  <a:gd name="T80" fmla="*/ 2147483647 w 1278"/>
                  <a:gd name="T81" fmla="*/ 2147483647 h 282"/>
                  <a:gd name="T82" fmla="*/ 2147483647 w 1278"/>
                  <a:gd name="T83" fmla="*/ 2147483647 h 282"/>
                  <a:gd name="T84" fmla="*/ 2147483647 w 1278"/>
                  <a:gd name="T85" fmla="*/ 2147483647 h 282"/>
                  <a:gd name="T86" fmla="*/ 2147483647 w 1278"/>
                  <a:gd name="T87" fmla="*/ 2147483647 h 282"/>
                  <a:gd name="T88" fmla="*/ 2147483647 w 1278"/>
                  <a:gd name="T89" fmla="*/ 2147483647 h 282"/>
                  <a:gd name="T90" fmla="*/ 2147483647 w 1278"/>
                  <a:gd name="T91" fmla="*/ 2147483647 h 282"/>
                  <a:gd name="T92" fmla="*/ 2147483647 w 1278"/>
                  <a:gd name="T93" fmla="*/ 2147483647 h 282"/>
                  <a:gd name="T94" fmla="*/ 2147483647 w 1278"/>
                  <a:gd name="T95" fmla="*/ 2147483647 h 282"/>
                  <a:gd name="T96" fmla="*/ 2147483647 w 1278"/>
                  <a:gd name="T97" fmla="*/ 2147483647 h 282"/>
                  <a:gd name="T98" fmla="*/ 2147483647 w 1278"/>
                  <a:gd name="T99" fmla="*/ 2147483647 h 282"/>
                  <a:gd name="T100" fmla="*/ 2147483647 w 1278"/>
                  <a:gd name="T101" fmla="*/ 2147483647 h 282"/>
                  <a:gd name="T102" fmla="*/ 2147483647 w 1278"/>
                  <a:gd name="T103" fmla="*/ 2147483647 h 282"/>
                  <a:gd name="T104" fmla="*/ 2147483647 w 1278"/>
                  <a:gd name="T105" fmla="*/ 2147483647 h 282"/>
                  <a:gd name="T106" fmla="*/ 2147483647 w 1278"/>
                  <a:gd name="T107" fmla="*/ 2147483647 h 282"/>
                  <a:gd name="T108" fmla="*/ 2147483647 w 1278"/>
                  <a:gd name="T109" fmla="*/ 2147483647 h 282"/>
                  <a:gd name="T110" fmla="*/ 2147483647 w 1278"/>
                  <a:gd name="T111" fmla="*/ 2147483647 h 282"/>
                  <a:gd name="T112" fmla="*/ 0 w 1278"/>
                  <a:gd name="T113" fmla="*/ 2147483647 h 282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1278"/>
                  <a:gd name="T172" fmla="*/ 0 h 282"/>
                  <a:gd name="T173" fmla="*/ 1278 w 1278"/>
                  <a:gd name="T174" fmla="*/ 282 h 282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1278" h="282">
                    <a:moveTo>
                      <a:pt x="0" y="264"/>
                    </a:moveTo>
                    <a:lnTo>
                      <a:pt x="0" y="264"/>
                    </a:lnTo>
                    <a:lnTo>
                      <a:pt x="48" y="282"/>
                    </a:lnTo>
                    <a:lnTo>
                      <a:pt x="96" y="246"/>
                    </a:lnTo>
                    <a:lnTo>
                      <a:pt x="144" y="216"/>
                    </a:lnTo>
                    <a:lnTo>
                      <a:pt x="192" y="186"/>
                    </a:lnTo>
                    <a:lnTo>
                      <a:pt x="234" y="156"/>
                    </a:lnTo>
                    <a:lnTo>
                      <a:pt x="282" y="138"/>
                    </a:lnTo>
                    <a:lnTo>
                      <a:pt x="330" y="114"/>
                    </a:lnTo>
                    <a:lnTo>
                      <a:pt x="378" y="102"/>
                    </a:lnTo>
                    <a:lnTo>
                      <a:pt x="426" y="84"/>
                    </a:lnTo>
                    <a:lnTo>
                      <a:pt x="474" y="72"/>
                    </a:lnTo>
                    <a:lnTo>
                      <a:pt x="522" y="72"/>
                    </a:lnTo>
                    <a:lnTo>
                      <a:pt x="570" y="72"/>
                    </a:lnTo>
                    <a:lnTo>
                      <a:pt x="618" y="66"/>
                    </a:lnTo>
                    <a:lnTo>
                      <a:pt x="660" y="60"/>
                    </a:lnTo>
                    <a:lnTo>
                      <a:pt x="708" y="54"/>
                    </a:lnTo>
                    <a:lnTo>
                      <a:pt x="756" y="48"/>
                    </a:lnTo>
                    <a:lnTo>
                      <a:pt x="804" y="42"/>
                    </a:lnTo>
                    <a:lnTo>
                      <a:pt x="852" y="36"/>
                    </a:lnTo>
                    <a:lnTo>
                      <a:pt x="900" y="36"/>
                    </a:lnTo>
                    <a:lnTo>
                      <a:pt x="948" y="30"/>
                    </a:lnTo>
                    <a:lnTo>
                      <a:pt x="996" y="24"/>
                    </a:lnTo>
                    <a:lnTo>
                      <a:pt x="1044" y="18"/>
                    </a:lnTo>
                    <a:lnTo>
                      <a:pt x="1086" y="12"/>
                    </a:lnTo>
                    <a:lnTo>
                      <a:pt x="1134" y="6"/>
                    </a:lnTo>
                    <a:lnTo>
                      <a:pt x="1182" y="6"/>
                    </a:lnTo>
                    <a:lnTo>
                      <a:pt x="1230" y="0"/>
                    </a:lnTo>
                    <a:lnTo>
                      <a:pt x="1278" y="0"/>
                    </a:lnTo>
                    <a:lnTo>
                      <a:pt x="1278" y="210"/>
                    </a:lnTo>
                    <a:lnTo>
                      <a:pt x="1230" y="204"/>
                    </a:lnTo>
                    <a:lnTo>
                      <a:pt x="1182" y="192"/>
                    </a:lnTo>
                    <a:lnTo>
                      <a:pt x="1134" y="180"/>
                    </a:lnTo>
                    <a:lnTo>
                      <a:pt x="1086" y="174"/>
                    </a:lnTo>
                    <a:lnTo>
                      <a:pt x="1044" y="162"/>
                    </a:lnTo>
                    <a:lnTo>
                      <a:pt x="996" y="150"/>
                    </a:lnTo>
                    <a:lnTo>
                      <a:pt x="948" y="144"/>
                    </a:lnTo>
                    <a:lnTo>
                      <a:pt x="900" y="138"/>
                    </a:lnTo>
                    <a:lnTo>
                      <a:pt x="852" y="126"/>
                    </a:lnTo>
                    <a:lnTo>
                      <a:pt x="804" y="114"/>
                    </a:lnTo>
                    <a:lnTo>
                      <a:pt x="756" y="108"/>
                    </a:lnTo>
                    <a:lnTo>
                      <a:pt x="708" y="102"/>
                    </a:lnTo>
                    <a:lnTo>
                      <a:pt x="660" y="96"/>
                    </a:lnTo>
                    <a:lnTo>
                      <a:pt x="618" y="96"/>
                    </a:lnTo>
                    <a:lnTo>
                      <a:pt x="570" y="90"/>
                    </a:lnTo>
                    <a:lnTo>
                      <a:pt x="522" y="84"/>
                    </a:lnTo>
                    <a:lnTo>
                      <a:pt x="474" y="84"/>
                    </a:lnTo>
                    <a:lnTo>
                      <a:pt x="426" y="90"/>
                    </a:lnTo>
                    <a:lnTo>
                      <a:pt x="378" y="108"/>
                    </a:lnTo>
                    <a:lnTo>
                      <a:pt x="330" y="120"/>
                    </a:lnTo>
                    <a:lnTo>
                      <a:pt x="282" y="138"/>
                    </a:lnTo>
                    <a:lnTo>
                      <a:pt x="234" y="162"/>
                    </a:lnTo>
                    <a:lnTo>
                      <a:pt x="192" y="186"/>
                    </a:lnTo>
                    <a:lnTo>
                      <a:pt x="144" y="216"/>
                    </a:lnTo>
                    <a:lnTo>
                      <a:pt x="96" y="246"/>
                    </a:lnTo>
                    <a:lnTo>
                      <a:pt x="48" y="276"/>
                    </a:lnTo>
                    <a:lnTo>
                      <a:pt x="0" y="264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Line 162"/>
              <p:cNvSpPr>
                <a:spLocks noChangeShapeType="1"/>
              </p:cNvSpPr>
              <p:nvPr/>
            </p:nvSpPr>
            <p:spPr bwMode="auto">
              <a:xfrm>
                <a:off x="3762375" y="2480310"/>
                <a:ext cx="0" cy="28044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Line 163"/>
              <p:cNvSpPr>
                <a:spLocks noChangeShapeType="1"/>
              </p:cNvSpPr>
              <p:nvPr/>
            </p:nvSpPr>
            <p:spPr bwMode="auto">
              <a:xfrm>
                <a:off x="3701415" y="5223510"/>
                <a:ext cx="6096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Line 164"/>
              <p:cNvSpPr>
                <a:spLocks noChangeShapeType="1"/>
              </p:cNvSpPr>
              <p:nvPr/>
            </p:nvSpPr>
            <p:spPr bwMode="auto">
              <a:xfrm>
                <a:off x="3701415" y="4674870"/>
                <a:ext cx="6096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Line 165"/>
              <p:cNvSpPr>
                <a:spLocks noChangeShapeType="1"/>
              </p:cNvSpPr>
              <p:nvPr/>
            </p:nvSpPr>
            <p:spPr bwMode="auto">
              <a:xfrm>
                <a:off x="3701415" y="4126230"/>
                <a:ext cx="6096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Line 166"/>
              <p:cNvSpPr>
                <a:spLocks noChangeShapeType="1"/>
              </p:cNvSpPr>
              <p:nvPr/>
            </p:nvSpPr>
            <p:spPr bwMode="auto">
              <a:xfrm>
                <a:off x="3701415" y="3577590"/>
                <a:ext cx="6096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" name="Line 167"/>
              <p:cNvSpPr>
                <a:spLocks noChangeShapeType="1"/>
              </p:cNvSpPr>
              <p:nvPr/>
            </p:nvSpPr>
            <p:spPr bwMode="auto">
              <a:xfrm>
                <a:off x="3701415" y="3028950"/>
                <a:ext cx="6096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Line 168"/>
              <p:cNvSpPr>
                <a:spLocks noChangeShapeType="1"/>
              </p:cNvSpPr>
              <p:nvPr/>
            </p:nvSpPr>
            <p:spPr bwMode="auto">
              <a:xfrm>
                <a:off x="3701415" y="2480310"/>
                <a:ext cx="6096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Line 169"/>
              <p:cNvSpPr>
                <a:spLocks noChangeShapeType="1"/>
              </p:cNvSpPr>
              <p:nvPr/>
            </p:nvSpPr>
            <p:spPr bwMode="auto">
              <a:xfrm>
                <a:off x="3762375" y="5223510"/>
                <a:ext cx="324612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Rectangle 170"/>
              <p:cNvSpPr>
                <a:spLocks noChangeArrowheads="1"/>
              </p:cNvSpPr>
              <p:nvPr/>
            </p:nvSpPr>
            <p:spPr bwMode="auto">
              <a:xfrm>
                <a:off x="3427095" y="5086350"/>
                <a:ext cx="189154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  <a:latin typeface="Trebuchet MS" pitchFamily="34" charset="0"/>
                  </a:rPr>
                  <a:t>20</a:t>
                </a:r>
                <a:endParaRPr lang="en-US" sz="1400">
                  <a:latin typeface="Trebuchet MS" pitchFamily="34" charset="0"/>
                </a:endParaRPr>
              </a:p>
            </p:txBody>
          </p:sp>
          <p:sp>
            <p:nvSpPr>
              <p:cNvPr id="103" name="Rectangle 171"/>
              <p:cNvSpPr>
                <a:spLocks noChangeArrowheads="1"/>
              </p:cNvSpPr>
              <p:nvPr/>
            </p:nvSpPr>
            <p:spPr bwMode="auto">
              <a:xfrm>
                <a:off x="3427095" y="4537710"/>
                <a:ext cx="189154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  <a:latin typeface="Trebuchet MS" pitchFamily="34" charset="0"/>
                  </a:rPr>
                  <a:t>25</a:t>
                </a:r>
                <a:endParaRPr lang="en-US" sz="1400">
                  <a:latin typeface="Trebuchet MS" pitchFamily="34" charset="0"/>
                </a:endParaRPr>
              </a:p>
            </p:txBody>
          </p:sp>
          <p:sp>
            <p:nvSpPr>
              <p:cNvPr id="104" name="Rectangle 172"/>
              <p:cNvSpPr>
                <a:spLocks noChangeArrowheads="1"/>
              </p:cNvSpPr>
              <p:nvPr/>
            </p:nvSpPr>
            <p:spPr bwMode="auto">
              <a:xfrm>
                <a:off x="3427095" y="3989070"/>
                <a:ext cx="189154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  <a:latin typeface="Trebuchet MS" pitchFamily="34" charset="0"/>
                  </a:rPr>
                  <a:t>30</a:t>
                </a:r>
                <a:endParaRPr lang="en-US" sz="1400">
                  <a:latin typeface="Trebuchet MS" pitchFamily="34" charset="0"/>
                </a:endParaRPr>
              </a:p>
            </p:txBody>
          </p:sp>
          <p:sp>
            <p:nvSpPr>
              <p:cNvPr id="105" name="Rectangle 173"/>
              <p:cNvSpPr>
                <a:spLocks noChangeArrowheads="1"/>
              </p:cNvSpPr>
              <p:nvPr/>
            </p:nvSpPr>
            <p:spPr bwMode="auto">
              <a:xfrm>
                <a:off x="3427095" y="3440430"/>
                <a:ext cx="189154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  <a:latin typeface="Trebuchet MS" pitchFamily="34" charset="0"/>
                  </a:rPr>
                  <a:t>35</a:t>
                </a:r>
                <a:endParaRPr lang="en-US" sz="1400">
                  <a:latin typeface="Trebuchet MS" pitchFamily="34" charset="0"/>
                </a:endParaRPr>
              </a:p>
            </p:txBody>
          </p:sp>
          <p:sp>
            <p:nvSpPr>
              <p:cNvPr id="106" name="Rectangle 174"/>
              <p:cNvSpPr>
                <a:spLocks noChangeArrowheads="1"/>
              </p:cNvSpPr>
              <p:nvPr/>
            </p:nvSpPr>
            <p:spPr bwMode="auto">
              <a:xfrm>
                <a:off x="3427095" y="2891790"/>
                <a:ext cx="189154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  <a:latin typeface="Trebuchet MS" pitchFamily="34" charset="0"/>
                  </a:rPr>
                  <a:t>40</a:t>
                </a:r>
                <a:endParaRPr lang="en-US" sz="1400">
                  <a:latin typeface="Trebuchet MS" pitchFamily="34" charset="0"/>
                </a:endParaRPr>
              </a:p>
            </p:txBody>
          </p:sp>
          <p:sp>
            <p:nvSpPr>
              <p:cNvPr id="107" name="Rectangle 175"/>
              <p:cNvSpPr>
                <a:spLocks noChangeArrowheads="1"/>
              </p:cNvSpPr>
              <p:nvPr/>
            </p:nvSpPr>
            <p:spPr bwMode="auto">
              <a:xfrm>
                <a:off x="3427095" y="2343150"/>
                <a:ext cx="189154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  <a:latin typeface="Trebuchet MS" pitchFamily="34" charset="0"/>
                  </a:rPr>
                  <a:t>45</a:t>
                </a:r>
                <a:endParaRPr lang="en-US" sz="1400">
                  <a:latin typeface="Trebuchet MS" pitchFamily="34" charset="0"/>
                </a:endParaRPr>
              </a:p>
            </p:txBody>
          </p:sp>
          <p:sp>
            <p:nvSpPr>
              <p:cNvPr id="108" name="Rectangle 176"/>
              <p:cNvSpPr>
                <a:spLocks noChangeArrowheads="1"/>
              </p:cNvSpPr>
              <p:nvPr/>
            </p:nvSpPr>
            <p:spPr bwMode="auto">
              <a:xfrm>
                <a:off x="3579495" y="5360670"/>
                <a:ext cx="378309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  <a:latin typeface="Trebuchet MS" pitchFamily="34" charset="0"/>
                  </a:rPr>
                  <a:t>2008</a:t>
                </a:r>
                <a:endParaRPr lang="en-US" sz="1400">
                  <a:latin typeface="Trebuchet MS" pitchFamily="34" charset="0"/>
                </a:endParaRPr>
              </a:p>
            </p:txBody>
          </p:sp>
          <p:sp>
            <p:nvSpPr>
              <p:cNvPr id="109" name="Rectangle 177"/>
              <p:cNvSpPr>
                <a:spLocks noChangeArrowheads="1"/>
              </p:cNvSpPr>
              <p:nvPr/>
            </p:nvSpPr>
            <p:spPr bwMode="auto">
              <a:xfrm>
                <a:off x="4417695" y="5360670"/>
                <a:ext cx="378309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  <a:latin typeface="Trebuchet MS" pitchFamily="34" charset="0"/>
                  </a:rPr>
                  <a:t>2015</a:t>
                </a:r>
                <a:endParaRPr lang="en-US" sz="1400">
                  <a:latin typeface="Trebuchet MS" pitchFamily="34" charset="0"/>
                </a:endParaRPr>
              </a:p>
            </p:txBody>
          </p:sp>
          <p:sp>
            <p:nvSpPr>
              <p:cNvPr id="110" name="Rectangle 178"/>
              <p:cNvSpPr>
                <a:spLocks noChangeArrowheads="1"/>
              </p:cNvSpPr>
              <p:nvPr/>
            </p:nvSpPr>
            <p:spPr bwMode="auto">
              <a:xfrm>
                <a:off x="5027295" y="5360670"/>
                <a:ext cx="378309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  <a:latin typeface="Trebuchet MS" pitchFamily="34" charset="0"/>
                  </a:rPr>
                  <a:t>2020</a:t>
                </a:r>
                <a:endParaRPr lang="en-US" sz="1400">
                  <a:latin typeface="Trebuchet MS" pitchFamily="34" charset="0"/>
                </a:endParaRPr>
              </a:p>
            </p:txBody>
          </p:sp>
          <p:sp>
            <p:nvSpPr>
              <p:cNvPr id="111" name="Rectangle 179"/>
              <p:cNvSpPr>
                <a:spLocks noChangeArrowheads="1"/>
              </p:cNvSpPr>
              <p:nvPr/>
            </p:nvSpPr>
            <p:spPr bwMode="auto">
              <a:xfrm>
                <a:off x="5621655" y="5360670"/>
                <a:ext cx="378309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  <a:latin typeface="Trebuchet MS" pitchFamily="34" charset="0"/>
                  </a:rPr>
                  <a:t>2025</a:t>
                </a:r>
                <a:endParaRPr lang="en-US" sz="1400">
                  <a:latin typeface="Trebuchet MS" pitchFamily="34" charset="0"/>
                </a:endParaRPr>
              </a:p>
            </p:txBody>
          </p:sp>
          <p:sp>
            <p:nvSpPr>
              <p:cNvPr id="112" name="Rectangle 180"/>
              <p:cNvSpPr>
                <a:spLocks noChangeArrowheads="1"/>
              </p:cNvSpPr>
              <p:nvPr/>
            </p:nvSpPr>
            <p:spPr bwMode="auto">
              <a:xfrm>
                <a:off x="6231255" y="5360670"/>
                <a:ext cx="378309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  <a:latin typeface="Trebuchet MS" pitchFamily="34" charset="0"/>
                  </a:rPr>
                  <a:t>2030</a:t>
                </a:r>
                <a:endParaRPr lang="en-US" sz="1400">
                  <a:latin typeface="Trebuchet MS" pitchFamily="34" charset="0"/>
                </a:endParaRPr>
              </a:p>
            </p:txBody>
          </p:sp>
          <p:sp>
            <p:nvSpPr>
              <p:cNvPr id="113" name="Rectangle 181"/>
              <p:cNvSpPr>
                <a:spLocks noChangeArrowheads="1"/>
              </p:cNvSpPr>
              <p:nvPr/>
            </p:nvSpPr>
            <p:spPr bwMode="auto">
              <a:xfrm>
                <a:off x="6825615" y="5360670"/>
                <a:ext cx="378309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  <a:latin typeface="Trebuchet MS" pitchFamily="34" charset="0"/>
                  </a:rPr>
                  <a:t>2035</a:t>
                </a:r>
                <a:endParaRPr lang="en-US" sz="1400">
                  <a:latin typeface="Trebuchet MS" pitchFamily="34" charset="0"/>
                </a:endParaRPr>
              </a:p>
            </p:txBody>
          </p:sp>
          <p:sp>
            <p:nvSpPr>
              <p:cNvPr id="114" name="Rectangle 182"/>
              <p:cNvSpPr>
                <a:spLocks noChangeArrowheads="1"/>
              </p:cNvSpPr>
              <p:nvPr/>
            </p:nvSpPr>
            <p:spPr bwMode="auto">
              <a:xfrm rot="-5400000">
                <a:off x="3184230" y="2425928"/>
                <a:ext cx="192360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  <a:latin typeface="Trebuchet MS" pitchFamily="34" charset="0"/>
                  </a:rPr>
                  <a:t>Gt</a:t>
                </a:r>
                <a:endParaRPr lang="en-US" sz="1400">
                  <a:latin typeface="Trebuchet MS" pitchFamily="34" charset="0"/>
                </a:endParaRPr>
              </a:p>
            </p:txBody>
          </p:sp>
          <p:sp>
            <p:nvSpPr>
              <p:cNvPr id="115" name="Line 212"/>
              <p:cNvSpPr>
                <a:spLocks noChangeShapeType="1"/>
              </p:cNvSpPr>
              <p:nvPr/>
            </p:nvSpPr>
            <p:spPr bwMode="auto">
              <a:xfrm>
                <a:off x="4592955" y="5225415"/>
                <a:ext cx="0" cy="60960"/>
              </a:xfrm>
              <a:prstGeom prst="line">
                <a:avLst/>
              </a:prstGeom>
              <a:noFill/>
              <a:ln w="6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" name="Line 213"/>
              <p:cNvSpPr>
                <a:spLocks noChangeShapeType="1"/>
              </p:cNvSpPr>
              <p:nvPr/>
            </p:nvSpPr>
            <p:spPr bwMode="auto">
              <a:xfrm>
                <a:off x="5202555" y="5225415"/>
                <a:ext cx="0" cy="60960"/>
              </a:xfrm>
              <a:prstGeom prst="line">
                <a:avLst/>
              </a:prstGeom>
              <a:noFill/>
              <a:ln w="6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" name="Line 214"/>
              <p:cNvSpPr>
                <a:spLocks noChangeShapeType="1"/>
              </p:cNvSpPr>
              <p:nvPr/>
            </p:nvSpPr>
            <p:spPr bwMode="auto">
              <a:xfrm>
                <a:off x="5796915" y="5225415"/>
                <a:ext cx="0" cy="60960"/>
              </a:xfrm>
              <a:prstGeom prst="line">
                <a:avLst/>
              </a:prstGeom>
              <a:noFill/>
              <a:ln w="6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" name="Line 215"/>
              <p:cNvSpPr>
                <a:spLocks noChangeShapeType="1"/>
              </p:cNvSpPr>
              <p:nvPr/>
            </p:nvSpPr>
            <p:spPr bwMode="auto">
              <a:xfrm>
                <a:off x="6406515" y="5225415"/>
                <a:ext cx="0" cy="60960"/>
              </a:xfrm>
              <a:prstGeom prst="line">
                <a:avLst/>
              </a:prstGeom>
              <a:noFill/>
              <a:ln w="6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" name="Line 216"/>
              <p:cNvSpPr>
                <a:spLocks noChangeShapeType="1"/>
              </p:cNvSpPr>
              <p:nvPr/>
            </p:nvSpPr>
            <p:spPr bwMode="auto">
              <a:xfrm>
                <a:off x="7012940" y="5225415"/>
                <a:ext cx="0" cy="60960"/>
              </a:xfrm>
              <a:prstGeom prst="line">
                <a:avLst/>
              </a:prstGeom>
              <a:noFill/>
              <a:ln w="6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5" name="Freeform 142"/>
            <p:cNvSpPr>
              <a:spLocks/>
            </p:cNvSpPr>
            <p:nvPr/>
          </p:nvSpPr>
          <p:spPr bwMode="auto">
            <a:xfrm>
              <a:off x="1087438" y="3387725"/>
              <a:ext cx="3260725" cy="723900"/>
            </a:xfrm>
            <a:custGeom>
              <a:avLst/>
              <a:gdLst>
                <a:gd name="T0" fmla="*/ 2147483647 w 3426"/>
                <a:gd name="T1" fmla="*/ 2147483647 h 759"/>
                <a:gd name="T2" fmla="*/ 2147483647 w 3426"/>
                <a:gd name="T3" fmla="*/ 2147483647 h 759"/>
                <a:gd name="T4" fmla="*/ 2147483647 w 3426"/>
                <a:gd name="T5" fmla="*/ 2147483647 h 759"/>
                <a:gd name="T6" fmla="*/ 2147483647 w 3426"/>
                <a:gd name="T7" fmla="*/ 2147483647 h 759"/>
                <a:gd name="T8" fmla="*/ 2147483647 w 3426"/>
                <a:gd name="T9" fmla="*/ 2147483647 h 759"/>
                <a:gd name="T10" fmla="*/ 2147483647 w 3426"/>
                <a:gd name="T11" fmla="*/ 2147483647 h 759"/>
                <a:gd name="T12" fmla="*/ 2147483647 w 3426"/>
                <a:gd name="T13" fmla="*/ 2147483647 h 759"/>
                <a:gd name="T14" fmla="*/ 2147483647 w 3426"/>
                <a:gd name="T15" fmla="*/ 2147483647 h 759"/>
                <a:gd name="T16" fmla="*/ 2147483647 w 3426"/>
                <a:gd name="T17" fmla="*/ 2147483647 h 759"/>
                <a:gd name="T18" fmla="*/ 2147483647 w 3426"/>
                <a:gd name="T19" fmla="*/ 2147483647 h 759"/>
                <a:gd name="T20" fmla="*/ 2147483647 w 3426"/>
                <a:gd name="T21" fmla="*/ 2147483647 h 759"/>
                <a:gd name="T22" fmla="*/ 2147483647 w 3426"/>
                <a:gd name="T23" fmla="*/ 2147483647 h 759"/>
                <a:gd name="T24" fmla="*/ 2147483647 w 3426"/>
                <a:gd name="T25" fmla="*/ 2147483647 h 759"/>
                <a:gd name="T26" fmla="*/ 2147483647 w 3426"/>
                <a:gd name="T27" fmla="*/ 2147483647 h 759"/>
                <a:gd name="T28" fmla="*/ 2147483647 w 3426"/>
                <a:gd name="T29" fmla="*/ 2147483647 h 759"/>
                <a:gd name="T30" fmla="*/ 2147483647 w 3426"/>
                <a:gd name="T31" fmla="*/ 2147483647 h 759"/>
                <a:gd name="T32" fmla="*/ 2147483647 w 3426"/>
                <a:gd name="T33" fmla="*/ 2147483647 h 759"/>
                <a:gd name="T34" fmla="*/ 2147483647 w 3426"/>
                <a:gd name="T35" fmla="*/ 2147483647 h 759"/>
                <a:gd name="T36" fmla="*/ 2147483647 w 3426"/>
                <a:gd name="T37" fmla="*/ 2147483647 h 759"/>
                <a:gd name="T38" fmla="*/ 2147483647 w 3426"/>
                <a:gd name="T39" fmla="*/ 2147483647 h 759"/>
                <a:gd name="T40" fmla="*/ 2147483647 w 3426"/>
                <a:gd name="T41" fmla="*/ 2147483647 h 759"/>
                <a:gd name="T42" fmla="*/ 2147483647 w 3426"/>
                <a:gd name="T43" fmla="*/ 2147483647 h 759"/>
                <a:gd name="T44" fmla="*/ 2147483647 w 3426"/>
                <a:gd name="T45" fmla="*/ 2147483647 h 759"/>
                <a:gd name="T46" fmla="*/ 2147483647 w 3426"/>
                <a:gd name="T47" fmla="*/ 2147483647 h 759"/>
                <a:gd name="T48" fmla="*/ 2147483647 w 3426"/>
                <a:gd name="T49" fmla="*/ 2147483647 h 759"/>
                <a:gd name="T50" fmla="*/ 2147483647 w 3426"/>
                <a:gd name="T51" fmla="*/ 2147483647 h 759"/>
                <a:gd name="T52" fmla="*/ 2147483647 w 3426"/>
                <a:gd name="T53" fmla="*/ 2147483647 h 759"/>
                <a:gd name="T54" fmla="*/ 2147483647 w 3426"/>
                <a:gd name="T55" fmla="*/ 2147483647 h 759"/>
                <a:gd name="T56" fmla="*/ 2147483647 w 3426"/>
                <a:gd name="T57" fmla="*/ 2147483647 h 759"/>
                <a:gd name="T58" fmla="*/ 2147483647 w 3426"/>
                <a:gd name="T59" fmla="*/ 2147483647 h 759"/>
                <a:gd name="T60" fmla="*/ 2147483647 w 3426"/>
                <a:gd name="T61" fmla="*/ 2147483647 h 759"/>
                <a:gd name="T62" fmla="*/ 2147483647 w 3426"/>
                <a:gd name="T63" fmla="*/ 2147483647 h 759"/>
                <a:gd name="T64" fmla="*/ 2147483647 w 3426"/>
                <a:gd name="T65" fmla="*/ 2147483647 h 759"/>
                <a:gd name="T66" fmla="*/ 2147483647 w 3426"/>
                <a:gd name="T67" fmla="*/ 2147483647 h 759"/>
                <a:gd name="T68" fmla="*/ 2147483647 w 3426"/>
                <a:gd name="T69" fmla="*/ 2147483647 h 759"/>
                <a:gd name="T70" fmla="*/ 2147483647 w 3426"/>
                <a:gd name="T71" fmla="*/ 2147483647 h 759"/>
                <a:gd name="T72" fmla="*/ 2147483647 w 3426"/>
                <a:gd name="T73" fmla="*/ 2147483647 h 759"/>
                <a:gd name="T74" fmla="*/ 2147483647 w 3426"/>
                <a:gd name="T75" fmla="*/ 2147483647 h 759"/>
                <a:gd name="T76" fmla="*/ 2147483647 w 3426"/>
                <a:gd name="T77" fmla="*/ 2147483647 h 759"/>
                <a:gd name="T78" fmla="*/ 2147483647 w 3426"/>
                <a:gd name="T79" fmla="*/ 2147483647 h 759"/>
                <a:gd name="T80" fmla="*/ 2147483647 w 3426"/>
                <a:gd name="T81" fmla="*/ 2147483647 h 759"/>
                <a:gd name="T82" fmla="*/ 2147483647 w 3426"/>
                <a:gd name="T83" fmla="*/ 2147483647 h 75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3426"/>
                <a:gd name="T127" fmla="*/ 0 h 759"/>
                <a:gd name="T128" fmla="*/ 3426 w 3426"/>
                <a:gd name="T129" fmla="*/ 759 h 75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3426" h="759">
                  <a:moveTo>
                    <a:pt x="12" y="709"/>
                  </a:moveTo>
                  <a:lnTo>
                    <a:pt x="44" y="721"/>
                  </a:lnTo>
                  <a:lnTo>
                    <a:pt x="76" y="734"/>
                  </a:lnTo>
                  <a:lnTo>
                    <a:pt x="107" y="744"/>
                  </a:lnTo>
                  <a:lnTo>
                    <a:pt x="104" y="743"/>
                  </a:lnTo>
                  <a:lnTo>
                    <a:pt x="136" y="743"/>
                  </a:lnTo>
                  <a:lnTo>
                    <a:pt x="133" y="744"/>
                  </a:lnTo>
                  <a:lnTo>
                    <a:pt x="165" y="729"/>
                  </a:lnTo>
                  <a:lnTo>
                    <a:pt x="163" y="730"/>
                  </a:lnTo>
                  <a:lnTo>
                    <a:pt x="194" y="705"/>
                  </a:lnTo>
                  <a:lnTo>
                    <a:pt x="226" y="677"/>
                  </a:lnTo>
                  <a:lnTo>
                    <a:pt x="257" y="651"/>
                  </a:lnTo>
                  <a:lnTo>
                    <a:pt x="321" y="612"/>
                  </a:lnTo>
                  <a:lnTo>
                    <a:pt x="384" y="576"/>
                  </a:lnTo>
                  <a:lnTo>
                    <a:pt x="510" y="497"/>
                  </a:lnTo>
                  <a:lnTo>
                    <a:pt x="638" y="425"/>
                  </a:lnTo>
                  <a:lnTo>
                    <a:pt x="764" y="365"/>
                  </a:lnTo>
                  <a:lnTo>
                    <a:pt x="890" y="311"/>
                  </a:lnTo>
                  <a:lnTo>
                    <a:pt x="1017" y="267"/>
                  </a:lnTo>
                  <a:lnTo>
                    <a:pt x="1143" y="229"/>
                  </a:lnTo>
                  <a:lnTo>
                    <a:pt x="1208" y="214"/>
                  </a:lnTo>
                  <a:lnTo>
                    <a:pt x="1271" y="203"/>
                  </a:lnTo>
                  <a:lnTo>
                    <a:pt x="1335" y="198"/>
                  </a:lnTo>
                  <a:lnTo>
                    <a:pt x="1398" y="197"/>
                  </a:lnTo>
                  <a:lnTo>
                    <a:pt x="1461" y="197"/>
                  </a:lnTo>
                  <a:lnTo>
                    <a:pt x="1524" y="195"/>
                  </a:lnTo>
                  <a:lnTo>
                    <a:pt x="1650" y="184"/>
                  </a:lnTo>
                  <a:lnTo>
                    <a:pt x="1776" y="167"/>
                  </a:lnTo>
                  <a:lnTo>
                    <a:pt x="1902" y="149"/>
                  </a:lnTo>
                  <a:lnTo>
                    <a:pt x="2029" y="134"/>
                  </a:lnTo>
                  <a:lnTo>
                    <a:pt x="2155" y="121"/>
                  </a:lnTo>
                  <a:lnTo>
                    <a:pt x="2281" y="107"/>
                  </a:lnTo>
                  <a:lnTo>
                    <a:pt x="2408" y="93"/>
                  </a:lnTo>
                  <a:lnTo>
                    <a:pt x="2533" y="77"/>
                  </a:lnTo>
                  <a:lnTo>
                    <a:pt x="2659" y="60"/>
                  </a:lnTo>
                  <a:lnTo>
                    <a:pt x="2786" y="46"/>
                  </a:lnTo>
                  <a:lnTo>
                    <a:pt x="2913" y="35"/>
                  </a:lnTo>
                  <a:lnTo>
                    <a:pt x="3039" y="25"/>
                  </a:lnTo>
                  <a:lnTo>
                    <a:pt x="3165" y="14"/>
                  </a:lnTo>
                  <a:lnTo>
                    <a:pt x="3291" y="6"/>
                  </a:lnTo>
                  <a:lnTo>
                    <a:pt x="3417" y="0"/>
                  </a:lnTo>
                  <a:cubicBezTo>
                    <a:pt x="3422" y="0"/>
                    <a:pt x="3425" y="4"/>
                    <a:pt x="3425" y="8"/>
                  </a:cubicBezTo>
                  <a:cubicBezTo>
                    <a:pt x="3426" y="13"/>
                    <a:pt x="3422" y="16"/>
                    <a:pt x="3418" y="16"/>
                  </a:cubicBezTo>
                  <a:lnTo>
                    <a:pt x="3292" y="22"/>
                  </a:lnTo>
                  <a:lnTo>
                    <a:pt x="3166" y="30"/>
                  </a:lnTo>
                  <a:lnTo>
                    <a:pt x="3040" y="41"/>
                  </a:lnTo>
                  <a:lnTo>
                    <a:pt x="2914" y="51"/>
                  </a:lnTo>
                  <a:lnTo>
                    <a:pt x="2787" y="61"/>
                  </a:lnTo>
                  <a:lnTo>
                    <a:pt x="2662" y="75"/>
                  </a:lnTo>
                  <a:lnTo>
                    <a:pt x="2535" y="92"/>
                  </a:lnTo>
                  <a:lnTo>
                    <a:pt x="2409" y="108"/>
                  </a:lnTo>
                  <a:lnTo>
                    <a:pt x="2282" y="122"/>
                  </a:lnTo>
                  <a:lnTo>
                    <a:pt x="2156" y="136"/>
                  </a:lnTo>
                  <a:lnTo>
                    <a:pt x="2030" y="149"/>
                  </a:lnTo>
                  <a:lnTo>
                    <a:pt x="1905" y="164"/>
                  </a:lnTo>
                  <a:lnTo>
                    <a:pt x="1779" y="182"/>
                  </a:lnTo>
                  <a:lnTo>
                    <a:pt x="1651" y="199"/>
                  </a:lnTo>
                  <a:lnTo>
                    <a:pt x="1525" y="211"/>
                  </a:lnTo>
                  <a:lnTo>
                    <a:pt x="1461" y="213"/>
                  </a:lnTo>
                  <a:lnTo>
                    <a:pt x="1399" y="213"/>
                  </a:lnTo>
                  <a:lnTo>
                    <a:pt x="1336" y="214"/>
                  </a:lnTo>
                  <a:lnTo>
                    <a:pt x="1274" y="218"/>
                  </a:lnTo>
                  <a:lnTo>
                    <a:pt x="1211" y="229"/>
                  </a:lnTo>
                  <a:lnTo>
                    <a:pt x="1148" y="244"/>
                  </a:lnTo>
                  <a:lnTo>
                    <a:pt x="1022" y="282"/>
                  </a:lnTo>
                  <a:lnTo>
                    <a:pt x="897" y="326"/>
                  </a:lnTo>
                  <a:lnTo>
                    <a:pt x="771" y="380"/>
                  </a:lnTo>
                  <a:lnTo>
                    <a:pt x="645" y="439"/>
                  </a:lnTo>
                  <a:lnTo>
                    <a:pt x="519" y="510"/>
                  </a:lnTo>
                  <a:lnTo>
                    <a:pt x="392" y="589"/>
                  </a:lnTo>
                  <a:lnTo>
                    <a:pt x="330" y="625"/>
                  </a:lnTo>
                  <a:lnTo>
                    <a:pt x="267" y="664"/>
                  </a:lnTo>
                  <a:lnTo>
                    <a:pt x="237" y="688"/>
                  </a:lnTo>
                  <a:lnTo>
                    <a:pt x="204" y="718"/>
                  </a:lnTo>
                  <a:lnTo>
                    <a:pt x="173" y="743"/>
                  </a:lnTo>
                  <a:cubicBezTo>
                    <a:pt x="173" y="743"/>
                    <a:pt x="172" y="743"/>
                    <a:pt x="172" y="744"/>
                  </a:cubicBezTo>
                  <a:lnTo>
                    <a:pt x="140" y="759"/>
                  </a:lnTo>
                  <a:cubicBezTo>
                    <a:pt x="139" y="759"/>
                    <a:pt x="138" y="759"/>
                    <a:pt x="136" y="759"/>
                  </a:cubicBezTo>
                  <a:lnTo>
                    <a:pt x="104" y="759"/>
                  </a:lnTo>
                  <a:cubicBezTo>
                    <a:pt x="104" y="759"/>
                    <a:pt x="103" y="759"/>
                    <a:pt x="102" y="759"/>
                  </a:cubicBezTo>
                  <a:lnTo>
                    <a:pt x="70" y="749"/>
                  </a:lnTo>
                  <a:lnTo>
                    <a:pt x="39" y="736"/>
                  </a:lnTo>
                  <a:lnTo>
                    <a:pt x="7" y="724"/>
                  </a:lnTo>
                  <a:cubicBezTo>
                    <a:pt x="3" y="722"/>
                    <a:pt x="0" y="718"/>
                    <a:pt x="2" y="714"/>
                  </a:cubicBezTo>
                  <a:cubicBezTo>
                    <a:pt x="4" y="710"/>
                    <a:pt x="8" y="707"/>
                    <a:pt x="12" y="709"/>
                  </a:cubicBezTo>
                  <a:close/>
                </a:path>
              </a:pathLst>
            </a:custGeom>
            <a:solidFill>
              <a:srgbClr val="0070C0"/>
            </a:solidFill>
            <a:ln w="6">
              <a:solidFill>
                <a:srgbClr val="0070C0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Rectangle 198"/>
            <p:cNvSpPr>
              <a:spLocks noChangeArrowheads="1"/>
            </p:cNvSpPr>
            <p:nvPr/>
          </p:nvSpPr>
          <p:spPr bwMode="auto">
            <a:xfrm>
              <a:off x="4402138" y="2492375"/>
              <a:ext cx="595312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C00000"/>
                  </a:solidFill>
                  <a:latin typeface="Trebuchet MS" pitchFamily="34" charset="0"/>
                </a:rPr>
                <a:t>42.6 Gt</a:t>
              </a:r>
            </a:p>
          </p:txBody>
        </p:sp>
        <p:sp>
          <p:nvSpPr>
            <p:cNvPr id="67" name="Rectangle 208"/>
            <p:cNvSpPr>
              <a:spLocks noChangeArrowheads="1"/>
            </p:cNvSpPr>
            <p:nvPr/>
          </p:nvSpPr>
          <p:spPr bwMode="auto">
            <a:xfrm>
              <a:off x="4406900" y="3286125"/>
              <a:ext cx="5969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66CC"/>
                  </a:solidFill>
                  <a:latin typeface="Trebuchet MS" pitchFamily="34" charset="0"/>
                </a:rPr>
                <a:t>35.4 Gt</a:t>
              </a:r>
              <a:endParaRPr lang="en-US" sz="1400">
                <a:latin typeface="Trebuchet MS" pitchFamily="34" charset="0"/>
              </a:endParaRPr>
            </a:p>
          </p:txBody>
        </p:sp>
        <p:sp>
          <p:nvSpPr>
            <p:cNvPr id="68" name="Rectangle 210"/>
            <p:cNvSpPr>
              <a:spLocks noChangeArrowheads="1"/>
            </p:cNvSpPr>
            <p:nvPr/>
          </p:nvSpPr>
          <p:spPr bwMode="auto">
            <a:xfrm>
              <a:off x="4430713" y="4802188"/>
              <a:ext cx="595312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8000"/>
                  </a:solidFill>
                  <a:latin typeface="Trebuchet MS" pitchFamily="34" charset="0"/>
                </a:rPr>
                <a:t>21.7 Gt</a:t>
              </a:r>
              <a:endParaRPr lang="en-US" sz="1400">
                <a:latin typeface="Trebuchet MS" pitchFamily="34" charset="0"/>
              </a:endParaRPr>
            </a:p>
          </p:txBody>
        </p:sp>
        <p:sp>
          <p:nvSpPr>
            <p:cNvPr id="69" name="Rectangle 197"/>
            <p:cNvSpPr>
              <a:spLocks noChangeArrowheads="1"/>
            </p:cNvSpPr>
            <p:nvPr/>
          </p:nvSpPr>
          <p:spPr bwMode="auto">
            <a:xfrm>
              <a:off x="3048000" y="2427288"/>
              <a:ext cx="113030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C00000"/>
                  </a:solidFill>
                  <a:latin typeface="Trebuchet MS" pitchFamily="34" charset="0"/>
                </a:rPr>
                <a:t>Current Policies </a:t>
              </a:r>
              <a:br>
                <a:rPr lang="en-US" sz="1200">
                  <a:solidFill>
                    <a:srgbClr val="C00000"/>
                  </a:solidFill>
                  <a:latin typeface="Trebuchet MS" pitchFamily="34" charset="0"/>
                </a:rPr>
              </a:br>
              <a:r>
                <a:rPr lang="en-US" sz="1200">
                  <a:solidFill>
                    <a:srgbClr val="C00000"/>
                  </a:solidFill>
                  <a:latin typeface="Trebuchet MS" pitchFamily="34" charset="0"/>
                </a:rPr>
                <a:t>Scenario</a:t>
              </a:r>
            </a:p>
          </p:txBody>
        </p:sp>
        <p:sp>
          <p:nvSpPr>
            <p:cNvPr id="70" name="Rectangle 206"/>
            <p:cNvSpPr>
              <a:spLocks noChangeArrowheads="1"/>
            </p:cNvSpPr>
            <p:nvPr/>
          </p:nvSpPr>
          <p:spPr bwMode="auto">
            <a:xfrm>
              <a:off x="3144838" y="4725988"/>
              <a:ext cx="869950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8000"/>
                  </a:solidFill>
                  <a:latin typeface="Trebuchet MS" pitchFamily="34" charset="0"/>
                </a:rPr>
                <a:t>450 Scenario</a:t>
              </a:r>
              <a:endParaRPr lang="en-US" sz="1200">
                <a:latin typeface="Trebuchet MS" pitchFamily="34" charset="0"/>
              </a:endParaRPr>
            </a:p>
          </p:txBody>
        </p:sp>
        <p:sp>
          <p:nvSpPr>
            <p:cNvPr id="71" name="Rectangle 207"/>
            <p:cNvSpPr>
              <a:spLocks noChangeArrowheads="1"/>
            </p:cNvSpPr>
            <p:nvPr/>
          </p:nvSpPr>
          <p:spPr bwMode="auto">
            <a:xfrm>
              <a:off x="3508375" y="3035300"/>
              <a:ext cx="90487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dirty="0">
                  <a:solidFill>
                    <a:srgbClr val="0066CC"/>
                  </a:solidFill>
                  <a:latin typeface="Trebuchet MS" pitchFamily="34" charset="0"/>
                </a:rPr>
                <a:t>New Policies </a:t>
              </a:r>
              <a:br>
                <a:rPr lang="en-US" sz="1200" dirty="0">
                  <a:solidFill>
                    <a:srgbClr val="0066CC"/>
                  </a:solidFill>
                  <a:latin typeface="Trebuchet MS" pitchFamily="34" charset="0"/>
                </a:rPr>
              </a:br>
              <a:r>
                <a:rPr lang="en-US" sz="1200" dirty="0">
                  <a:solidFill>
                    <a:srgbClr val="0066CC"/>
                  </a:solidFill>
                  <a:latin typeface="Trebuchet MS" pitchFamily="34" charset="0"/>
                </a:rPr>
                <a:t>Scenario </a:t>
              </a:r>
              <a:endParaRPr lang="en-US" sz="1200" dirty="0">
                <a:latin typeface="Trebuchet MS" pitchFamily="34" charset="0"/>
              </a:endParaRPr>
            </a:p>
          </p:txBody>
        </p:sp>
        <p:cxnSp>
          <p:nvCxnSpPr>
            <p:cNvPr id="72" name="Straight Arrow Connector 71"/>
            <p:cNvCxnSpPr/>
            <p:nvPr/>
          </p:nvCxnSpPr>
          <p:spPr bwMode="auto">
            <a:xfrm rot="16200000" flipH="1">
              <a:off x="3975100" y="4152900"/>
              <a:ext cx="1250950" cy="0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73" name="TextBox 72"/>
            <p:cNvSpPr txBox="1"/>
            <p:nvPr/>
          </p:nvSpPr>
          <p:spPr bwMode="auto">
            <a:xfrm>
              <a:off x="4602163" y="3925888"/>
              <a:ext cx="781050" cy="306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NZ" sz="1400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13.7 Gt</a:t>
              </a:r>
            </a:p>
          </p:txBody>
        </p:sp>
        <p:cxnSp>
          <p:nvCxnSpPr>
            <p:cNvPr id="74" name="Straight Arrow Connector 73"/>
            <p:cNvCxnSpPr/>
            <p:nvPr/>
          </p:nvCxnSpPr>
          <p:spPr bwMode="auto">
            <a:xfrm rot="16200000" flipH="1">
              <a:off x="4330700" y="3001963"/>
              <a:ext cx="539750" cy="0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75" name="TextBox 74"/>
            <p:cNvSpPr txBox="1"/>
            <p:nvPr/>
          </p:nvSpPr>
          <p:spPr bwMode="auto">
            <a:xfrm>
              <a:off x="4640263" y="2830513"/>
              <a:ext cx="706437" cy="306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NZ" sz="1400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7.1 Gt</a:t>
              </a:r>
            </a:p>
          </p:txBody>
        </p:sp>
        <p:grpSp>
          <p:nvGrpSpPr>
            <p:cNvPr id="76" name="Group 131"/>
            <p:cNvGrpSpPr>
              <a:grpSpLocks/>
            </p:cNvGrpSpPr>
            <p:nvPr/>
          </p:nvGrpSpPr>
          <p:grpSpPr bwMode="auto">
            <a:xfrm>
              <a:off x="1096963" y="3403600"/>
              <a:ext cx="3262312" cy="1484313"/>
              <a:chOff x="3256572" y="3022983"/>
              <a:chExt cx="3261361" cy="1483360"/>
            </a:xfrm>
          </p:grpSpPr>
          <p:sp>
            <p:nvSpPr>
              <p:cNvPr id="78" name="Freeform 256"/>
              <p:cNvSpPr>
                <a:spLocks/>
              </p:cNvSpPr>
              <p:nvPr/>
            </p:nvSpPr>
            <p:spPr bwMode="auto">
              <a:xfrm>
                <a:off x="3256572" y="3330323"/>
                <a:ext cx="3261361" cy="807720"/>
              </a:xfrm>
              <a:custGeom>
                <a:avLst/>
                <a:gdLst>
                  <a:gd name="T0" fmla="*/ 0 w 1284"/>
                  <a:gd name="T1" fmla="*/ 2147483647 h 318"/>
                  <a:gd name="T2" fmla="*/ 2147483647 w 1284"/>
                  <a:gd name="T3" fmla="*/ 2147483647 h 318"/>
                  <a:gd name="T4" fmla="*/ 2147483647 w 1284"/>
                  <a:gd name="T5" fmla="*/ 2147483647 h 318"/>
                  <a:gd name="T6" fmla="*/ 2147483647 w 1284"/>
                  <a:gd name="T7" fmla="*/ 2147483647 h 318"/>
                  <a:gd name="T8" fmla="*/ 2147483647 w 1284"/>
                  <a:gd name="T9" fmla="*/ 2147483647 h 318"/>
                  <a:gd name="T10" fmla="*/ 2147483647 w 1284"/>
                  <a:gd name="T11" fmla="*/ 2147483647 h 318"/>
                  <a:gd name="T12" fmla="*/ 2147483647 w 1284"/>
                  <a:gd name="T13" fmla="*/ 2147483647 h 318"/>
                  <a:gd name="T14" fmla="*/ 2147483647 w 1284"/>
                  <a:gd name="T15" fmla="*/ 2147483647 h 318"/>
                  <a:gd name="T16" fmla="*/ 2147483647 w 1284"/>
                  <a:gd name="T17" fmla="*/ 2147483647 h 318"/>
                  <a:gd name="T18" fmla="*/ 2147483647 w 1284"/>
                  <a:gd name="T19" fmla="*/ 2147483647 h 318"/>
                  <a:gd name="T20" fmla="*/ 2147483647 w 1284"/>
                  <a:gd name="T21" fmla="*/ 0 h 318"/>
                  <a:gd name="T22" fmla="*/ 2147483647 w 1284"/>
                  <a:gd name="T23" fmla="*/ 2147483647 h 318"/>
                  <a:gd name="T24" fmla="*/ 2147483647 w 1284"/>
                  <a:gd name="T25" fmla="*/ 2147483647 h 318"/>
                  <a:gd name="T26" fmla="*/ 2147483647 w 1284"/>
                  <a:gd name="T27" fmla="*/ 2147483647 h 318"/>
                  <a:gd name="T28" fmla="*/ 2147483647 w 1284"/>
                  <a:gd name="T29" fmla="*/ 2147483647 h 318"/>
                  <a:gd name="T30" fmla="*/ 2147483647 w 1284"/>
                  <a:gd name="T31" fmla="*/ 2147483647 h 318"/>
                  <a:gd name="T32" fmla="*/ 2147483647 w 1284"/>
                  <a:gd name="T33" fmla="*/ 2147483647 h 318"/>
                  <a:gd name="T34" fmla="*/ 2147483647 w 1284"/>
                  <a:gd name="T35" fmla="*/ 2147483647 h 318"/>
                  <a:gd name="T36" fmla="*/ 2147483647 w 1284"/>
                  <a:gd name="T37" fmla="*/ 2147483647 h 318"/>
                  <a:gd name="T38" fmla="*/ 2147483647 w 1284"/>
                  <a:gd name="T39" fmla="*/ 2147483647 h 318"/>
                  <a:gd name="T40" fmla="*/ 2147483647 w 1284"/>
                  <a:gd name="T41" fmla="*/ 2147483647 h 318"/>
                  <a:gd name="T42" fmla="*/ 2147483647 w 1284"/>
                  <a:gd name="T43" fmla="*/ 2147483647 h 318"/>
                  <a:gd name="T44" fmla="*/ 2147483647 w 1284"/>
                  <a:gd name="T45" fmla="*/ 2147483647 h 318"/>
                  <a:gd name="T46" fmla="*/ 2147483647 w 1284"/>
                  <a:gd name="T47" fmla="*/ 2147483647 h 318"/>
                  <a:gd name="T48" fmla="*/ 2147483647 w 1284"/>
                  <a:gd name="T49" fmla="*/ 2147483647 h 318"/>
                  <a:gd name="T50" fmla="*/ 2147483647 w 1284"/>
                  <a:gd name="T51" fmla="*/ 2147483647 h 318"/>
                  <a:gd name="T52" fmla="*/ 2147483647 w 1284"/>
                  <a:gd name="T53" fmla="*/ 2147483647 h 318"/>
                  <a:gd name="T54" fmla="*/ 2147483647 w 1284"/>
                  <a:gd name="T55" fmla="*/ 2147483647 h 318"/>
                  <a:gd name="T56" fmla="*/ 2147483647 w 1284"/>
                  <a:gd name="T57" fmla="*/ 2147483647 h 318"/>
                  <a:gd name="T58" fmla="*/ 2147483647 w 1284"/>
                  <a:gd name="T59" fmla="*/ 2147483647 h 318"/>
                  <a:gd name="T60" fmla="*/ 2147483647 w 1284"/>
                  <a:gd name="T61" fmla="*/ 2147483647 h 318"/>
                  <a:gd name="T62" fmla="*/ 2147483647 w 1284"/>
                  <a:gd name="T63" fmla="*/ 2147483647 h 318"/>
                  <a:gd name="T64" fmla="*/ 2147483647 w 1284"/>
                  <a:gd name="T65" fmla="*/ 2147483647 h 318"/>
                  <a:gd name="T66" fmla="*/ 2147483647 w 1284"/>
                  <a:gd name="T67" fmla="*/ 2147483647 h 318"/>
                  <a:gd name="T68" fmla="*/ 2147483647 w 1284"/>
                  <a:gd name="T69" fmla="*/ 2147483647 h 318"/>
                  <a:gd name="T70" fmla="*/ 2147483647 w 1284"/>
                  <a:gd name="T71" fmla="*/ 2147483647 h 318"/>
                  <a:gd name="T72" fmla="*/ 2147483647 w 1284"/>
                  <a:gd name="T73" fmla="*/ 2147483647 h 318"/>
                  <a:gd name="T74" fmla="*/ 2147483647 w 1284"/>
                  <a:gd name="T75" fmla="*/ 2147483647 h 318"/>
                  <a:gd name="T76" fmla="*/ 2147483647 w 1284"/>
                  <a:gd name="T77" fmla="*/ 2147483647 h 318"/>
                  <a:gd name="T78" fmla="*/ 2147483647 w 1284"/>
                  <a:gd name="T79" fmla="*/ 2147483647 h 318"/>
                  <a:gd name="T80" fmla="*/ 2147483647 w 1284"/>
                  <a:gd name="T81" fmla="*/ 2147483647 h 318"/>
                  <a:gd name="T82" fmla="*/ 2147483647 w 1284"/>
                  <a:gd name="T83" fmla="*/ 2147483647 h 318"/>
                  <a:gd name="T84" fmla="*/ 2147483647 w 1284"/>
                  <a:gd name="T85" fmla="*/ 2147483647 h 318"/>
                  <a:gd name="T86" fmla="*/ 2147483647 w 1284"/>
                  <a:gd name="T87" fmla="*/ 2147483647 h 318"/>
                  <a:gd name="T88" fmla="*/ 2147483647 w 1284"/>
                  <a:gd name="T89" fmla="*/ 2147483647 h 318"/>
                  <a:gd name="T90" fmla="*/ 2147483647 w 1284"/>
                  <a:gd name="T91" fmla="*/ 2147483647 h 318"/>
                  <a:gd name="T92" fmla="*/ 2147483647 w 1284"/>
                  <a:gd name="T93" fmla="*/ 2147483647 h 318"/>
                  <a:gd name="T94" fmla="*/ 2147483647 w 1284"/>
                  <a:gd name="T95" fmla="*/ 2147483647 h 318"/>
                  <a:gd name="T96" fmla="*/ 2147483647 w 1284"/>
                  <a:gd name="T97" fmla="*/ 2147483647 h 318"/>
                  <a:gd name="T98" fmla="*/ 2147483647 w 1284"/>
                  <a:gd name="T99" fmla="*/ 2147483647 h 318"/>
                  <a:gd name="T100" fmla="*/ 2147483647 w 1284"/>
                  <a:gd name="T101" fmla="*/ 2147483647 h 318"/>
                  <a:gd name="T102" fmla="*/ 2147483647 w 1284"/>
                  <a:gd name="T103" fmla="*/ 2147483647 h 318"/>
                  <a:gd name="T104" fmla="*/ 2147483647 w 1284"/>
                  <a:gd name="T105" fmla="*/ 2147483647 h 318"/>
                  <a:gd name="T106" fmla="*/ 2147483647 w 1284"/>
                  <a:gd name="T107" fmla="*/ 2147483647 h 318"/>
                  <a:gd name="T108" fmla="*/ 2147483647 w 1284"/>
                  <a:gd name="T109" fmla="*/ 2147483647 h 318"/>
                  <a:gd name="T110" fmla="*/ 0 w 1284"/>
                  <a:gd name="T111" fmla="*/ 2147483647 h 318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284"/>
                  <a:gd name="T169" fmla="*/ 0 h 318"/>
                  <a:gd name="T170" fmla="*/ 1284 w 1284"/>
                  <a:gd name="T171" fmla="*/ 318 h 318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284" h="318">
                    <a:moveTo>
                      <a:pt x="0" y="141"/>
                    </a:moveTo>
                    <a:lnTo>
                      <a:pt x="48" y="155"/>
                    </a:lnTo>
                    <a:lnTo>
                      <a:pt x="95" y="119"/>
                    </a:lnTo>
                    <a:lnTo>
                      <a:pt x="143" y="91"/>
                    </a:lnTo>
                    <a:lnTo>
                      <a:pt x="191" y="65"/>
                    </a:lnTo>
                    <a:lnTo>
                      <a:pt x="238" y="44"/>
                    </a:lnTo>
                    <a:lnTo>
                      <a:pt x="285" y="29"/>
                    </a:lnTo>
                    <a:lnTo>
                      <a:pt x="333" y="17"/>
                    </a:lnTo>
                    <a:lnTo>
                      <a:pt x="381" y="8"/>
                    </a:lnTo>
                    <a:lnTo>
                      <a:pt x="428" y="2"/>
                    </a:lnTo>
                    <a:lnTo>
                      <a:pt x="476" y="0"/>
                    </a:lnTo>
                    <a:lnTo>
                      <a:pt x="523" y="7"/>
                    </a:lnTo>
                    <a:lnTo>
                      <a:pt x="571" y="18"/>
                    </a:lnTo>
                    <a:lnTo>
                      <a:pt x="618" y="35"/>
                    </a:lnTo>
                    <a:lnTo>
                      <a:pt x="666" y="52"/>
                    </a:lnTo>
                    <a:lnTo>
                      <a:pt x="714" y="68"/>
                    </a:lnTo>
                    <a:lnTo>
                      <a:pt x="761" y="84"/>
                    </a:lnTo>
                    <a:lnTo>
                      <a:pt x="809" y="99"/>
                    </a:lnTo>
                    <a:lnTo>
                      <a:pt x="856" y="116"/>
                    </a:lnTo>
                    <a:lnTo>
                      <a:pt x="904" y="133"/>
                    </a:lnTo>
                    <a:lnTo>
                      <a:pt x="951" y="151"/>
                    </a:lnTo>
                    <a:lnTo>
                      <a:pt x="999" y="167"/>
                    </a:lnTo>
                    <a:lnTo>
                      <a:pt x="1046" y="185"/>
                    </a:lnTo>
                    <a:lnTo>
                      <a:pt x="1094" y="201"/>
                    </a:lnTo>
                    <a:lnTo>
                      <a:pt x="1142" y="218"/>
                    </a:lnTo>
                    <a:lnTo>
                      <a:pt x="1189" y="234"/>
                    </a:lnTo>
                    <a:lnTo>
                      <a:pt x="1237" y="252"/>
                    </a:lnTo>
                    <a:lnTo>
                      <a:pt x="1284" y="267"/>
                    </a:lnTo>
                    <a:lnTo>
                      <a:pt x="1284" y="318"/>
                    </a:lnTo>
                    <a:lnTo>
                      <a:pt x="1237" y="302"/>
                    </a:lnTo>
                    <a:lnTo>
                      <a:pt x="1189" y="284"/>
                    </a:lnTo>
                    <a:lnTo>
                      <a:pt x="1142" y="266"/>
                    </a:lnTo>
                    <a:lnTo>
                      <a:pt x="1094" y="247"/>
                    </a:lnTo>
                    <a:lnTo>
                      <a:pt x="1046" y="228"/>
                    </a:lnTo>
                    <a:lnTo>
                      <a:pt x="999" y="208"/>
                    </a:lnTo>
                    <a:lnTo>
                      <a:pt x="951" y="187"/>
                    </a:lnTo>
                    <a:lnTo>
                      <a:pt x="904" y="166"/>
                    </a:lnTo>
                    <a:lnTo>
                      <a:pt x="856" y="145"/>
                    </a:lnTo>
                    <a:lnTo>
                      <a:pt x="809" y="124"/>
                    </a:lnTo>
                    <a:lnTo>
                      <a:pt x="761" y="104"/>
                    </a:lnTo>
                    <a:lnTo>
                      <a:pt x="714" y="83"/>
                    </a:lnTo>
                    <a:lnTo>
                      <a:pt x="666" y="62"/>
                    </a:lnTo>
                    <a:lnTo>
                      <a:pt x="618" y="42"/>
                    </a:lnTo>
                    <a:lnTo>
                      <a:pt x="571" y="22"/>
                    </a:lnTo>
                    <a:lnTo>
                      <a:pt x="523" y="9"/>
                    </a:lnTo>
                    <a:lnTo>
                      <a:pt x="476" y="2"/>
                    </a:lnTo>
                    <a:lnTo>
                      <a:pt x="428" y="2"/>
                    </a:lnTo>
                    <a:lnTo>
                      <a:pt x="381" y="9"/>
                    </a:lnTo>
                    <a:lnTo>
                      <a:pt x="333" y="17"/>
                    </a:lnTo>
                    <a:lnTo>
                      <a:pt x="285" y="29"/>
                    </a:lnTo>
                    <a:lnTo>
                      <a:pt x="238" y="44"/>
                    </a:lnTo>
                    <a:lnTo>
                      <a:pt x="191" y="65"/>
                    </a:lnTo>
                    <a:lnTo>
                      <a:pt x="143" y="91"/>
                    </a:lnTo>
                    <a:lnTo>
                      <a:pt x="95" y="119"/>
                    </a:lnTo>
                    <a:lnTo>
                      <a:pt x="48" y="155"/>
                    </a:lnTo>
                    <a:lnTo>
                      <a:pt x="0" y="141"/>
                    </a:lnTo>
                    <a:close/>
                  </a:path>
                </a:pathLst>
              </a:custGeom>
              <a:solidFill>
                <a:srgbClr val="8EB4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Freeform 257"/>
              <p:cNvSpPr>
                <a:spLocks/>
              </p:cNvSpPr>
              <p:nvPr/>
            </p:nvSpPr>
            <p:spPr bwMode="auto">
              <a:xfrm>
                <a:off x="3256572" y="3343023"/>
                <a:ext cx="3261361" cy="670560"/>
              </a:xfrm>
              <a:custGeom>
                <a:avLst/>
                <a:gdLst>
                  <a:gd name="T0" fmla="*/ 0 w 1284"/>
                  <a:gd name="T1" fmla="*/ 2147483647 h 264"/>
                  <a:gd name="T2" fmla="*/ 2147483647 w 1284"/>
                  <a:gd name="T3" fmla="*/ 2147483647 h 264"/>
                  <a:gd name="T4" fmla="*/ 2147483647 w 1284"/>
                  <a:gd name="T5" fmla="*/ 2147483647 h 264"/>
                  <a:gd name="T6" fmla="*/ 2147483647 w 1284"/>
                  <a:gd name="T7" fmla="*/ 2147483647 h 264"/>
                  <a:gd name="T8" fmla="*/ 2147483647 w 1284"/>
                  <a:gd name="T9" fmla="*/ 2147483647 h 264"/>
                  <a:gd name="T10" fmla="*/ 2147483647 w 1284"/>
                  <a:gd name="T11" fmla="*/ 2147483647 h 264"/>
                  <a:gd name="T12" fmla="*/ 2147483647 w 1284"/>
                  <a:gd name="T13" fmla="*/ 2147483647 h 264"/>
                  <a:gd name="T14" fmla="*/ 2147483647 w 1284"/>
                  <a:gd name="T15" fmla="*/ 2147483647 h 264"/>
                  <a:gd name="T16" fmla="*/ 2147483647 w 1284"/>
                  <a:gd name="T17" fmla="*/ 2147483647 h 264"/>
                  <a:gd name="T18" fmla="*/ 2147483647 w 1284"/>
                  <a:gd name="T19" fmla="*/ 2147483647 h 264"/>
                  <a:gd name="T20" fmla="*/ 2147483647 w 1284"/>
                  <a:gd name="T21" fmla="*/ 0 h 264"/>
                  <a:gd name="T22" fmla="*/ 2147483647 w 1284"/>
                  <a:gd name="T23" fmla="*/ 2147483647 h 264"/>
                  <a:gd name="T24" fmla="*/ 2147483647 w 1284"/>
                  <a:gd name="T25" fmla="*/ 2147483647 h 264"/>
                  <a:gd name="T26" fmla="*/ 2147483647 w 1284"/>
                  <a:gd name="T27" fmla="*/ 2147483647 h 264"/>
                  <a:gd name="T28" fmla="*/ 2147483647 w 1284"/>
                  <a:gd name="T29" fmla="*/ 2147483647 h 264"/>
                  <a:gd name="T30" fmla="*/ 2147483647 w 1284"/>
                  <a:gd name="T31" fmla="*/ 2147483647 h 264"/>
                  <a:gd name="T32" fmla="*/ 2147483647 w 1284"/>
                  <a:gd name="T33" fmla="*/ 2147483647 h 264"/>
                  <a:gd name="T34" fmla="*/ 2147483647 w 1284"/>
                  <a:gd name="T35" fmla="*/ 2147483647 h 264"/>
                  <a:gd name="T36" fmla="*/ 2147483647 w 1284"/>
                  <a:gd name="T37" fmla="*/ 2147483647 h 264"/>
                  <a:gd name="T38" fmla="*/ 2147483647 w 1284"/>
                  <a:gd name="T39" fmla="*/ 2147483647 h 264"/>
                  <a:gd name="T40" fmla="*/ 2147483647 w 1284"/>
                  <a:gd name="T41" fmla="*/ 2147483647 h 264"/>
                  <a:gd name="T42" fmla="*/ 2147483647 w 1284"/>
                  <a:gd name="T43" fmla="*/ 2147483647 h 264"/>
                  <a:gd name="T44" fmla="*/ 2147483647 w 1284"/>
                  <a:gd name="T45" fmla="*/ 2147483647 h 264"/>
                  <a:gd name="T46" fmla="*/ 2147483647 w 1284"/>
                  <a:gd name="T47" fmla="*/ 2147483647 h 264"/>
                  <a:gd name="T48" fmla="*/ 2147483647 w 1284"/>
                  <a:gd name="T49" fmla="*/ 2147483647 h 264"/>
                  <a:gd name="T50" fmla="*/ 2147483647 w 1284"/>
                  <a:gd name="T51" fmla="*/ 2147483647 h 264"/>
                  <a:gd name="T52" fmla="*/ 2147483647 w 1284"/>
                  <a:gd name="T53" fmla="*/ 2147483647 h 264"/>
                  <a:gd name="T54" fmla="*/ 2147483647 w 1284"/>
                  <a:gd name="T55" fmla="*/ 2147483647 h 264"/>
                  <a:gd name="T56" fmla="*/ 2147483647 w 1284"/>
                  <a:gd name="T57" fmla="*/ 2147483647 h 264"/>
                  <a:gd name="T58" fmla="*/ 2147483647 w 1284"/>
                  <a:gd name="T59" fmla="*/ 2147483647 h 264"/>
                  <a:gd name="T60" fmla="*/ 2147483647 w 1284"/>
                  <a:gd name="T61" fmla="*/ 2147483647 h 264"/>
                  <a:gd name="T62" fmla="*/ 2147483647 w 1284"/>
                  <a:gd name="T63" fmla="*/ 2147483647 h 264"/>
                  <a:gd name="T64" fmla="*/ 2147483647 w 1284"/>
                  <a:gd name="T65" fmla="*/ 2147483647 h 264"/>
                  <a:gd name="T66" fmla="*/ 2147483647 w 1284"/>
                  <a:gd name="T67" fmla="*/ 2147483647 h 264"/>
                  <a:gd name="T68" fmla="*/ 2147483647 w 1284"/>
                  <a:gd name="T69" fmla="*/ 2147483647 h 264"/>
                  <a:gd name="T70" fmla="*/ 2147483647 w 1284"/>
                  <a:gd name="T71" fmla="*/ 2147483647 h 264"/>
                  <a:gd name="T72" fmla="*/ 2147483647 w 1284"/>
                  <a:gd name="T73" fmla="*/ 2147483647 h 264"/>
                  <a:gd name="T74" fmla="*/ 2147483647 w 1284"/>
                  <a:gd name="T75" fmla="*/ 2147483647 h 264"/>
                  <a:gd name="T76" fmla="*/ 2147483647 w 1284"/>
                  <a:gd name="T77" fmla="*/ 2147483647 h 264"/>
                  <a:gd name="T78" fmla="*/ 2147483647 w 1284"/>
                  <a:gd name="T79" fmla="*/ 2147483647 h 264"/>
                  <a:gd name="T80" fmla="*/ 2147483647 w 1284"/>
                  <a:gd name="T81" fmla="*/ 2147483647 h 264"/>
                  <a:gd name="T82" fmla="*/ 2147483647 w 1284"/>
                  <a:gd name="T83" fmla="*/ 2147483647 h 264"/>
                  <a:gd name="T84" fmla="*/ 2147483647 w 1284"/>
                  <a:gd name="T85" fmla="*/ 2147483647 h 264"/>
                  <a:gd name="T86" fmla="*/ 2147483647 w 1284"/>
                  <a:gd name="T87" fmla="*/ 2147483647 h 264"/>
                  <a:gd name="T88" fmla="*/ 2147483647 w 1284"/>
                  <a:gd name="T89" fmla="*/ 2147483647 h 264"/>
                  <a:gd name="T90" fmla="*/ 2147483647 w 1284"/>
                  <a:gd name="T91" fmla="*/ 2147483647 h 264"/>
                  <a:gd name="T92" fmla="*/ 2147483647 w 1284"/>
                  <a:gd name="T93" fmla="*/ 2147483647 h 264"/>
                  <a:gd name="T94" fmla="*/ 2147483647 w 1284"/>
                  <a:gd name="T95" fmla="*/ 2147483647 h 264"/>
                  <a:gd name="T96" fmla="*/ 2147483647 w 1284"/>
                  <a:gd name="T97" fmla="*/ 2147483647 h 264"/>
                  <a:gd name="T98" fmla="*/ 2147483647 w 1284"/>
                  <a:gd name="T99" fmla="*/ 2147483647 h 264"/>
                  <a:gd name="T100" fmla="*/ 2147483647 w 1284"/>
                  <a:gd name="T101" fmla="*/ 2147483647 h 264"/>
                  <a:gd name="T102" fmla="*/ 2147483647 w 1284"/>
                  <a:gd name="T103" fmla="*/ 2147483647 h 264"/>
                  <a:gd name="T104" fmla="*/ 2147483647 w 1284"/>
                  <a:gd name="T105" fmla="*/ 2147483647 h 264"/>
                  <a:gd name="T106" fmla="*/ 2147483647 w 1284"/>
                  <a:gd name="T107" fmla="*/ 2147483647 h 264"/>
                  <a:gd name="T108" fmla="*/ 2147483647 w 1284"/>
                  <a:gd name="T109" fmla="*/ 2147483647 h 264"/>
                  <a:gd name="T110" fmla="*/ 0 w 1284"/>
                  <a:gd name="T111" fmla="*/ 2147483647 h 264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284"/>
                  <a:gd name="T169" fmla="*/ 0 h 264"/>
                  <a:gd name="T170" fmla="*/ 1284 w 1284"/>
                  <a:gd name="T171" fmla="*/ 264 h 264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284" h="264">
                    <a:moveTo>
                      <a:pt x="0" y="141"/>
                    </a:moveTo>
                    <a:lnTo>
                      <a:pt x="48" y="154"/>
                    </a:lnTo>
                    <a:lnTo>
                      <a:pt x="95" y="118"/>
                    </a:lnTo>
                    <a:lnTo>
                      <a:pt x="143" y="91"/>
                    </a:lnTo>
                    <a:lnTo>
                      <a:pt x="191" y="65"/>
                    </a:lnTo>
                    <a:lnTo>
                      <a:pt x="238" y="44"/>
                    </a:lnTo>
                    <a:lnTo>
                      <a:pt x="285" y="29"/>
                    </a:lnTo>
                    <a:lnTo>
                      <a:pt x="333" y="17"/>
                    </a:lnTo>
                    <a:lnTo>
                      <a:pt x="381" y="9"/>
                    </a:lnTo>
                    <a:lnTo>
                      <a:pt x="428" y="2"/>
                    </a:lnTo>
                    <a:lnTo>
                      <a:pt x="476" y="0"/>
                    </a:lnTo>
                    <a:lnTo>
                      <a:pt x="523" y="7"/>
                    </a:lnTo>
                    <a:lnTo>
                      <a:pt x="571" y="18"/>
                    </a:lnTo>
                    <a:lnTo>
                      <a:pt x="618" y="33"/>
                    </a:lnTo>
                    <a:lnTo>
                      <a:pt x="666" y="48"/>
                    </a:lnTo>
                    <a:lnTo>
                      <a:pt x="714" y="62"/>
                    </a:lnTo>
                    <a:lnTo>
                      <a:pt x="761" y="77"/>
                    </a:lnTo>
                    <a:lnTo>
                      <a:pt x="809" y="91"/>
                    </a:lnTo>
                    <a:lnTo>
                      <a:pt x="856" y="106"/>
                    </a:lnTo>
                    <a:lnTo>
                      <a:pt x="904" y="122"/>
                    </a:lnTo>
                    <a:lnTo>
                      <a:pt x="951" y="137"/>
                    </a:lnTo>
                    <a:lnTo>
                      <a:pt x="999" y="152"/>
                    </a:lnTo>
                    <a:lnTo>
                      <a:pt x="1046" y="168"/>
                    </a:lnTo>
                    <a:lnTo>
                      <a:pt x="1094" y="183"/>
                    </a:lnTo>
                    <a:lnTo>
                      <a:pt x="1142" y="198"/>
                    </a:lnTo>
                    <a:lnTo>
                      <a:pt x="1189" y="212"/>
                    </a:lnTo>
                    <a:lnTo>
                      <a:pt x="1237" y="227"/>
                    </a:lnTo>
                    <a:lnTo>
                      <a:pt x="1284" y="240"/>
                    </a:lnTo>
                    <a:lnTo>
                      <a:pt x="1284" y="264"/>
                    </a:lnTo>
                    <a:lnTo>
                      <a:pt x="1237" y="249"/>
                    </a:lnTo>
                    <a:lnTo>
                      <a:pt x="1189" y="233"/>
                    </a:lnTo>
                    <a:lnTo>
                      <a:pt x="1142" y="216"/>
                    </a:lnTo>
                    <a:lnTo>
                      <a:pt x="1094" y="200"/>
                    </a:lnTo>
                    <a:lnTo>
                      <a:pt x="1046" y="183"/>
                    </a:lnTo>
                    <a:lnTo>
                      <a:pt x="999" y="166"/>
                    </a:lnTo>
                    <a:lnTo>
                      <a:pt x="951" y="150"/>
                    </a:lnTo>
                    <a:lnTo>
                      <a:pt x="904" y="133"/>
                    </a:lnTo>
                    <a:lnTo>
                      <a:pt x="856" y="116"/>
                    </a:lnTo>
                    <a:lnTo>
                      <a:pt x="809" y="99"/>
                    </a:lnTo>
                    <a:lnTo>
                      <a:pt x="761" y="84"/>
                    </a:lnTo>
                    <a:lnTo>
                      <a:pt x="714" y="68"/>
                    </a:lnTo>
                    <a:lnTo>
                      <a:pt x="666" y="52"/>
                    </a:lnTo>
                    <a:lnTo>
                      <a:pt x="618" y="36"/>
                    </a:lnTo>
                    <a:lnTo>
                      <a:pt x="571" y="20"/>
                    </a:lnTo>
                    <a:lnTo>
                      <a:pt x="523" y="9"/>
                    </a:lnTo>
                    <a:lnTo>
                      <a:pt x="476" y="2"/>
                    </a:lnTo>
                    <a:lnTo>
                      <a:pt x="428" y="3"/>
                    </a:lnTo>
                    <a:lnTo>
                      <a:pt x="381" y="9"/>
                    </a:lnTo>
                    <a:lnTo>
                      <a:pt x="333" y="18"/>
                    </a:lnTo>
                    <a:lnTo>
                      <a:pt x="285" y="30"/>
                    </a:lnTo>
                    <a:lnTo>
                      <a:pt x="238" y="45"/>
                    </a:lnTo>
                    <a:lnTo>
                      <a:pt x="191" y="65"/>
                    </a:lnTo>
                    <a:lnTo>
                      <a:pt x="143" y="91"/>
                    </a:lnTo>
                    <a:lnTo>
                      <a:pt x="95" y="118"/>
                    </a:lnTo>
                    <a:lnTo>
                      <a:pt x="48" y="154"/>
                    </a:lnTo>
                    <a:lnTo>
                      <a:pt x="0" y="141"/>
                    </a:lnTo>
                    <a:close/>
                  </a:path>
                </a:pathLst>
              </a:custGeom>
              <a:solidFill>
                <a:srgbClr val="B3A2C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Freeform 258"/>
              <p:cNvSpPr>
                <a:spLocks/>
              </p:cNvSpPr>
              <p:nvPr/>
            </p:nvSpPr>
            <p:spPr bwMode="auto">
              <a:xfrm>
                <a:off x="3256572" y="3334133"/>
                <a:ext cx="3261361" cy="624840"/>
              </a:xfrm>
              <a:custGeom>
                <a:avLst/>
                <a:gdLst>
                  <a:gd name="T0" fmla="*/ 0 w 1284"/>
                  <a:gd name="T1" fmla="*/ 2147483647 h 246"/>
                  <a:gd name="T2" fmla="*/ 2147483647 w 1284"/>
                  <a:gd name="T3" fmla="*/ 2147483647 h 246"/>
                  <a:gd name="T4" fmla="*/ 2147483647 w 1284"/>
                  <a:gd name="T5" fmla="*/ 2147483647 h 246"/>
                  <a:gd name="T6" fmla="*/ 2147483647 w 1284"/>
                  <a:gd name="T7" fmla="*/ 2147483647 h 246"/>
                  <a:gd name="T8" fmla="*/ 2147483647 w 1284"/>
                  <a:gd name="T9" fmla="*/ 2147483647 h 246"/>
                  <a:gd name="T10" fmla="*/ 2147483647 w 1284"/>
                  <a:gd name="T11" fmla="*/ 2147483647 h 246"/>
                  <a:gd name="T12" fmla="*/ 2147483647 w 1284"/>
                  <a:gd name="T13" fmla="*/ 2147483647 h 246"/>
                  <a:gd name="T14" fmla="*/ 2147483647 w 1284"/>
                  <a:gd name="T15" fmla="*/ 2147483647 h 246"/>
                  <a:gd name="T16" fmla="*/ 2147483647 w 1284"/>
                  <a:gd name="T17" fmla="*/ 2147483647 h 246"/>
                  <a:gd name="T18" fmla="*/ 2147483647 w 1284"/>
                  <a:gd name="T19" fmla="*/ 2147483647 h 246"/>
                  <a:gd name="T20" fmla="*/ 2147483647 w 1284"/>
                  <a:gd name="T21" fmla="*/ 0 h 246"/>
                  <a:gd name="T22" fmla="*/ 2147483647 w 1284"/>
                  <a:gd name="T23" fmla="*/ 2147483647 h 246"/>
                  <a:gd name="T24" fmla="*/ 2147483647 w 1284"/>
                  <a:gd name="T25" fmla="*/ 2147483647 h 246"/>
                  <a:gd name="T26" fmla="*/ 2147483647 w 1284"/>
                  <a:gd name="T27" fmla="*/ 2147483647 h 246"/>
                  <a:gd name="T28" fmla="*/ 2147483647 w 1284"/>
                  <a:gd name="T29" fmla="*/ 2147483647 h 246"/>
                  <a:gd name="T30" fmla="*/ 2147483647 w 1284"/>
                  <a:gd name="T31" fmla="*/ 2147483647 h 246"/>
                  <a:gd name="T32" fmla="*/ 2147483647 w 1284"/>
                  <a:gd name="T33" fmla="*/ 2147483647 h 246"/>
                  <a:gd name="T34" fmla="*/ 2147483647 w 1284"/>
                  <a:gd name="T35" fmla="*/ 2147483647 h 246"/>
                  <a:gd name="T36" fmla="*/ 2147483647 w 1284"/>
                  <a:gd name="T37" fmla="*/ 2147483647 h 246"/>
                  <a:gd name="T38" fmla="*/ 2147483647 w 1284"/>
                  <a:gd name="T39" fmla="*/ 2147483647 h 246"/>
                  <a:gd name="T40" fmla="*/ 2147483647 w 1284"/>
                  <a:gd name="T41" fmla="*/ 2147483647 h 246"/>
                  <a:gd name="T42" fmla="*/ 2147483647 w 1284"/>
                  <a:gd name="T43" fmla="*/ 2147483647 h 246"/>
                  <a:gd name="T44" fmla="*/ 2147483647 w 1284"/>
                  <a:gd name="T45" fmla="*/ 2147483647 h 246"/>
                  <a:gd name="T46" fmla="*/ 2147483647 w 1284"/>
                  <a:gd name="T47" fmla="*/ 2147483647 h 246"/>
                  <a:gd name="T48" fmla="*/ 2147483647 w 1284"/>
                  <a:gd name="T49" fmla="*/ 2147483647 h 246"/>
                  <a:gd name="T50" fmla="*/ 2147483647 w 1284"/>
                  <a:gd name="T51" fmla="*/ 2147483647 h 246"/>
                  <a:gd name="T52" fmla="*/ 2147483647 w 1284"/>
                  <a:gd name="T53" fmla="*/ 2147483647 h 246"/>
                  <a:gd name="T54" fmla="*/ 2147483647 w 1284"/>
                  <a:gd name="T55" fmla="*/ 2147483647 h 246"/>
                  <a:gd name="T56" fmla="*/ 2147483647 w 1284"/>
                  <a:gd name="T57" fmla="*/ 2147483647 h 246"/>
                  <a:gd name="T58" fmla="*/ 2147483647 w 1284"/>
                  <a:gd name="T59" fmla="*/ 2147483647 h 246"/>
                  <a:gd name="T60" fmla="*/ 2147483647 w 1284"/>
                  <a:gd name="T61" fmla="*/ 2147483647 h 246"/>
                  <a:gd name="T62" fmla="*/ 2147483647 w 1284"/>
                  <a:gd name="T63" fmla="*/ 2147483647 h 246"/>
                  <a:gd name="T64" fmla="*/ 2147483647 w 1284"/>
                  <a:gd name="T65" fmla="*/ 2147483647 h 246"/>
                  <a:gd name="T66" fmla="*/ 2147483647 w 1284"/>
                  <a:gd name="T67" fmla="*/ 2147483647 h 246"/>
                  <a:gd name="T68" fmla="*/ 2147483647 w 1284"/>
                  <a:gd name="T69" fmla="*/ 2147483647 h 246"/>
                  <a:gd name="T70" fmla="*/ 2147483647 w 1284"/>
                  <a:gd name="T71" fmla="*/ 2147483647 h 246"/>
                  <a:gd name="T72" fmla="*/ 2147483647 w 1284"/>
                  <a:gd name="T73" fmla="*/ 2147483647 h 246"/>
                  <a:gd name="T74" fmla="*/ 2147483647 w 1284"/>
                  <a:gd name="T75" fmla="*/ 2147483647 h 246"/>
                  <a:gd name="T76" fmla="*/ 2147483647 w 1284"/>
                  <a:gd name="T77" fmla="*/ 2147483647 h 246"/>
                  <a:gd name="T78" fmla="*/ 2147483647 w 1284"/>
                  <a:gd name="T79" fmla="*/ 2147483647 h 246"/>
                  <a:gd name="T80" fmla="*/ 2147483647 w 1284"/>
                  <a:gd name="T81" fmla="*/ 2147483647 h 246"/>
                  <a:gd name="T82" fmla="*/ 2147483647 w 1284"/>
                  <a:gd name="T83" fmla="*/ 2147483647 h 246"/>
                  <a:gd name="T84" fmla="*/ 2147483647 w 1284"/>
                  <a:gd name="T85" fmla="*/ 2147483647 h 246"/>
                  <a:gd name="T86" fmla="*/ 2147483647 w 1284"/>
                  <a:gd name="T87" fmla="*/ 2147483647 h 246"/>
                  <a:gd name="T88" fmla="*/ 2147483647 w 1284"/>
                  <a:gd name="T89" fmla="*/ 2147483647 h 246"/>
                  <a:gd name="T90" fmla="*/ 2147483647 w 1284"/>
                  <a:gd name="T91" fmla="*/ 2147483647 h 246"/>
                  <a:gd name="T92" fmla="*/ 2147483647 w 1284"/>
                  <a:gd name="T93" fmla="*/ 2147483647 h 246"/>
                  <a:gd name="T94" fmla="*/ 2147483647 w 1284"/>
                  <a:gd name="T95" fmla="*/ 2147483647 h 246"/>
                  <a:gd name="T96" fmla="*/ 2147483647 w 1284"/>
                  <a:gd name="T97" fmla="*/ 2147483647 h 246"/>
                  <a:gd name="T98" fmla="*/ 2147483647 w 1284"/>
                  <a:gd name="T99" fmla="*/ 2147483647 h 246"/>
                  <a:gd name="T100" fmla="*/ 2147483647 w 1284"/>
                  <a:gd name="T101" fmla="*/ 2147483647 h 246"/>
                  <a:gd name="T102" fmla="*/ 2147483647 w 1284"/>
                  <a:gd name="T103" fmla="*/ 2147483647 h 246"/>
                  <a:gd name="T104" fmla="*/ 2147483647 w 1284"/>
                  <a:gd name="T105" fmla="*/ 2147483647 h 246"/>
                  <a:gd name="T106" fmla="*/ 2147483647 w 1284"/>
                  <a:gd name="T107" fmla="*/ 2147483647 h 246"/>
                  <a:gd name="T108" fmla="*/ 2147483647 w 1284"/>
                  <a:gd name="T109" fmla="*/ 2147483647 h 246"/>
                  <a:gd name="T110" fmla="*/ 0 w 1284"/>
                  <a:gd name="T111" fmla="*/ 2147483647 h 24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284"/>
                  <a:gd name="T169" fmla="*/ 0 h 246"/>
                  <a:gd name="T170" fmla="*/ 1284 w 1284"/>
                  <a:gd name="T171" fmla="*/ 246 h 24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284" h="246">
                    <a:moveTo>
                      <a:pt x="0" y="147"/>
                    </a:moveTo>
                    <a:lnTo>
                      <a:pt x="48" y="160"/>
                    </a:lnTo>
                    <a:lnTo>
                      <a:pt x="95" y="125"/>
                    </a:lnTo>
                    <a:lnTo>
                      <a:pt x="143" y="98"/>
                    </a:lnTo>
                    <a:lnTo>
                      <a:pt x="191" y="70"/>
                    </a:lnTo>
                    <a:lnTo>
                      <a:pt x="238" y="50"/>
                    </a:lnTo>
                    <a:lnTo>
                      <a:pt x="285" y="33"/>
                    </a:lnTo>
                    <a:lnTo>
                      <a:pt x="333" y="20"/>
                    </a:lnTo>
                    <a:lnTo>
                      <a:pt x="381" y="11"/>
                    </a:lnTo>
                    <a:lnTo>
                      <a:pt x="428" y="3"/>
                    </a:lnTo>
                    <a:lnTo>
                      <a:pt x="476" y="0"/>
                    </a:lnTo>
                    <a:lnTo>
                      <a:pt x="523" y="5"/>
                    </a:lnTo>
                    <a:lnTo>
                      <a:pt x="571" y="13"/>
                    </a:lnTo>
                    <a:lnTo>
                      <a:pt x="618" y="23"/>
                    </a:lnTo>
                    <a:lnTo>
                      <a:pt x="666" y="33"/>
                    </a:lnTo>
                    <a:lnTo>
                      <a:pt x="714" y="41"/>
                    </a:lnTo>
                    <a:lnTo>
                      <a:pt x="761" y="49"/>
                    </a:lnTo>
                    <a:lnTo>
                      <a:pt x="809" y="56"/>
                    </a:lnTo>
                    <a:lnTo>
                      <a:pt x="856" y="64"/>
                    </a:lnTo>
                    <a:lnTo>
                      <a:pt x="904" y="71"/>
                    </a:lnTo>
                    <a:lnTo>
                      <a:pt x="951" y="78"/>
                    </a:lnTo>
                    <a:lnTo>
                      <a:pt x="999" y="85"/>
                    </a:lnTo>
                    <a:lnTo>
                      <a:pt x="1046" y="92"/>
                    </a:lnTo>
                    <a:lnTo>
                      <a:pt x="1094" y="100"/>
                    </a:lnTo>
                    <a:lnTo>
                      <a:pt x="1142" y="109"/>
                    </a:lnTo>
                    <a:lnTo>
                      <a:pt x="1189" y="117"/>
                    </a:lnTo>
                    <a:lnTo>
                      <a:pt x="1237" y="128"/>
                    </a:lnTo>
                    <a:lnTo>
                      <a:pt x="1284" y="137"/>
                    </a:lnTo>
                    <a:lnTo>
                      <a:pt x="1284" y="246"/>
                    </a:lnTo>
                    <a:lnTo>
                      <a:pt x="1237" y="233"/>
                    </a:lnTo>
                    <a:lnTo>
                      <a:pt x="1189" y="218"/>
                    </a:lnTo>
                    <a:lnTo>
                      <a:pt x="1142" y="204"/>
                    </a:lnTo>
                    <a:lnTo>
                      <a:pt x="1094" y="189"/>
                    </a:lnTo>
                    <a:lnTo>
                      <a:pt x="1046" y="174"/>
                    </a:lnTo>
                    <a:lnTo>
                      <a:pt x="999" y="158"/>
                    </a:lnTo>
                    <a:lnTo>
                      <a:pt x="951" y="143"/>
                    </a:lnTo>
                    <a:lnTo>
                      <a:pt x="904" y="128"/>
                    </a:lnTo>
                    <a:lnTo>
                      <a:pt x="856" y="112"/>
                    </a:lnTo>
                    <a:lnTo>
                      <a:pt x="809" y="97"/>
                    </a:lnTo>
                    <a:lnTo>
                      <a:pt x="761" y="83"/>
                    </a:lnTo>
                    <a:lnTo>
                      <a:pt x="714" y="68"/>
                    </a:lnTo>
                    <a:lnTo>
                      <a:pt x="666" y="54"/>
                    </a:lnTo>
                    <a:lnTo>
                      <a:pt x="618" y="39"/>
                    </a:lnTo>
                    <a:lnTo>
                      <a:pt x="571" y="24"/>
                    </a:lnTo>
                    <a:lnTo>
                      <a:pt x="523" y="14"/>
                    </a:lnTo>
                    <a:lnTo>
                      <a:pt x="476" y="7"/>
                    </a:lnTo>
                    <a:lnTo>
                      <a:pt x="428" y="8"/>
                    </a:lnTo>
                    <a:lnTo>
                      <a:pt x="381" y="15"/>
                    </a:lnTo>
                    <a:lnTo>
                      <a:pt x="333" y="23"/>
                    </a:lnTo>
                    <a:lnTo>
                      <a:pt x="285" y="35"/>
                    </a:lnTo>
                    <a:lnTo>
                      <a:pt x="238" y="51"/>
                    </a:lnTo>
                    <a:lnTo>
                      <a:pt x="191" y="71"/>
                    </a:lnTo>
                    <a:lnTo>
                      <a:pt x="143" y="98"/>
                    </a:lnTo>
                    <a:lnTo>
                      <a:pt x="95" y="125"/>
                    </a:lnTo>
                    <a:lnTo>
                      <a:pt x="48" y="160"/>
                    </a:lnTo>
                    <a:lnTo>
                      <a:pt x="0" y="147"/>
                    </a:ln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Freeform 259"/>
              <p:cNvSpPr>
                <a:spLocks/>
              </p:cNvSpPr>
              <p:nvPr/>
            </p:nvSpPr>
            <p:spPr bwMode="auto">
              <a:xfrm>
                <a:off x="3256572" y="3022983"/>
                <a:ext cx="3261361" cy="716280"/>
              </a:xfrm>
              <a:custGeom>
                <a:avLst/>
                <a:gdLst>
                  <a:gd name="T0" fmla="*/ 0 w 1284"/>
                  <a:gd name="T1" fmla="*/ 2147483647 h 282"/>
                  <a:gd name="T2" fmla="*/ 2147483647 w 1284"/>
                  <a:gd name="T3" fmla="*/ 2147483647 h 282"/>
                  <a:gd name="T4" fmla="*/ 2147483647 w 1284"/>
                  <a:gd name="T5" fmla="*/ 2147483647 h 282"/>
                  <a:gd name="T6" fmla="*/ 2147483647 w 1284"/>
                  <a:gd name="T7" fmla="*/ 2147483647 h 282"/>
                  <a:gd name="T8" fmla="*/ 2147483647 w 1284"/>
                  <a:gd name="T9" fmla="*/ 2147483647 h 282"/>
                  <a:gd name="T10" fmla="*/ 2147483647 w 1284"/>
                  <a:gd name="T11" fmla="*/ 2147483647 h 282"/>
                  <a:gd name="T12" fmla="*/ 2147483647 w 1284"/>
                  <a:gd name="T13" fmla="*/ 2147483647 h 282"/>
                  <a:gd name="T14" fmla="*/ 2147483647 w 1284"/>
                  <a:gd name="T15" fmla="*/ 2147483647 h 282"/>
                  <a:gd name="T16" fmla="*/ 2147483647 w 1284"/>
                  <a:gd name="T17" fmla="*/ 2147483647 h 282"/>
                  <a:gd name="T18" fmla="*/ 2147483647 w 1284"/>
                  <a:gd name="T19" fmla="*/ 2147483647 h 282"/>
                  <a:gd name="T20" fmla="*/ 2147483647 w 1284"/>
                  <a:gd name="T21" fmla="*/ 2147483647 h 282"/>
                  <a:gd name="T22" fmla="*/ 2147483647 w 1284"/>
                  <a:gd name="T23" fmla="*/ 2147483647 h 282"/>
                  <a:gd name="T24" fmla="*/ 2147483647 w 1284"/>
                  <a:gd name="T25" fmla="*/ 2147483647 h 282"/>
                  <a:gd name="T26" fmla="*/ 2147483647 w 1284"/>
                  <a:gd name="T27" fmla="*/ 2147483647 h 282"/>
                  <a:gd name="T28" fmla="*/ 2147483647 w 1284"/>
                  <a:gd name="T29" fmla="*/ 2147483647 h 282"/>
                  <a:gd name="T30" fmla="*/ 2147483647 w 1284"/>
                  <a:gd name="T31" fmla="*/ 2147483647 h 282"/>
                  <a:gd name="T32" fmla="*/ 2147483647 w 1284"/>
                  <a:gd name="T33" fmla="*/ 2147483647 h 282"/>
                  <a:gd name="T34" fmla="*/ 2147483647 w 1284"/>
                  <a:gd name="T35" fmla="*/ 2147483647 h 282"/>
                  <a:gd name="T36" fmla="*/ 2147483647 w 1284"/>
                  <a:gd name="T37" fmla="*/ 2147483647 h 282"/>
                  <a:gd name="T38" fmla="*/ 2147483647 w 1284"/>
                  <a:gd name="T39" fmla="*/ 2147483647 h 282"/>
                  <a:gd name="T40" fmla="*/ 2147483647 w 1284"/>
                  <a:gd name="T41" fmla="*/ 2147483647 h 282"/>
                  <a:gd name="T42" fmla="*/ 2147483647 w 1284"/>
                  <a:gd name="T43" fmla="*/ 2147483647 h 282"/>
                  <a:gd name="T44" fmla="*/ 2147483647 w 1284"/>
                  <a:gd name="T45" fmla="*/ 2147483647 h 282"/>
                  <a:gd name="T46" fmla="*/ 2147483647 w 1284"/>
                  <a:gd name="T47" fmla="*/ 2147483647 h 282"/>
                  <a:gd name="T48" fmla="*/ 2147483647 w 1284"/>
                  <a:gd name="T49" fmla="*/ 2147483647 h 282"/>
                  <a:gd name="T50" fmla="*/ 2147483647 w 1284"/>
                  <a:gd name="T51" fmla="*/ 2147483647 h 282"/>
                  <a:gd name="T52" fmla="*/ 2147483647 w 1284"/>
                  <a:gd name="T53" fmla="*/ 2147483647 h 282"/>
                  <a:gd name="T54" fmla="*/ 2147483647 w 1284"/>
                  <a:gd name="T55" fmla="*/ 0 h 282"/>
                  <a:gd name="T56" fmla="*/ 2147483647 w 1284"/>
                  <a:gd name="T57" fmla="*/ 2147483647 h 282"/>
                  <a:gd name="T58" fmla="*/ 2147483647 w 1284"/>
                  <a:gd name="T59" fmla="*/ 2147483647 h 282"/>
                  <a:gd name="T60" fmla="*/ 2147483647 w 1284"/>
                  <a:gd name="T61" fmla="*/ 2147483647 h 282"/>
                  <a:gd name="T62" fmla="*/ 2147483647 w 1284"/>
                  <a:gd name="T63" fmla="*/ 2147483647 h 282"/>
                  <a:gd name="T64" fmla="*/ 2147483647 w 1284"/>
                  <a:gd name="T65" fmla="*/ 2147483647 h 282"/>
                  <a:gd name="T66" fmla="*/ 2147483647 w 1284"/>
                  <a:gd name="T67" fmla="*/ 2147483647 h 282"/>
                  <a:gd name="T68" fmla="*/ 2147483647 w 1284"/>
                  <a:gd name="T69" fmla="*/ 2147483647 h 282"/>
                  <a:gd name="T70" fmla="*/ 2147483647 w 1284"/>
                  <a:gd name="T71" fmla="*/ 2147483647 h 282"/>
                  <a:gd name="T72" fmla="*/ 2147483647 w 1284"/>
                  <a:gd name="T73" fmla="*/ 2147483647 h 282"/>
                  <a:gd name="T74" fmla="*/ 2147483647 w 1284"/>
                  <a:gd name="T75" fmla="*/ 2147483647 h 282"/>
                  <a:gd name="T76" fmla="*/ 2147483647 w 1284"/>
                  <a:gd name="T77" fmla="*/ 2147483647 h 282"/>
                  <a:gd name="T78" fmla="*/ 2147483647 w 1284"/>
                  <a:gd name="T79" fmla="*/ 2147483647 h 282"/>
                  <a:gd name="T80" fmla="*/ 2147483647 w 1284"/>
                  <a:gd name="T81" fmla="*/ 2147483647 h 282"/>
                  <a:gd name="T82" fmla="*/ 2147483647 w 1284"/>
                  <a:gd name="T83" fmla="*/ 2147483647 h 282"/>
                  <a:gd name="T84" fmla="*/ 2147483647 w 1284"/>
                  <a:gd name="T85" fmla="*/ 2147483647 h 282"/>
                  <a:gd name="T86" fmla="*/ 2147483647 w 1284"/>
                  <a:gd name="T87" fmla="*/ 2147483647 h 282"/>
                  <a:gd name="T88" fmla="*/ 2147483647 w 1284"/>
                  <a:gd name="T89" fmla="*/ 2147483647 h 282"/>
                  <a:gd name="T90" fmla="*/ 2147483647 w 1284"/>
                  <a:gd name="T91" fmla="*/ 2147483647 h 282"/>
                  <a:gd name="T92" fmla="*/ 2147483647 w 1284"/>
                  <a:gd name="T93" fmla="*/ 2147483647 h 282"/>
                  <a:gd name="T94" fmla="*/ 2147483647 w 1284"/>
                  <a:gd name="T95" fmla="*/ 2147483647 h 282"/>
                  <a:gd name="T96" fmla="*/ 2147483647 w 1284"/>
                  <a:gd name="T97" fmla="*/ 2147483647 h 282"/>
                  <a:gd name="T98" fmla="*/ 2147483647 w 1284"/>
                  <a:gd name="T99" fmla="*/ 2147483647 h 282"/>
                  <a:gd name="T100" fmla="*/ 2147483647 w 1284"/>
                  <a:gd name="T101" fmla="*/ 2147483647 h 282"/>
                  <a:gd name="T102" fmla="*/ 2147483647 w 1284"/>
                  <a:gd name="T103" fmla="*/ 2147483647 h 282"/>
                  <a:gd name="T104" fmla="*/ 2147483647 w 1284"/>
                  <a:gd name="T105" fmla="*/ 2147483647 h 282"/>
                  <a:gd name="T106" fmla="*/ 2147483647 w 1284"/>
                  <a:gd name="T107" fmla="*/ 2147483647 h 282"/>
                  <a:gd name="T108" fmla="*/ 2147483647 w 1284"/>
                  <a:gd name="T109" fmla="*/ 2147483647 h 282"/>
                  <a:gd name="T110" fmla="*/ 0 w 1284"/>
                  <a:gd name="T111" fmla="*/ 2147483647 h 282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284"/>
                  <a:gd name="T169" fmla="*/ 0 h 282"/>
                  <a:gd name="T170" fmla="*/ 1284 w 1284"/>
                  <a:gd name="T171" fmla="*/ 282 h 282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284" h="282">
                    <a:moveTo>
                      <a:pt x="0" y="269"/>
                    </a:moveTo>
                    <a:lnTo>
                      <a:pt x="48" y="282"/>
                    </a:lnTo>
                    <a:lnTo>
                      <a:pt x="95" y="246"/>
                    </a:lnTo>
                    <a:lnTo>
                      <a:pt x="143" y="219"/>
                    </a:lnTo>
                    <a:lnTo>
                      <a:pt x="191" y="188"/>
                    </a:lnTo>
                    <a:lnTo>
                      <a:pt x="238" y="161"/>
                    </a:lnTo>
                    <a:lnTo>
                      <a:pt x="285" y="138"/>
                    </a:lnTo>
                    <a:lnTo>
                      <a:pt x="333" y="117"/>
                    </a:lnTo>
                    <a:lnTo>
                      <a:pt x="381" y="101"/>
                    </a:lnTo>
                    <a:lnTo>
                      <a:pt x="428" y="87"/>
                    </a:lnTo>
                    <a:lnTo>
                      <a:pt x="476" y="77"/>
                    </a:lnTo>
                    <a:lnTo>
                      <a:pt x="523" y="75"/>
                    </a:lnTo>
                    <a:lnTo>
                      <a:pt x="571" y="74"/>
                    </a:lnTo>
                    <a:lnTo>
                      <a:pt x="618" y="70"/>
                    </a:lnTo>
                    <a:lnTo>
                      <a:pt x="666" y="63"/>
                    </a:lnTo>
                    <a:lnTo>
                      <a:pt x="714" y="56"/>
                    </a:lnTo>
                    <a:lnTo>
                      <a:pt x="761" y="50"/>
                    </a:lnTo>
                    <a:lnTo>
                      <a:pt x="809" y="46"/>
                    </a:lnTo>
                    <a:lnTo>
                      <a:pt x="856" y="41"/>
                    </a:lnTo>
                    <a:lnTo>
                      <a:pt x="904" y="35"/>
                    </a:lnTo>
                    <a:lnTo>
                      <a:pt x="951" y="29"/>
                    </a:lnTo>
                    <a:lnTo>
                      <a:pt x="999" y="23"/>
                    </a:lnTo>
                    <a:lnTo>
                      <a:pt x="1046" y="17"/>
                    </a:lnTo>
                    <a:lnTo>
                      <a:pt x="1094" y="13"/>
                    </a:lnTo>
                    <a:lnTo>
                      <a:pt x="1142" y="10"/>
                    </a:lnTo>
                    <a:lnTo>
                      <a:pt x="1189" y="5"/>
                    </a:lnTo>
                    <a:lnTo>
                      <a:pt x="1237" y="2"/>
                    </a:lnTo>
                    <a:lnTo>
                      <a:pt x="1284" y="0"/>
                    </a:lnTo>
                    <a:lnTo>
                      <a:pt x="1284" y="259"/>
                    </a:lnTo>
                    <a:lnTo>
                      <a:pt x="1237" y="250"/>
                    </a:lnTo>
                    <a:lnTo>
                      <a:pt x="1189" y="240"/>
                    </a:lnTo>
                    <a:lnTo>
                      <a:pt x="1142" y="231"/>
                    </a:lnTo>
                    <a:lnTo>
                      <a:pt x="1094" y="222"/>
                    </a:lnTo>
                    <a:lnTo>
                      <a:pt x="1046" y="215"/>
                    </a:lnTo>
                    <a:lnTo>
                      <a:pt x="999" y="207"/>
                    </a:lnTo>
                    <a:lnTo>
                      <a:pt x="951" y="201"/>
                    </a:lnTo>
                    <a:lnTo>
                      <a:pt x="904" y="194"/>
                    </a:lnTo>
                    <a:lnTo>
                      <a:pt x="856" y="186"/>
                    </a:lnTo>
                    <a:lnTo>
                      <a:pt x="809" y="179"/>
                    </a:lnTo>
                    <a:lnTo>
                      <a:pt x="761" y="171"/>
                    </a:lnTo>
                    <a:lnTo>
                      <a:pt x="714" y="163"/>
                    </a:lnTo>
                    <a:lnTo>
                      <a:pt x="666" y="156"/>
                    </a:lnTo>
                    <a:lnTo>
                      <a:pt x="618" y="146"/>
                    </a:lnTo>
                    <a:lnTo>
                      <a:pt x="571" y="135"/>
                    </a:lnTo>
                    <a:lnTo>
                      <a:pt x="523" y="128"/>
                    </a:lnTo>
                    <a:lnTo>
                      <a:pt x="476" y="122"/>
                    </a:lnTo>
                    <a:lnTo>
                      <a:pt x="428" y="126"/>
                    </a:lnTo>
                    <a:lnTo>
                      <a:pt x="381" y="134"/>
                    </a:lnTo>
                    <a:lnTo>
                      <a:pt x="333" y="143"/>
                    </a:lnTo>
                    <a:lnTo>
                      <a:pt x="285" y="156"/>
                    </a:lnTo>
                    <a:lnTo>
                      <a:pt x="238" y="172"/>
                    </a:lnTo>
                    <a:lnTo>
                      <a:pt x="191" y="192"/>
                    </a:lnTo>
                    <a:lnTo>
                      <a:pt x="143" y="219"/>
                    </a:lnTo>
                    <a:lnTo>
                      <a:pt x="95" y="246"/>
                    </a:lnTo>
                    <a:lnTo>
                      <a:pt x="48" y="282"/>
                    </a:lnTo>
                    <a:lnTo>
                      <a:pt x="0" y="269"/>
                    </a:lnTo>
                    <a:close/>
                  </a:path>
                </a:pathLst>
              </a:custGeom>
              <a:solidFill>
                <a:srgbClr val="FFCC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Freeform 255"/>
              <p:cNvSpPr>
                <a:spLocks/>
              </p:cNvSpPr>
              <p:nvPr/>
            </p:nvSpPr>
            <p:spPr bwMode="auto">
              <a:xfrm>
                <a:off x="3256572" y="3332863"/>
                <a:ext cx="3261361" cy="1173480"/>
              </a:xfrm>
              <a:custGeom>
                <a:avLst/>
                <a:gdLst>
                  <a:gd name="T0" fmla="*/ 0 w 1284"/>
                  <a:gd name="T1" fmla="*/ 2147483647 h 462"/>
                  <a:gd name="T2" fmla="*/ 2147483647 w 1284"/>
                  <a:gd name="T3" fmla="*/ 2147483647 h 462"/>
                  <a:gd name="T4" fmla="*/ 2147483647 w 1284"/>
                  <a:gd name="T5" fmla="*/ 2147483647 h 462"/>
                  <a:gd name="T6" fmla="*/ 2147483647 w 1284"/>
                  <a:gd name="T7" fmla="*/ 2147483647 h 462"/>
                  <a:gd name="T8" fmla="*/ 2147483647 w 1284"/>
                  <a:gd name="T9" fmla="*/ 2147483647 h 462"/>
                  <a:gd name="T10" fmla="*/ 2147483647 w 1284"/>
                  <a:gd name="T11" fmla="*/ 2147483647 h 462"/>
                  <a:gd name="T12" fmla="*/ 2147483647 w 1284"/>
                  <a:gd name="T13" fmla="*/ 2147483647 h 462"/>
                  <a:gd name="T14" fmla="*/ 2147483647 w 1284"/>
                  <a:gd name="T15" fmla="*/ 2147483647 h 462"/>
                  <a:gd name="T16" fmla="*/ 2147483647 w 1284"/>
                  <a:gd name="T17" fmla="*/ 2147483647 h 462"/>
                  <a:gd name="T18" fmla="*/ 2147483647 w 1284"/>
                  <a:gd name="T19" fmla="*/ 2147483647 h 462"/>
                  <a:gd name="T20" fmla="*/ 2147483647 w 1284"/>
                  <a:gd name="T21" fmla="*/ 0 h 462"/>
                  <a:gd name="T22" fmla="*/ 2147483647 w 1284"/>
                  <a:gd name="T23" fmla="*/ 2147483647 h 462"/>
                  <a:gd name="T24" fmla="*/ 2147483647 w 1284"/>
                  <a:gd name="T25" fmla="*/ 2147483647 h 462"/>
                  <a:gd name="T26" fmla="*/ 2147483647 w 1284"/>
                  <a:gd name="T27" fmla="*/ 2147483647 h 462"/>
                  <a:gd name="T28" fmla="*/ 2147483647 w 1284"/>
                  <a:gd name="T29" fmla="*/ 2147483647 h 462"/>
                  <a:gd name="T30" fmla="*/ 2147483647 w 1284"/>
                  <a:gd name="T31" fmla="*/ 2147483647 h 462"/>
                  <a:gd name="T32" fmla="*/ 2147483647 w 1284"/>
                  <a:gd name="T33" fmla="*/ 2147483647 h 462"/>
                  <a:gd name="T34" fmla="*/ 2147483647 w 1284"/>
                  <a:gd name="T35" fmla="*/ 2147483647 h 462"/>
                  <a:gd name="T36" fmla="*/ 2147483647 w 1284"/>
                  <a:gd name="T37" fmla="*/ 2147483647 h 462"/>
                  <a:gd name="T38" fmla="*/ 2147483647 w 1284"/>
                  <a:gd name="T39" fmla="*/ 2147483647 h 462"/>
                  <a:gd name="T40" fmla="*/ 2147483647 w 1284"/>
                  <a:gd name="T41" fmla="*/ 2147483647 h 462"/>
                  <a:gd name="T42" fmla="*/ 2147483647 w 1284"/>
                  <a:gd name="T43" fmla="*/ 2147483647 h 462"/>
                  <a:gd name="T44" fmla="*/ 2147483647 w 1284"/>
                  <a:gd name="T45" fmla="*/ 2147483647 h 462"/>
                  <a:gd name="T46" fmla="*/ 2147483647 w 1284"/>
                  <a:gd name="T47" fmla="*/ 2147483647 h 462"/>
                  <a:gd name="T48" fmla="*/ 2147483647 w 1284"/>
                  <a:gd name="T49" fmla="*/ 2147483647 h 462"/>
                  <a:gd name="T50" fmla="*/ 2147483647 w 1284"/>
                  <a:gd name="T51" fmla="*/ 2147483647 h 462"/>
                  <a:gd name="T52" fmla="*/ 2147483647 w 1284"/>
                  <a:gd name="T53" fmla="*/ 2147483647 h 462"/>
                  <a:gd name="T54" fmla="*/ 2147483647 w 1284"/>
                  <a:gd name="T55" fmla="*/ 2147483647 h 462"/>
                  <a:gd name="T56" fmla="*/ 2147483647 w 1284"/>
                  <a:gd name="T57" fmla="*/ 2147483647 h 462"/>
                  <a:gd name="T58" fmla="*/ 2147483647 w 1284"/>
                  <a:gd name="T59" fmla="*/ 2147483647 h 462"/>
                  <a:gd name="T60" fmla="*/ 2147483647 w 1284"/>
                  <a:gd name="T61" fmla="*/ 2147483647 h 462"/>
                  <a:gd name="T62" fmla="*/ 2147483647 w 1284"/>
                  <a:gd name="T63" fmla="*/ 2147483647 h 462"/>
                  <a:gd name="T64" fmla="*/ 2147483647 w 1284"/>
                  <a:gd name="T65" fmla="*/ 2147483647 h 462"/>
                  <a:gd name="T66" fmla="*/ 2147483647 w 1284"/>
                  <a:gd name="T67" fmla="*/ 2147483647 h 462"/>
                  <a:gd name="T68" fmla="*/ 2147483647 w 1284"/>
                  <a:gd name="T69" fmla="*/ 2147483647 h 462"/>
                  <a:gd name="T70" fmla="*/ 2147483647 w 1284"/>
                  <a:gd name="T71" fmla="*/ 2147483647 h 462"/>
                  <a:gd name="T72" fmla="*/ 2147483647 w 1284"/>
                  <a:gd name="T73" fmla="*/ 2147483647 h 462"/>
                  <a:gd name="T74" fmla="*/ 2147483647 w 1284"/>
                  <a:gd name="T75" fmla="*/ 2147483647 h 462"/>
                  <a:gd name="T76" fmla="*/ 2147483647 w 1284"/>
                  <a:gd name="T77" fmla="*/ 2147483647 h 462"/>
                  <a:gd name="T78" fmla="*/ 2147483647 w 1284"/>
                  <a:gd name="T79" fmla="*/ 2147483647 h 462"/>
                  <a:gd name="T80" fmla="*/ 2147483647 w 1284"/>
                  <a:gd name="T81" fmla="*/ 2147483647 h 462"/>
                  <a:gd name="T82" fmla="*/ 2147483647 w 1284"/>
                  <a:gd name="T83" fmla="*/ 2147483647 h 462"/>
                  <a:gd name="T84" fmla="*/ 2147483647 w 1284"/>
                  <a:gd name="T85" fmla="*/ 2147483647 h 462"/>
                  <a:gd name="T86" fmla="*/ 2147483647 w 1284"/>
                  <a:gd name="T87" fmla="*/ 2147483647 h 462"/>
                  <a:gd name="T88" fmla="*/ 2147483647 w 1284"/>
                  <a:gd name="T89" fmla="*/ 2147483647 h 462"/>
                  <a:gd name="T90" fmla="*/ 2147483647 w 1284"/>
                  <a:gd name="T91" fmla="*/ 2147483647 h 462"/>
                  <a:gd name="T92" fmla="*/ 2147483647 w 1284"/>
                  <a:gd name="T93" fmla="*/ 2147483647 h 462"/>
                  <a:gd name="T94" fmla="*/ 2147483647 w 1284"/>
                  <a:gd name="T95" fmla="*/ 2147483647 h 462"/>
                  <a:gd name="T96" fmla="*/ 2147483647 w 1284"/>
                  <a:gd name="T97" fmla="*/ 2147483647 h 462"/>
                  <a:gd name="T98" fmla="*/ 2147483647 w 1284"/>
                  <a:gd name="T99" fmla="*/ 2147483647 h 462"/>
                  <a:gd name="T100" fmla="*/ 2147483647 w 1284"/>
                  <a:gd name="T101" fmla="*/ 2147483647 h 462"/>
                  <a:gd name="T102" fmla="*/ 2147483647 w 1284"/>
                  <a:gd name="T103" fmla="*/ 2147483647 h 462"/>
                  <a:gd name="T104" fmla="*/ 2147483647 w 1284"/>
                  <a:gd name="T105" fmla="*/ 2147483647 h 462"/>
                  <a:gd name="T106" fmla="*/ 2147483647 w 1284"/>
                  <a:gd name="T107" fmla="*/ 2147483647 h 462"/>
                  <a:gd name="T108" fmla="*/ 2147483647 w 1284"/>
                  <a:gd name="T109" fmla="*/ 2147483647 h 462"/>
                  <a:gd name="T110" fmla="*/ 0 w 1284"/>
                  <a:gd name="T111" fmla="*/ 2147483647 h 462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284"/>
                  <a:gd name="T169" fmla="*/ 0 h 462"/>
                  <a:gd name="T170" fmla="*/ 1284 w 1284"/>
                  <a:gd name="T171" fmla="*/ 462 h 462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284" h="462">
                    <a:moveTo>
                      <a:pt x="0" y="137"/>
                    </a:moveTo>
                    <a:lnTo>
                      <a:pt x="48" y="150"/>
                    </a:lnTo>
                    <a:lnTo>
                      <a:pt x="95" y="114"/>
                    </a:lnTo>
                    <a:lnTo>
                      <a:pt x="143" y="87"/>
                    </a:lnTo>
                    <a:lnTo>
                      <a:pt x="191" y="62"/>
                    </a:lnTo>
                    <a:lnTo>
                      <a:pt x="238" y="42"/>
                    </a:lnTo>
                    <a:lnTo>
                      <a:pt x="285" y="27"/>
                    </a:lnTo>
                    <a:lnTo>
                      <a:pt x="333" y="15"/>
                    </a:lnTo>
                    <a:lnTo>
                      <a:pt x="381" y="7"/>
                    </a:lnTo>
                    <a:lnTo>
                      <a:pt x="428" y="1"/>
                    </a:lnTo>
                    <a:lnTo>
                      <a:pt x="476" y="0"/>
                    </a:lnTo>
                    <a:lnTo>
                      <a:pt x="523" y="8"/>
                    </a:lnTo>
                    <a:lnTo>
                      <a:pt x="571" y="20"/>
                    </a:lnTo>
                    <a:lnTo>
                      <a:pt x="618" y="39"/>
                    </a:lnTo>
                    <a:lnTo>
                      <a:pt x="666" y="60"/>
                    </a:lnTo>
                    <a:lnTo>
                      <a:pt x="714" y="80"/>
                    </a:lnTo>
                    <a:lnTo>
                      <a:pt x="761" y="100"/>
                    </a:lnTo>
                    <a:lnTo>
                      <a:pt x="809" y="120"/>
                    </a:lnTo>
                    <a:lnTo>
                      <a:pt x="856" y="140"/>
                    </a:lnTo>
                    <a:lnTo>
                      <a:pt x="904" y="161"/>
                    </a:lnTo>
                    <a:lnTo>
                      <a:pt x="951" y="181"/>
                    </a:lnTo>
                    <a:lnTo>
                      <a:pt x="999" y="201"/>
                    </a:lnTo>
                    <a:lnTo>
                      <a:pt x="1046" y="221"/>
                    </a:lnTo>
                    <a:lnTo>
                      <a:pt x="1094" y="240"/>
                    </a:lnTo>
                    <a:lnTo>
                      <a:pt x="1142" y="258"/>
                    </a:lnTo>
                    <a:lnTo>
                      <a:pt x="1189" y="276"/>
                    </a:lnTo>
                    <a:lnTo>
                      <a:pt x="1237" y="294"/>
                    </a:lnTo>
                    <a:lnTo>
                      <a:pt x="1284" y="309"/>
                    </a:lnTo>
                    <a:lnTo>
                      <a:pt x="1284" y="462"/>
                    </a:lnTo>
                    <a:lnTo>
                      <a:pt x="1237" y="435"/>
                    </a:lnTo>
                    <a:lnTo>
                      <a:pt x="1189" y="408"/>
                    </a:lnTo>
                    <a:lnTo>
                      <a:pt x="1142" y="381"/>
                    </a:lnTo>
                    <a:lnTo>
                      <a:pt x="1094" y="353"/>
                    </a:lnTo>
                    <a:lnTo>
                      <a:pt x="1046" y="323"/>
                    </a:lnTo>
                    <a:lnTo>
                      <a:pt x="999" y="292"/>
                    </a:lnTo>
                    <a:lnTo>
                      <a:pt x="951" y="258"/>
                    </a:lnTo>
                    <a:lnTo>
                      <a:pt x="904" y="224"/>
                    </a:lnTo>
                    <a:lnTo>
                      <a:pt x="856" y="191"/>
                    </a:lnTo>
                    <a:lnTo>
                      <a:pt x="809" y="158"/>
                    </a:lnTo>
                    <a:lnTo>
                      <a:pt x="761" y="127"/>
                    </a:lnTo>
                    <a:lnTo>
                      <a:pt x="714" y="100"/>
                    </a:lnTo>
                    <a:lnTo>
                      <a:pt x="666" y="74"/>
                    </a:lnTo>
                    <a:lnTo>
                      <a:pt x="618" y="47"/>
                    </a:lnTo>
                    <a:lnTo>
                      <a:pt x="571" y="23"/>
                    </a:lnTo>
                    <a:lnTo>
                      <a:pt x="523" y="9"/>
                    </a:lnTo>
                    <a:lnTo>
                      <a:pt x="476" y="2"/>
                    </a:lnTo>
                    <a:lnTo>
                      <a:pt x="428" y="1"/>
                    </a:lnTo>
                    <a:lnTo>
                      <a:pt x="381" y="8"/>
                    </a:lnTo>
                    <a:lnTo>
                      <a:pt x="333" y="15"/>
                    </a:lnTo>
                    <a:lnTo>
                      <a:pt x="285" y="27"/>
                    </a:lnTo>
                    <a:lnTo>
                      <a:pt x="238" y="42"/>
                    </a:lnTo>
                    <a:lnTo>
                      <a:pt x="191" y="62"/>
                    </a:lnTo>
                    <a:lnTo>
                      <a:pt x="143" y="87"/>
                    </a:lnTo>
                    <a:lnTo>
                      <a:pt x="95" y="114"/>
                    </a:lnTo>
                    <a:lnTo>
                      <a:pt x="48" y="150"/>
                    </a:lnTo>
                    <a:lnTo>
                      <a:pt x="0" y="137"/>
                    </a:lnTo>
                    <a:close/>
                  </a:path>
                </a:pathLst>
              </a:custGeom>
              <a:solidFill>
                <a:srgbClr val="37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7" name="Freeform 143"/>
            <p:cNvSpPr>
              <a:spLocks/>
            </p:cNvSpPr>
            <p:nvPr/>
          </p:nvSpPr>
          <p:spPr bwMode="auto">
            <a:xfrm>
              <a:off x="1087438" y="3716338"/>
              <a:ext cx="3263900" cy="1176337"/>
            </a:xfrm>
            <a:custGeom>
              <a:avLst/>
              <a:gdLst>
                <a:gd name="T0" fmla="*/ 2147483647 w 3427"/>
                <a:gd name="T1" fmla="*/ 2147483647 h 1233"/>
                <a:gd name="T2" fmla="*/ 2147483647 w 3427"/>
                <a:gd name="T3" fmla="*/ 2147483647 h 1233"/>
                <a:gd name="T4" fmla="*/ 2147483647 w 3427"/>
                <a:gd name="T5" fmla="*/ 2147483647 h 1233"/>
                <a:gd name="T6" fmla="*/ 2147483647 w 3427"/>
                <a:gd name="T7" fmla="*/ 2147483647 h 1233"/>
                <a:gd name="T8" fmla="*/ 2147483647 w 3427"/>
                <a:gd name="T9" fmla="*/ 2147483647 h 1233"/>
                <a:gd name="T10" fmla="*/ 2147483647 w 3427"/>
                <a:gd name="T11" fmla="*/ 2147483647 h 1233"/>
                <a:gd name="T12" fmla="*/ 2147483647 w 3427"/>
                <a:gd name="T13" fmla="*/ 2147483647 h 1233"/>
                <a:gd name="T14" fmla="*/ 2147483647 w 3427"/>
                <a:gd name="T15" fmla="*/ 2147483647 h 1233"/>
                <a:gd name="T16" fmla="*/ 2147483647 w 3427"/>
                <a:gd name="T17" fmla="*/ 2147483647 h 1233"/>
                <a:gd name="T18" fmla="*/ 2147483647 w 3427"/>
                <a:gd name="T19" fmla="*/ 2147483647 h 1233"/>
                <a:gd name="T20" fmla="*/ 2147483647 w 3427"/>
                <a:gd name="T21" fmla="*/ 2147483647 h 1233"/>
                <a:gd name="T22" fmla="*/ 2147483647 w 3427"/>
                <a:gd name="T23" fmla="*/ 0 h 1233"/>
                <a:gd name="T24" fmla="*/ 2147483647 w 3427"/>
                <a:gd name="T25" fmla="*/ 2147483647 h 1233"/>
                <a:gd name="T26" fmla="*/ 2147483647 w 3427"/>
                <a:gd name="T27" fmla="*/ 2147483647 h 1233"/>
                <a:gd name="T28" fmla="*/ 2147483647 w 3427"/>
                <a:gd name="T29" fmla="*/ 2147483647 h 1233"/>
                <a:gd name="T30" fmla="*/ 2147483647 w 3427"/>
                <a:gd name="T31" fmla="*/ 2147483647 h 1233"/>
                <a:gd name="T32" fmla="*/ 2147483647 w 3427"/>
                <a:gd name="T33" fmla="*/ 2147483647 h 1233"/>
                <a:gd name="T34" fmla="*/ 2147483647 w 3427"/>
                <a:gd name="T35" fmla="*/ 2147483647 h 1233"/>
                <a:gd name="T36" fmla="*/ 2147483647 w 3427"/>
                <a:gd name="T37" fmla="*/ 2147483647 h 1233"/>
                <a:gd name="T38" fmla="*/ 2147483647 w 3427"/>
                <a:gd name="T39" fmla="*/ 2147483647 h 1233"/>
                <a:gd name="T40" fmla="*/ 2147483647 w 3427"/>
                <a:gd name="T41" fmla="*/ 2147483647 h 1233"/>
                <a:gd name="T42" fmla="*/ 2147483647 w 3427"/>
                <a:gd name="T43" fmla="*/ 2147483647 h 1233"/>
                <a:gd name="T44" fmla="*/ 2147483647 w 3427"/>
                <a:gd name="T45" fmla="*/ 2147483647 h 1233"/>
                <a:gd name="T46" fmla="*/ 2147483647 w 3427"/>
                <a:gd name="T47" fmla="*/ 2147483647 h 1233"/>
                <a:gd name="T48" fmla="*/ 2147483647 w 3427"/>
                <a:gd name="T49" fmla="*/ 2147483647 h 1233"/>
                <a:gd name="T50" fmla="*/ 2147483647 w 3427"/>
                <a:gd name="T51" fmla="*/ 2147483647 h 1233"/>
                <a:gd name="T52" fmla="*/ 2147483647 w 3427"/>
                <a:gd name="T53" fmla="*/ 2147483647 h 1233"/>
                <a:gd name="T54" fmla="*/ 2147483647 w 3427"/>
                <a:gd name="T55" fmla="*/ 2147483647 h 1233"/>
                <a:gd name="T56" fmla="*/ 2147483647 w 3427"/>
                <a:gd name="T57" fmla="*/ 2147483647 h 1233"/>
                <a:gd name="T58" fmla="*/ 2147483647 w 3427"/>
                <a:gd name="T59" fmla="*/ 2147483647 h 1233"/>
                <a:gd name="T60" fmla="*/ 2147483647 w 3427"/>
                <a:gd name="T61" fmla="*/ 2147483647 h 1233"/>
                <a:gd name="T62" fmla="*/ 2147483647 w 3427"/>
                <a:gd name="T63" fmla="*/ 2147483647 h 1233"/>
                <a:gd name="T64" fmla="*/ 2147483647 w 3427"/>
                <a:gd name="T65" fmla="*/ 2147483647 h 1233"/>
                <a:gd name="T66" fmla="*/ 2147483647 w 3427"/>
                <a:gd name="T67" fmla="*/ 2147483647 h 1233"/>
                <a:gd name="T68" fmla="*/ 2147483647 w 3427"/>
                <a:gd name="T69" fmla="*/ 2147483647 h 1233"/>
                <a:gd name="T70" fmla="*/ 2147483647 w 3427"/>
                <a:gd name="T71" fmla="*/ 2147483647 h 1233"/>
                <a:gd name="T72" fmla="*/ 2147483647 w 3427"/>
                <a:gd name="T73" fmla="*/ 2147483647 h 1233"/>
                <a:gd name="T74" fmla="*/ 2147483647 w 3427"/>
                <a:gd name="T75" fmla="*/ 2147483647 h 1233"/>
                <a:gd name="T76" fmla="*/ 2147483647 w 3427"/>
                <a:gd name="T77" fmla="*/ 2147483647 h 1233"/>
                <a:gd name="T78" fmla="*/ 2147483647 w 3427"/>
                <a:gd name="T79" fmla="*/ 2147483647 h 1233"/>
                <a:gd name="T80" fmla="*/ 2147483647 w 3427"/>
                <a:gd name="T81" fmla="*/ 2147483647 h 1233"/>
                <a:gd name="T82" fmla="*/ 2147483647 w 3427"/>
                <a:gd name="T83" fmla="*/ 2147483647 h 1233"/>
                <a:gd name="T84" fmla="*/ 2147483647 w 3427"/>
                <a:gd name="T85" fmla="*/ 2147483647 h 1233"/>
                <a:gd name="T86" fmla="*/ 2147483647 w 3427"/>
                <a:gd name="T87" fmla="*/ 2147483647 h 1233"/>
                <a:gd name="T88" fmla="*/ 2147483647 w 3427"/>
                <a:gd name="T89" fmla="*/ 2147483647 h 1233"/>
                <a:gd name="T90" fmla="*/ 2147483647 w 3427"/>
                <a:gd name="T91" fmla="*/ 2147483647 h 1233"/>
                <a:gd name="T92" fmla="*/ 2147483647 w 3427"/>
                <a:gd name="T93" fmla="*/ 2147483647 h 1233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3427"/>
                <a:gd name="T142" fmla="*/ 0 h 1233"/>
                <a:gd name="T143" fmla="*/ 3427 w 3427"/>
                <a:gd name="T144" fmla="*/ 1233 h 1233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3427" h="1233">
                  <a:moveTo>
                    <a:pt x="12" y="360"/>
                  </a:moveTo>
                  <a:lnTo>
                    <a:pt x="44" y="372"/>
                  </a:lnTo>
                  <a:lnTo>
                    <a:pt x="76" y="385"/>
                  </a:lnTo>
                  <a:lnTo>
                    <a:pt x="107" y="395"/>
                  </a:lnTo>
                  <a:lnTo>
                    <a:pt x="104" y="394"/>
                  </a:lnTo>
                  <a:lnTo>
                    <a:pt x="136" y="394"/>
                  </a:lnTo>
                  <a:lnTo>
                    <a:pt x="133" y="395"/>
                  </a:lnTo>
                  <a:lnTo>
                    <a:pt x="165" y="380"/>
                  </a:lnTo>
                  <a:lnTo>
                    <a:pt x="163" y="381"/>
                  </a:lnTo>
                  <a:lnTo>
                    <a:pt x="194" y="356"/>
                  </a:lnTo>
                  <a:lnTo>
                    <a:pt x="226" y="328"/>
                  </a:lnTo>
                  <a:lnTo>
                    <a:pt x="257" y="302"/>
                  </a:lnTo>
                  <a:cubicBezTo>
                    <a:pt x="258" y="302"/>
                    <a:pt x="258" y="302"/>
                    <a:pt x="258" y="302"/>
                  </a:cubicBezTo>
                  <a:lnTo>
                    <a:pt x="321" y="266"/>
                  </a:lnTo>
                  <a:lnTo>
                    <a:pt x="385" y="231"/>
                  </a:lnTo>
                  <a:lnTo>
                    <a:pt x="448" y="196"/>
                  </a:lnTo>
                  <a:lnTo>
                    <a:pt x="511" y="163"/>
                  </a:lnTo>
                  <a:lnTo>
                    <a:pt x="638" y="111"/>
                  </a:lnTo>
                  <a:lnTo>
                    <a:pt x="765" y="71"/>
                  </a:lnTo>
                  <a:lnTo>
                    <a:pt x="892" y="40"/>
                  </a:lnTo>
                  <a:lnTo>
                    <a:pt x="1018" y="20"/>
                  </a:lnTo>
                  <a:lnTo>
                    <a:pt x="1081" y="10"/>
                  </a:lnTo>
                  <a:lnTo>
                    <a:pt x="1145" y="3"/>
                  </a:lnTo>
                  <a:lnTo>
                    <a:pt x="1209" y="0"/>
                  </a:lnTo>
                  <a:lnTo>
                    <a:pt x="1273" y="3"/>
                  </a:lnTo>
                  <a:lnTo>
                    <a:pt x="1336" y="12"/>
                  </a:lnTo>
                  <a:lnTo>
                    <a:pt x="1400" y="24"/>
                  </a:lnTo>
                  <a:lnTo>
                    <a:pt x="1463" y="39"/>
                  </a:lnTo>
                  <a:lnTo>
                    <a:pt x="1527" y="59"/>
                  </a:lnTo>
                  <a:cubicBezTo>
                    <a:pt x="1527" y="59"/>
                    <a:pt x="1528" y="59"/>
                    <a:pt x="1528" y="59"/>
                  </a:cubicBezTo>
                  <a:lnTo>
                    <a:pt x="1591" y="90"/>
                  </a:lnTo>
                  <a:lnTo>
                    <a:pt x="1654" y="125"/>
                  </a:lnTo>
                  <a:lnTo>
                    <a:pt x="1781" y="194"/>
                  </a:lnTo>
                  <a:lnTo>
                    <a:pt x="1907" y="264"/>
                  </a:lnTo>
                  <a:lnTo>
                    <a:pt x="2033" y="334"/>
                  </a:lnTo>
                  <a:lnTo>
                    <a:pt x="2160" y="416"/>
                  </a:lnTo>
                  <a:lnTo>
                    <a:pt x="2286" y="503"/>
                  </a:lnTo>
                  <a:lnTo>
                    <a:pt x="2413" y="591"/>
                  </a:lnTo>
                  <a:lnTo>
                    <a:pt x="2539" y="680"/>
                  </a:lnTo>
                  <a:lnTo>
                    <a:pt x="2665" y="769"/>
                  </a:lnTo>
                  <a:lnTo>
                    <a:pt x="2791" y="852"/>
                  </a:lnTo>
                  <a:lnTo>
                    <a:pt x="2918" y="929"/>
                  </a:lnTo>
                  <a:lnTo>
                    <a:pt x="3044" y="1003"/>
                  </a:lnTo>
                  <a:lnTo>
                    <a:pt x="3169" y="1076"/>
                  </a:lnTo>
                  <a:lnTo>
                    <a:pt x="3295" y="1146"/>
                  </a:lnTo>
                  <a:lnTo>
                    <a:pt x="3421" y="1216"/>
                  </a:lnTo>
                  <a:cubicBezTo>
                    <a:pt x="3425" y="1219"/>
                    <a:pt x="3427" y="1223"/>
                    <a:pt x="3424" y="1227"/>
                  </a:cubicBezTo>
                  <a:cubicBezTo>
                    <a:pt x="3422" y="1231"/>
                    <a:pt x="3417" y="1233"/>
                    <a:pt x="3414" y="1230"/>
                  </a:cubicBezTo>
                  <a:lnTo>
                    <a:pt x="3288" y="1160"/>
                  </a:lnTo>
                  <a:lnTo>
                    <a:pt x="3161" y="1089"/>
                  </a:lnTo>
                  <a:lnTo>
                    <a:pt x="3035" y="1016"/>
                  </a:lnTo>
                  <a:lnTo>
                    <a:pt x="2909" y="942"/>
                  </a:lnTo>
                  <a:lnTo>
                    <a:pt x="2782" y="865"/>
                  </a:lnTo>
                  <a:lnTo>
                    <a:pt x="2656" y="782"/>
                  </a:lnTo>
                  <a:lnTo>
                    <a:pt x="2530" y="693"/>
                  </a:lnTo>
                  <a:lnTo>
                    <a:pt x="2404" y="604"/>
                  </a:lnTo>
                  <a:lnTo>
                    <a:pt x="2277" y="516"/>
                  </a:lnTo>
                  <a:lnTo>
                    <a:pt x="2151" y="429"/>
                  </a:lnTo>
                  <a:lnTo>
                    <a:pt x="2026" y="348"/>
                  </a:lnTo>
                  <a:lnTo>
                    <a:pt x="1900" y="278"/>
                  </a:lnTo>
                  <a:lnTo>
                    <a:pt x="1774" y="208"/>
                  </a:lnTo>
                  <a:lnTo>
                    <a:pt x="1647" y="139"/>
                  </a:lnTo>
                  <a:lnTo>
                    <a:pt x="1584" y="105"/>
                  </a:lnTo>
                  <a:lnTo>
                    <a:pt x="1521" y="74"/>
                  </a:lnTo>
                  <a:lnTo>
                    <a:pt x="1522" y="74"/>
                  </a:lnTo>
                  <a:lnTo>
                    <a:pt x="1460" y="54"/>
                  </a:lnTo>
                  <a:lnTo>
                    <a:pt x="1397" y="39"/>
                  </a:lnTo>
                  <a:lnTo>
                    <a:pt x="1334" y="27"/>
                  </a:lnTo>
                  <a:lnTo>
                    <a:pt x="1272" y="19"/>
                  </a:lnTo>
                  <a:lnTo>
                    <a:pt x="1210" y="16"/>
                  </a:lnTo>
                  <a:lnTo>
                    <a:pt x="1146" y="18"/>
                  </a:lnTo>
                  <a:lnTo>
                    <a:pt x="1084" y="25"/>
                  </a:lnTo>
                  <a:lnTo>
                    <a:pt x="1021" y="35"/>
                  </a:lnTo>
                  <a:lnTo>
                    <a:pt x="895" y="55"/>
                  </a:lnTo>
                  <a:lnTo>
                    <a:pt x="770" y="86"/>
                  </a:lnTo>
                  <a:lnTo>
                    <a:pt x="645" y="126"/>
                  </a:lnTo>
                  <a:lnTo>
                    <a:pt x="518" y="178"/>
                  </a:lnTo>
                  <a:lnTo>
                    <a:pt x="455" y="210"/>
                  </a:lnTo>
                  <a:lnTo>
                    <a:pt x="392" y="246"/>
                  </a:lnTo>
                  <a:lnTo>
                    <a:pt x="329" y="279"/>
                  </a:lnTo>
                  <a:lnTo>
                    <a:pt x="266" y="315"/>
                  </a:lnTo>
                  <a:lnTo>
                    <a:pt x="267" y="315"/>
                  </a:lnTo>
                  <a:lnTo>
                    <a:pt x="237" y="339"/>
                  </a:lnTo>
                  <a:lnTo>
                    <a:pt x="204" y="369"/>
                  </a:lnTo>
                  <a:lnTo>
                    <a:pt x="173" y="394"/>
                  </a:lnTo>
                  <a:cubicBezTo>
                    <a:pt x="173" y="394"/>
                    <a:pt x="172" y="394"/>
                    <a:pt x="172" y="395"/>
                  </a:cubicBezTo>
                  <a:lnTo>
                    <a:pt x="140" y="410"/>
                  </a:lnTo>
                  <a:cubicBezTo>
                    <a:pt x="139" y="410"/>
                    <a:pt x="138" y="410"/>
                    <a:pt x="136" y="410"/>
                  </a:cubicBezTo>
                  <a:lnTo>
                    <a:pt x="104" y="410"/>
                  </a:lnTo>
                  <a:cubicBezTo>
                    <a:pt x="104" y="410"/>
                    <a:pt x="103" y="410"/>
                    <a:pt x="102" y="410"/>
                  </a:cubicBezTo>
                  <a:lnTo>
                    <a:pt x="70" y="400"/>
                  </a:lnTo>
                  <a:lnTo>
                    <a:pt x="39" y="387"/>
                  </a:lnTo>
                  <a:lnTo>
                    <a:pt x="7" y="375"/>
                  </a:lnTo>
                  <a:cubicBezTo>
                    <a:pt x="3" y="373"/>
                    <a:pt x="0" y="369"/>
                    <a:pt x="2" y="365"/>
                  </a:cubicBezTo>
                  <a:cubicBezTo>
                    <a:pt x="4" y="361"/>
                    <a:pt x="8" y="358"/>
                    <a:pt x="12" y="360"/>
                  </a:cubicBezTo>
                  <a:close/>
                </a:path>
              </a:pathLst>
            </a:custGeom>
            <a:solidFill>
              <a:srgbClr val="008000"/>
            </a:solidFill>
            <a:ln w="6">
              <a:solidFill>
                <a:srgbClr val="008000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0" name="Group 148"/>
          <p:cNvGrpSpPr>
            <a:grpSpLocks/>
          </p:cNvGrpSpPr>
          <p:nvPr/>
        </p:nvGrpSpPr>
        <p:grpSpPr bwMode="auto">
          <a:xfrm>
            <a:off x="5794375" y="1835150"/>
            <a:ext cx="2754313" cy="1933575"/>
            <a:chOff x="5794375" y="2397125"/>
            <a:chExt cx="2754313" cy="1933575"/>
          </a:xfrm>
        </p:grpSpPr>
        <p:sp>
          <p:nvSpPr>
            <p:cNvPr id="121" name="Rectangle 297"/>
            <p:cNvSpPr>
              <a:spLocks noChangeArrowheads="1"/>
            </p:cNvSpPr>
            <p:nvPr/>
          </p:nvSpPr>
          <p:spPr bwMode="auto">
            <a:xfrm>
              <a:off x="5813425" y="2397125"/>
              <a:ext cx="2711450" cy="525463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NZ" sz="1400">
                <a:latin typeface="Trebuchet MS" pitchFamily="34" charset="0"/>
              </a:endParaRPr>
            </a:p>
          </p:txBody>
        </p:sp>
        <p:sp>
          <p:nvSpPr>
            <p:cNvPr id="122" name="Rectangle 299"/>
            <p:cNvSpPr>
              <a:spLocks noChangeArrowheads="1"/>
            </p:cNvSpPr>
            <p:nvPr/>
          </p:nvSpPr>
          <p:spPr bwMode="auto">
            <a:xfrm>
              <a:off x="5813425" y="4284663"/>
              <a:ext cx="2711450" cy="46037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NZ" sz="1400">
                <a:latin typeface="Trebuchet MS" pitchFamily="34" charset="0"/>
              </a:endParaRPr>
            </a:p>
          </p:txBody>
        </p:sp>
        <p:sp>
          <p:nvSpPr>
            <p:cNvPr id="123" name="Rectangle 302"/>
            <p:cNvSpPr>
              <a:spLocks noChangeArrowheads="1"/>
            </p:cNvSpPr>
            <p:nvPr/>
          </p:nvSpPr>
          <p:spPr bwMode="auto">
            <a:xfrm>
              <a:off x="6229442" y="2949615"/>
              <a:ext cx="790281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Trebuchet MS" pitchFamily="34" charset="0"/>
                </a:rPr>
                <a:t>Efficiency</a:t>
              </a:r>
              <a:endParaRPr lang="en-US" sz="1400">
                <a:latin typeface="Trebuchet MS" pitchFamily="34" charset="0"/>
              </a:endParaRPr>
            </a:p>
          </p:txBody>
        </p:sp>
        <p:sp>
          <p:nvSpPr>
            <p:cNvPr id="124" name="Rectangle 304"/>
            <p:cNvSpPr>
              <a:spLocks noChangeArrowheads="1"/>
            </p:cNvSpPr>
            <p:nvPr/>
          </p:nvSpPr>
          <p:spPr bwMode="auto">
            <a:xfrm>
              <a:off x="7921729" y="2949615"/>
              <a:ext cx="29655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Trebuchet MS" pitchFamily="34" charset="0"/>
                </a:rPr>
                <a:t>50%</a:t>
              </a:r>
              <a:endParaRPr lang="en-US" sz="1400">
                <a:latin typeface="Trebuchet MS" pitchFamily="34" charset="0"/>
              </a:endParaRPr>
            </a:p>
          </p:txBody>
        </p:sp>
        <p:sp>
          <p:nvSpPr>
            <p:cNvPr id="125" name="Rectangle 305"/>
            <p:cNvSpPr>
              <a:spLocks noChangeArrowheads="1"/>
            </p:cNvSpPr>
            <p:nvPr/>
          </p:nvSpPr>
          <p:spPr bwMode="auto">
            <a:xfrm>
              <a:off x="6229442" y="3212534"/>
              <a:ext cx="94012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Trebuchet MS" pitchFamily="34" charset="0"/>
                </a:rPr>
                <a:t>Renewables</a:t>
              </a:r>
              <a:endParaRPr lang="en-US" sz="1400">
                <a:latin typeface="Trebuchet MS" pitchFamily="34" charset="0"/>
              </a:endParaRPr>
            </a:p>
          </p:txBody>
        </p:sp>
        <p:sp>
          <p:nvSpPr>
            <p:cNvPr id="126" name="Rectangle 307"/>
            <p:cNvSpPr>
              <a:spLocks noChangeArrowheads="1"/>
            </p:cNvSpPr>
            <p:nvPr/>
          </p:nvSpPr>
          <p:spPr bwMode="auto">
            <a:xfrm>
              <a:off x="7921789" y="3212534"/>
              <a:ext cx="29649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Trebuchet MS" pitchFamily="34" charset="0"/>
                </a:rPr>
                <a:t>18%</a:t>
              </a:r>
              <a:endParaRPr lang="en-US" sz="1400">
                <a:latin typeface="Trebuchet MS" pitchFamily="34" charset="0"/>
              </a:endParaRPr>
            </a:p>
          </p:txBody>
        </p:sp>
        <p:sp>
          <p:nvSpPr>
            <p:cNvPr id="127" name="Rectangle 308"/>
            <p:cNvSpPr>
              <a:spLocks noChangeArrowheads="1"/>
            </p:cNvSpPr>
            <p:nvPr/>
          </p:nvSpPr>
          <p:spPr bwMode="auto">
            <a:xfrm>
              <a:off x="6229442" y="3475450"/>
              <a:ext cx="63478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Trebuchet MS" pitchFamily="34" charset="0"/>
                </a:rPr>
                <a:t>Biofuels</a:t>
              </a:r>
              <a:endParaRPr lang="en-US" sz="1400">
                <a:latin typeface="Trebuchet MS" pitchFamily="34" charset="0"/>
              </a:endParaRPr>
            </a:p>
          </p:txBody>
        </p:sp>
        <p:sp>
          <p:nvSpPr>
            <p:cNvPr id="128" name="Rectangle 310"/>
            <p:cNvSpPr>
              <a:spLocks noChangeArrowheads="1"/>
            </p:cNvSpPr>
            <p:nvPr/>
          </p:nvSpPr>
          <p:spPr bwMode="auto">
            <a:xfrm>
              <a:off x="8016307" y="3475450"/>
              <a:ext cx="20197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Trebuchet MS" pitchFamily="34" charset="0"/>
                </a:rPr>
                <a:t>4%</a:t>
              </a:r>
              <a:endParaRPr lang="en-US" sz="1400">
                <a:latin typeface="Trebuchet MS" pitchFamily="34" charset="0"/>
              </a:endParaRPr>
            </a:p>
          </p:txBody>
        </p:sp>
        <p:sp>
          <p:nvSpPr>
            <p:cNvPr id="129" name="Rectangle 311"/>
            <p:cNvSpPr>
              <a:spLocks noChangeArrowheads="1"/>
            </p:cNvSpPr>
            <p:nvPr/>
          </p:nvSpPr>
          <p:spPr bwMode="auto">
            <a:xfrm>
              <a:off x="6229442" y="3738369"/>
              <a:ext cx="61555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Trebuchet MS" pitchFamily="34" charset="0"/>
                </a:rPr>
                <a:t>Nuclear</a:t>
              </a:r>
              <a:endParaRPr lang="en-US" sz="1400">
                <a:latin typeface="Trebuchet MS" pitchFamily="34" charset="0"/>
              </a:endParaRPr>
            </a:p>
          </p:txBody>
        </p:sp>
        <p:sp>
          <p:nvSpPr>
            <p:cNvPr id="130" name="Rectangle 313"/>
            <p:cNvSpPr>
              <a:spLocks noChangeArrowheads="1"/>
            </p:cNvSpPr>
            <p:nvPr/>
          </p:nvSpPr>
          <p:spPr bwMode="auto">
            <a:xfrm>
              <a:off x="8016307" y="3738369"/>
              <a:ext cx="20197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Trebuchet MS" pitchFamily="34" charset="0"/>
                </a:rPr>
                <a:t>9%</a:t>
              </a:r>
              <a:endParaRPr lang="en-US" sz="1400">
                <a:latin typeface="Trebuchet MS" pitchFamily="34" charset="0"/>
              </a:endParaRPr>
            </a:p>
          </p:txBody>
        </p:sp>
        <p:sp>
          <p:nvSpPr>
            <p:cNvPr id="131" name="Rectangle 314"/>
            <p:cNvSpPr>
              <a:spLocks noChangeArrowheads="1"/>
            </p:cNvSpPr>
            <p:nvPr/>
          </p:nvSpPr>
          <p:spPr bwMode="auto">
            <a:xfrm>
              <a:off x="6229442" y="4001287"/>
              <a:ext cx="301365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Trebuchet MS" pitchFamily="34" charset="0"/>
                </a:rPr>
                <a:t>CCS</a:t>
              </a:r>
              <a:endParaRPr lang="en-US" sz="1400">
                <a:latin typeface="Trebuchet MS" pitchFamily="34" charset="0"/>
              </a:endParaRPr>
            </a:p>
          </p:txBody>
        </p:sp>
        <p:sp>
          <p:nvSpPr>
            <p:cNvPr id="132" name="Rectangle 316"/>
            <p:cNvSpPr>
              <a:spLocks noChangeArrowheads="1"/>
            </p:cNvSpPr>
            <p:nvPr/>
          </p:nvSpPr>
          <p:spPr bwMode="auto">
            <a:xfrm>
              <a:off x="7921729" y="4001287"/>
              <a:ext cx="29655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Trebuchet MS" pitchFamily="34" charset="0"/>
                </a:rPr>
                <a:t>20%</a:t>
              </a:r>
              <a:endParaRPr lang="en-US" sz="1400">
                <a:latin typeface="Trebuchet MS" pitchFamily="34" charset="0"/>
              </a:endParaRPr>
            </a:p>
          </p:txBody>
        </p:sp>
        <p:sp>
          <p:nvSpPr>
            <p:cNvPr id="133" name="Rectangle 328"/>
            <p:cNvSpPr>
              <a:spLocks noChangeArrowheads="1"/>
            </p:cNvSpPr>
            <p:nvPr/>
          </p:nvSpPr>
          <p:spPr bwMode="auto">
            <a:xfrm>
              <a:off x="5794375" y="2423779"/>
              <a:ext cx="2754313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400" b="1">
                  <a:solidFill>
                    <a:srgbClr val="FFFFFF"/>
                  </a:solidFill>
                  <a:latin typeface="Trebuchet MS" pitchFamily="34" charset="0"/>
                </a:rPr>
                <a:t>Share of cumulative abatement </a:t>
              </a:r>
              <a:br>
                <a:rPr lang="en-US" sz="1400" b="1">
                  <a:solidFill>
                    <a:srgbClr val="FFFFFF"/>
                  </a:solidFill>
                  <a:latin typeface="Trebuchet MS" pitchFamily="34" charset="0"/>
                </a:rPr>
              </a:br>
              <a:r>
                <a:rPr lang="en-US" sz="1400" b="1">
                  <a:solidFill>
                    <a:srgbClr val="FFFFFF"/>
                  </a:solidFill>
                  <a:latin typeface="Trebuchet MS" pitchFamily="34" charset="0"/>
                </a:rPr>
                <a:t>between 2010-2035</a:t>
              </a:r>
              <a:endParaRPr lang="en-US" sz="1400">
                <a:latin typeface="Trebuchet MS" pitchFamily="34" charset="0"/>
              </a:endParaRPr>
            </a:p>
          </p:txBody>
        </p:sp>
        <p:sp>
          <p:nvSpPr>
            <p:cNvPr id="134" name="Rectangle 59"/>
            <p:cNvSpPr>
              <a:spLocks noChangeArrowheads="1"/>
            </p:cNvSpPr>
            <p:nvPr/>
          </p:nvSpPr>
          <p:spPr bwMode="auto">
            <a:xfrm>
              <a:off x="6023739" y="3007745"/>
              <a:ext cx="106685" cy="106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NZ"/>
            </a:p>
          </p:txBody>
        </p:sp>
        <p:sp>
          <p:nvSpPr>
            <p:cNvPr id="135" name="Rectangle 61"/>
            <p:cNvSpPr>
              <a:spLocks noChangeArrowheads="1"/>
            </p:cNvSpPr>
            <p:nvPr/>
          </p:nvSpPr>
          <p:spPr bwMode="auto">
            <a:xfrm>
              <a:off x="6023739" y="3269664"/>
              <a:ext cx="106685" cy="10664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NZ"/>
            </a:p>
          </p:txBody>
        </p:sp>
        <p:sp>
          <p:nvSpPr>
            <p:cNvPr id="136" name="Rectangle 63"/>
            <p:cNvSpPr>
              <a:spLocks noChangeArrowheads="1"/>
            </p:cNvSpPr>
            <p:nvPr/>
          </p:nvSpPr>
          <p:spPr bwMode="auto">
            <a:xfrm>
              <a:off x="6023739" y="3531583"/>
              <a:ext cx="106685" cy="106640"/>
            </a:xfrm>
            <a:prstGeom prst="rect">
              <a:avLst/>
            </a:prstGeom>
            <a:solidFill>
              <a:srgbClr val="B3A2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NZ"/>
            </a:p>
          </p:txBody>
        </p:sp>
        <p:sp>
          <p:nvSpPr>
            <p:cNvPr id="137" name="Rectangle 65"/>
            <p:cNvSpPr>
              <a:spLocks noChangeArrowheads="1"/>
            </p:cNvSpPr>
            <p:nvPr/>
          </p:nvSpPr>
          <p:spPr bwMode="auto">
            <a:xfrm>
              <a:off x="6023739" y="3793502"/>
              <a:ext cx="106685" cy="106640"/>
            </a:xfrm>
            <a:prstGeom prst="rect">
              <a:avLst/>
            </a:prstGeom>
            <a:solidFill>
              <a:srgbClr val="B9CD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NZ"/>
            </a:p>
          </p:txBody>
        </p:sp>
        <p:sp>
          <p:nvSpPr>
            <p:cNvPr id="138" name="Rectangle 67"/>
            <p:cNvSpPr>
              <a:spLocks noChangeArrowheads="1"/>
            </p:cNvSpPr>
            <p:nvPr/>
          </p:nvSpPr>
          <p:spPr bwMode="auto">
            <a:xfrm>
              <a:off x="6023739" y="4055421"/>
              <a:ext cx="106685" cy="106640"/>
            </a:xfrm>
            <a:prstGeom prst="rect">
              <a:avLst/>
            </a:prstGeom>
            <a:solidFill>
              <a:srgbClr val="37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NZ"/>
            </a:p>
          </p:txBody>
        </p:sp>
      </p:grpSp>
      <p:sp>
        <p:nvSpPr>
          <p:cNvPr id="139" name="Oval 138"/>
          <p:cNvSpPr/>
          <p:nvPr/>
        </p:nvSpPr>
        <p:spPr>
          <a:xfrm>
            <a:off x="5638800" y="2300847"/>
            <a:ext cx="2909888" cy="349712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TextBox 139"/>
          <p:cNvSpPr txBox="1"/>
          <p:nvPr/>
        </p:nvSpPr>
        <p:spPr>
          <a:xfrm>
            <a:off x="381000" y="5105400"/>
            <a:ext cx="8385418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/>
              <a:t>New Policies Scenario is the central scenario in WEO-2010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SzPct val="90000"/>
              <a:buFont typeface="Tahoma" pitchFamily="34" charset="0"/>
              <a:buChar char="&gt;"/>
            </a:pPr>
            <a:r>
              <a:rPr lang="en-GB" altLang="ja-JP" sz="1300" dirty="0">
                <a:sym typeface="Symbol" pitchFamily="18" charset="2"/>
              </a:rPr>
              <a:t>assumes cautious implementation of recently announced </a:t>
            </a:r>
            <a:r>
              <a:rPr lang="en-US" altLang="ja-JP" sz="1300" dirty="0">
                <a:sym typeface="Symbol" pitchFamily="18" charset="2"/>
              </a:rPr>
              <a:t>commitments &amp; plans</a:t>
            </a:r>
            <a:r>
              <a:rPr lang="en-GB" altLang="ja-JP" sz="1300" dirty="0">
                <a:sym typeface="Symbol" pitchFamily="18" charset="2"/>
              </a:rPr>
              <a:t>, even if </a:t>
            </a:r>
            <a:r>
              <a:rPr lang="en-US" altLang="ja-JP" sz="1300" dirty="0">
                <a:sym typeface="Symbol" pitchFamily="18" charset="2"/>
              </a:rPr>
              <a:t>yet to be formally </a:t>
            </a:r>
            <a:r>
              <a:rPr lang="en-US" altLang="ja-JP" sz="1300" dirty="0" smtClean="0">
                <a:sym typeface="Symbol" pitchFamily="18" charset="2"/>
              </a:rPr>
              <a:t>adopted</a:t>
            </a:r>
            <a:endParaRPr lang="en-US" altLang="ja-JP" sz="1300" dirty="0">
              <a:sym typeface="Symbol" pitchFamily="18" charset="2"/>
            </a:endParaRPr>
          </a:p>
          <a:p>
            <a:pPr marL="0" lvl="1">
              <a:spcBef>
                <a:spcPts val="1200"/>
              </a:spcBef>
              <a:buSzPct val="90000"/>
            </a:pPr>
            <a:r>
              <a:rPr lang="en-US" altLang="ja-JP" sz="1300" dirty="0">
                <a:sym typeface="Symbol" pitchFamily="18" charset="2"/>
              </a:rPr>
              <a:t>The 450 Scenario sets out an energy pathway consistent with the goal of limiting increase in average temperature </a:t>
            </a:r>
            <a:r>
              <a:rPr lang="en-GB" altLang="ja-JP" sz="1300" dirty="0">
                <a:sym typeface="Symbol" pitchFamily="18" charset="2"/>
              </a:rPr>
              <a:t>to 2</a:t>
            </a:r>
            <a:r>
              <a:rPr lang="en-GB" altLang="ja-JP" sz="1300" baseline="30000" dirty="0">
                <a:sym typeface="Symbol" pitchFamily="18" charset="2"/>
              </a:rPr>
              <a:t>O</a:t>
            </a:r>
            <a:r>
              <a:rPr lang="en-GB" altLang="ja-JP" sz="1300" dirty="0">
                <a:sym typeface="Symbol" pitchFamily="18" charset="2"/>
              </a:rPr>
              <a:t>C</a:t>
            </a:r>
          </a:p>
          <a:p>
            <a:endParaRPr lang="en-US" sz="1300" dirty="0"/>
          </a:p>
        </p:txBody>
      </p:sp>
      <p:sp>
        <p:nvSpPr>
          <p:cNvPr id="141" name="TextBox 140"/>
          <p:cNvSpPr txBox="1"/>
          <p:nvPr/>
        </p:nvSpPr>
        <p:spPr>
          <a:xfrm>
            <a:off x="5928524" y="4524285"/>
            <a:ext cx="25794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Source: WEO 2010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154642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India – CO</a:t>
            </a:r>
            <a:r>
              <a:rPr lang="en-US" baseline="-25000" dirty="0" smtClean="0"/>
              <a:t>2</a:t>
            </a:r>
            <a:r>
              <a:rPr lang="en-US" dirty="0" smtClean="0"/>
              <a:t> Emission Reduction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09800"/>
            <a:ext cx="5257800" cy="355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Group 148"/>
          <p:cNvGrpSpPr>
            <a:grpSpLocks/>
          </p:cNvGrpSpPr>
          <p:nvPr/>
        </p:nvGrpSpPr>
        <p:grpSpPr bwMode="auto">
          <a:xfrm>
            <a:off x="5813425" y="2949615"/>
            <a:ext cx="2754313" cy="1933575"/>
            <a:chOff x="5794375" y="2397125"/>
            <a:chExt cx="2754313" cy="1933575"/>
          </a:xfrm>
        </p:grpSpPr>
        <p:sp>
          <p:nvSpPr>
            <p:cNvPr id="6" name="Rectangle 297"/>
            <p:cNvSpPr>
              <a:spLocks noChangeArrowheads="1"/>
            </p:cNvSpPr>
            <p:nvPr/>
          </p:nvSpPr>
          <p:spPr bwMode="auto">
            <a:xfrm>
              <a:off x="5813425" y="2397125"/>
              <a:ext cx="2711450" cy="525463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NZ" sz="1400">
                <a:latin typeface="Trebuchet MS" pitchFamily="34" charset="0"/>
              </a:endParaRPr>
            </a:p>
          </p:txBody>
        </p:sp>
        <p:sp>
          <p:nvSpPr>
            <p:cNvPr id="7" name="Rectangle 299"/>
            <p:cNvSpPr>
              <a:spLocks noChangeArrowheads="1"/>
            </p:cNvSpPr>
            <p:nvPr/>
          </p:nvSpPr>
          <p:spPr bwMode="auto">
            <a:xfrm>
              <a:off x="5813425" y="4284663"/>
              <a:ext cx="2711450" cy="46037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NZ" sz="1400">
                <a:latin typeface="Trebuchet MS" pitchFamily="34" charset="0"/>
              </a:endParaRPr>
            </a:p>
          </p:txBody>
        </p:sp>
        <p:sp>
          <p:nvSpPr>
            <p:cNvPr id="8" name="Rectangle 302"/>
            <p:cNvSpPr>
              <a:spLocks noChangeArrowheads="1"/>
            </p:cNvSpPr>
            <p:nvPr/>
          </p:nvSpPr>
          <p:spPr bwMode="auto">
            <a:xfrm>
              <a:off x="6229442" y="2949615"/>
              <a:ext cx="790281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Trebuchet MS" pitchFamily="34" charset="0"/>
                </a:rPr>
                <a:t>Efficiency</a:t>
              </a:r>
              <a:endParaRPr lang="en-US" sz="1400">
                <a:latin typeface="Trebuchet MS" pitchFamily="34" charset="0"/>
              </a:endParaRPr>
            </a:p>
          </p:txBody>
        </p:sp>
        <p:sp>
          <p:nvSpPr>
            <p:cNvPr id="9" name="Rectangle 304"/>
            <p:cNvSpPr>
              <a:spLocks noChangeArrowheads="1"/>
            </p:cNvSpPr>
            <p:nvPr/>
          </p:nvSpPr>
          <p:spPr bwMode="auto">
            <a:xfrm>
              <a:off x="7921729" y="2949615"/>
              <a:ext cx="29655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Trebuchet MS" pitchFamily="34" charset="0"/>
                </a:rPr>
                <a:t>51%</a:t>
              </a:r>
              <a:endParaRPr lang="en-US" sz="1400">
                <a:latin typeface="Trebuchet MS" pitchFamily="34" charset="0"/>
              </a:endParaRPr>
            </a:p>
          </p:txBody>
        </p:sp>
        <p:sp>
          <p:nvSpPr>
            <p:cNvPr id="10" name="Rectangle 305"/>
            <p:cNvSpPr>
              <a:spLocks noChangeArrowheads="1"/>
            </p:cNvSpPr>
            <p:nvPr/>
          </p:nvSpPr>
          <p:spPr bwMode="auto">
            <a:xfrm>
              <a:off x="6229442" y="3212534"/>
              <a:ext cx="94012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Trebuchet MS" pitchFamily="34" charset="0"/>
                </a:rPr>
                <a:t>Renewables</a:t>
              </a:r>
              <a:endParaRPr lang="en-US" sz="1400">
                <a:latin typeface="Trebuchet MS" pitchFamily="34" charset="0"/>
              </a:endParaRPr>
            </a:p>
          </p:txBody>
        </p:sp>
        <p:sp>
          <p:nvSpPr>
            <p:cNvPr id="11" name="Rectangle 307"/>
            <p:cNvSpPr>
              <a:spLocks noChangeArrowheads="1"/>
            </p:cNvSpPr>
            <p:nvPr/>
          </p:nvSpPr>
          <p:spPr bwMode="auto">
            <a:xfrm>
              <a:off x="7921789" y="3212534"/>
              <a:ext cx="29655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Trebuchet MS" pitchFamily="34" charset="0"/>
                </a:rPr>
                <a:t>32%</a:t>
              </a:r>
              <a:endParaRPr lang="en-US" sz="1400">
                <a:latin typeface="Trebuchet MS" pitchFamily="34" charset="0"/>
              </a:endParaRPr>
            </a:p>
          </p:txBody>
        </p:sp>
        <p:sp>
          <p:nvSpPr>
            <p:cNvPr id="12" name="Rectangle 308"/>
            <p:cNvSpPr>
              <a:spLocks noChangeArrowheads="1"/>
            </p:cNvSpPr>
            <p:nvPr/>
          </p:nvSpPr>
          <p:spPr bwMode="auto">
            <a:xfrm>
              <a:off x="6229442" y="3475450"/>
              <a:ext cx="63478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Trebuchet MS" pitchFamily="34" charset="0"/>
                </a:rPr>
                <a:t>Biofuels</a:t>
              </a:r>
              <a:endParaRPr lang="en-US" sz="1400">
                <a:latin typeface="Trebuchet MS" pitchFamily="34" charset="0"/>
              </a:endParaRPr>
            </a:p>
          </p:txBody>
        </p:sp>
        <p:sp>
          <p:nvSpPr>
            <p:cNvPr id="13" name="Rectangle 310"/>
            <p:cNvSpPr>
              <a:spLocks noChangeArrowheads="1"/>
            </p:cNvSpPr>
            <p:nvPr/>
          </p:nvSpPr>
          <p:spPr bwMode="auto">
            <a:xfrm>
              <a:off x="8016307" y="3475450"/>
              <a:ext cx="20197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Trebuchet MS" pitchFamily="34" charset="0"/>
                </a:rPr>
                <a:t>1%</a:t>
              </a:r>
              <a:endParaRPr lang="en-US" sz="1400">
                <a:latin typeface="Trebuchet MS" pitchFamily="34" charset="0"/>
              </a:endParaRPr>
            </a:p>
          </p:txBody>
        </p:sp>
        <p:sp>
          <p:nvSpPr>
            <p:cNvPr id="14" name="Rectangle 311"/>
            <p:cNvSpPr>
              <a:spLocks noChangeArrowheads="1"/>
            </p:cNvSpPr>
            <p:nvPr/>
          </p:nvSpPr>
          <p:spPr bwMode="auto">
            <a:xfrm>
              <a:off x="6229442" y="3738369"/>
              <a:ext cx="61555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Trebuchet MS" pitchFamily="34" charset="0"/>
                </a:rPr>
                <a:t>Nuclear</a:t>
              </a:r>
              <a:endParaRPr lang="en-US" sz="1400">
                <a:latin typeface="Trebuchet MS" pitchFamily="34" charset="0"/>
              </a:endParaRPr>
            </a:p>
          </p:txBody>
        </p:sp>
        <p:sp>
          <p:nvSpPr>
            <p:cNvPr id="15" name="Rectangle 313"/>
            <p:cNvSpPr>
              <a:spLocks noChangeArrowheads="1"/>
            </p:cNvSpPr>
            <p:nvPr/>
          </p:nvSpPr>
          <p:spPr bwMode="auto">
            <a:xfrm>
              <a:off x="8030375" y="3738369"/>
              <a:ext cx="20197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400">
                  <a:solidFill>
                    <a:srgbClr val="000000"/>
                  </a:solidFill>
                  <a:latin typeface="Trebuchet MS" pitchFamily="34" charset="0"/>
                </a:rPr>
                <a:t>8%</a:t>
              </a:r>
              <a:endParaRPr lang="en-US" sz="1400">
                <a:latin typeface="Trebuchet MS" pitchFamily="34" charset="0"/>
              </a:endParaRPr>
            </a:p>
          </p:txBody>
        </p:sp>
        <p:sp>
          <p:nvSpPr>
            <p:cNvPr id="16" name="Rectangle 314"/>
            <p:cNvSpPr>
              <a:spLocks noChangeArrowheads="1"/>
            </p:cNvSpPr>
            <p:nvPr/>
          </p:nvSpPr>
          <p:spPr bwMode="auto">
            <a:xfrm>
              <a:off x="6229442" y="4001287"/>
              <a:ext cx="301365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Trebuchet MS" pitchFamily="34" charset="0"/>
                </a:rPr>
                <a:t>CCS</a:t>
              </a:r>
              <a:endParaRPr lang="en-US" sz="1400">
                <a:latin typeface="Trebuchet MS" pitchFamily="34" charset="0"/>
              </a:endParaRPr>
            </a:p>
          </p:txBody>
        </p:sp>
        <p:sp>
          <p:nvSpPr>
            <p:cNvPr id="17" name="Rectangle 316"/>
            <p:cNvSpPr>
              <a:spLocks noChangeArrowheads="1"/>
            </p:cNvSpPr>
            <p:nvPr/>
          </p:nvSpPr>
          <p:spPr bwMode="auto">
            <a:xfrm>
              <a:off x="8020205" y="4001287"/>
              <a:ext cx="20197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Trebuchet MS" pitchFamily="34" charset="0"/>
                </a:rPr>
                <a:t>8%</a:t>
              </a:r>
              <a:endParaRPr lang="en-US" sz="1400">
                <a:latin typeface="Trebuchet MS" pitchFamily="34" charset="0"/>
              </a:endParaRPr>
            </a:p>
          </p:txBody>
        </p:sp>
        <p:sp>
          <p:nvSpPr>
            <p:cNvPr id="18" name="Rectangle 328"/>
            <p:cNvSpPr>
              <a:spLocks noChangeArrowheads="1"/>
            </p:cNvSpPr>
            <p:nvPr/>
          </p:nvSpPr>
          <p:spPr bwMode="auto">
            <a:xfrm>
              <a:off x="5794375" y="2423779"/>
              <a:ext cx="2754313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400" b="1">
                  <a:solidFill>
                    <a:srgbClr val="FFFFFF"/>
                  </a:solidFill>
                  <a:latin typeface="Trebuchet MS" pitchFamily="34" charset="0"/>
                </a:rPr>
                <a:t>Share of cumulative abatement </a:t>
              </a:r>
              <a:br>
                <a:rPr lang="en-US" sz="1400" b="1">
                  <a:solidFill>
                    <a:srgbClr val="FFFFFF"/>
                  </a:solidFill>
                  <a:latin typeface="Trebuchet MS" pitchFamily="34" charset="0"/>
                </a:rPr>
              </a:br>
              <a:r>
                <a:rPr lang="en-US" sz="1400" b="1">
                  <a:solidFill>
                    <a:srgbClr val="FFFFFF"/>
                  </a:solidFill>
                  <a:latin typeface="Trebuchet MS" pitchFamily="34" charset="0"/>
                </a:rPr>
                <a:t>between 2010-2035</a:t>
              </a:r>
              <a:endParaRPr lang="en-US" sz="1400">
                <a:latin typeface="Trebuchet MS" pitchFamily="34" charset="0"/>
              </a:endParaRPr>
            </a:p>
          </p:txBody>
        </p:sp>
        <p:sp>
          <p:nvSpPr>
            <p:cNvPr id="19" name="Rectangle 59"/>
            <p:cNvSpPr>
              <a:spLocks noChangeArrowheads="1"/>
            </p:cNvSpPr>
            <p:nvPr/>
          </p:nvSpPr>
          <p:spPr bwMode="auto">
            <a:xfrm>
              <a:off x="6023739" y="3007745"/>
              <a:ext cx="106685" cy="106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NZ"/>
            </a:p>
          </p:txBody>
        </p:sp>
        <p:sp>
          <p:nvSpPr>
            <p:cNvPr id="20" name="Rectangle 61"/>
            <p:cNvSpPr>
              <a:spLocks noChangeArrowheads="1"/>
            </p:cNvSpPr>
            <p:nvPr/>
          </p:nvSpPr>
          <p:spPr bwMode="auto">
            <a:xfrm>
              <a:off x="6023739" y="3269664"/>
              <a:ext cx="106685" cy="10664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NZ"/>
            </a:p>
          </p:txBody>
        </p:sp>
        <p:sp>
          <p:nvSpPr>
            <p:cNvPr id="21" name="Rectangle 63"/>
            <p:cNvSpPr>
              <a:spLocks noChangeArrowheads="1"/>
            </p:cNvSpPr>
            <p:nvPr/>
          </p:nvSpPr>
          <p:spPr bwMode="auto">
            <a:xfrm>
              <a:off x="6023739" y="3531583"/>
              <a:ext cx="106685" cy="106640"/>
            </a:xfrm>
            <a:prstGeom prst="rect">
              <a:avLst/>
            </a:prstGeom>
            <a:solidFill>
              <a:srgbClr val="B3A2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NZ"/>
            </a:p>
          </p:txBody>
        </p:sp>
        <p:sp>
          <p:nvSpPr>
            <p:cNvPr id="22" name="Rectangle 65"/>
            <p:cNvSpPr>
              <a:spLocks noChangeArrowheads="1"/>
            </p:cNvSpPr>
            <p:nvPr/>
          </p:nvSpPr>
          <p:spPr bwMode="auto">
            <a:xfrm>
              <a:off x="6023739" y="3793502"/>
              <a:ext cx="106685" cy="106640"/>
            </a:xfrm>
            <a:prstGeom prst="rect">
              <a:avLst/>
            </a:prstGeom>
            <a:solidFill>
              <a:srgbClr val="B9CD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NZ"/>
            </a:p>
          </p:txBody>
        </p:sp>
        <p:sp>
          <p:nvSpPr>
            <p:cNvPr id="23" name="Rectangle 67"/>
            <p:cNvSpPr>
              <a:spLocks noChangeArrowheads="1"/>
            </p:cNvSpPr>
            <p:nvPr/>
          </p:nvSpPr>
          <p:spPr bwMode="auto">
            <a:xfrm>
              <a:off x="6023739" y="4055421"/>
              <a:ext cx="106685" cy="106640"/>
            </a:xfrm>
            <a:prstGeom prst="rect">
              <a:avLst/>
            </a:prstGeom>
            <a:solidFill>
              <a:srgbClr val="37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NZ"/>
            </a:p>
          </p:txBody>
        </p:sp>
      </p:grpSp>
      <p:sp>
        <p:nvSpPr>
          <p:cNvPr id="3" name="Oval 2"/>
          <p:cNvSpPr/>
          <p:nvPr/>
        </p:nvSpPr>
        <p:spPr>
          <a:xfrm>
            <a:off x="5813425" y="3407156"/>
            <a:ext cx="2873375" cy="35786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295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Profile - India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54655317"/>
              </p:ext>
            </p:extLst>
          </p:nvPr>
        </p:nvGraphicFramePr>
        <p:xfrm>
          <a:off x="4267200" y="2479964"/>
          <a:ext cx="4724400" cy="3158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490" r="11789"/>
          <a:stretch/>
        </p:blipFill>
        <p:spPr bwMode="auto">
          <a:xfrm>
            <a:off x="90054" y="2479964"/>
            <a:ext cx="4031672" cy="280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724400" y="1893332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Energy Intensity - Industrial </a:t>
            </a:r>
            <a:r>
              <a:rPr lang="en-US" dirty="0" smtClean="0"/>
              <a:t>Sector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3290" y="1893332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GHG Emissions Across Sectors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206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PAT Scheme Goals  and action </a:t>
            </a:r>
            <a:r>
              <a:rPr lang="en-US" dirty="0"/>
              <a:t>p</a:t>
            </a:r>
            <a:r>
              <a:rPr lang="en-US" dirty="0" smtClean="0"/>
              <a:t>oints</a:t>
            </a:r>
            <a:endParaRPr lang="en-IN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657115533"/>
              </p:ext>
            </p:extLst>
          </p:nvPr>
        </p:nvGraphicFramePr>
        <p:xfrm>
          <a:off x="457200" y="1752600"/>
          <a:ext cx="8229600" cy="4404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78683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smtClean="0"/>
              <a:t>Perform, Achieve &amp; Trade (PAT) Mechanism 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03784"/>
            <a:ext cx="8229600" cy="553616"/>
          </a:xfrm>
        </p:spPr>
        <p:txBody>
          <a:bodyPr>
            <a:normAutofit/>
          </a:bodyPr>
          <a:lstStyle/>
          <a:p>
            <a:r>
              <a:rPr lang="en-US" sz="1400" smtClean="0"/>
              <a:t>The market based mechanism to enhance the cost effectiveness in improving the Energy Efficiency in Energy Intensive industries through certification of energy saving which can be traded</a:t>
            </a:r>
            <a:endParaRPr lang="en-US" sz="1400" baseline="-20000" smtClean="0"/>
          </a:p>
          <a:p>
            <a:endParaRPr lang="en-US" sz="1400" baseline="-20000" smtClean="0"/>
          </a:p>
          <a:p>
            <a:endParaRPr lang="en-IN" sz="1400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xmlns="" val="2107306185"/>
              </p:ext>
            </p:extLst>
          </p:nvPr>
        </p:nvGraphicFramePr>
        <p:xfrm>
          <a:off x="1065430" y="2791860"/>
          <a:ext cx="7539018" cy="1661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Up Arrow 5"/>
          <p:cNvSpPr/>
          <p:nvPr/>
        </p:nvSpPr>
        <p:spPr>
          <a:xfrm>
            <a:off x="899592" y="2066505"/>
            <a:ext cx="1981200" cy="648071"/>
          </a:xfrm>
          <a:prstGeom prst="upArrow">
            <a:avLst>
              <a:gd name="adj1" fmla="val 80769"/>
              <a:gd name="adj2" fmla="val 49185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lvl="1" algn="ctr">
              <a:defRPr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lvl="1" algn="ctr">
              <a:defRPr/>
            </a:pPr>
            <a:r>
              <a:rPr lang="en-US" sz="1200" b="1" dirty="0" smtClean="0">
                <a:solidFill>
                  <a:schemeClr val="tx1"/>
                </a:solidFill>
              </a:rPr>
              <a:t>Reward over achiever</a:t>
            </a:r>
            <a:endParaRPr lang="en-US" sz="1200" b="1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6259016" y="2052651"/>
            <a:ext cx="2057400" cy="648072"/>
          </a:xfrm>
          <a:prstGeom prst="downArrow">
            <a:avLst>
              <a:gd name="adj1" fmla="val 76936"/>
              <a:gd name="adj2" fmla="val 43967"/>
            </a:avLst>
          </a:prstGeom>
          <a:solidFill>
            <a:srgbClr val="FF7D7D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61913" lvl="1" algn="ctr">
              <a:lnSpc>
                <a:spcPct val="114000"/>
              </a:lnSpc>
              <a:defRPr/>
            </a:pPr>
            <a:r>
              <a:rPr lang="en-US" sz="1200" b="1" dirty="0">
                <a:solidFill>
                  <a:schemeClr val="tx1"/>
                </a:solidFill>
              </a:rPr>
              <a:t>Penalize under </a:t>
            </a:r>
            <a:r>
              <a:rPr lang="en-US" sz="1200" b="1" dirty="0" smtClean="0">
                <a:solidFill>
                  <a:schemeClr val="tx1"/>
                </a:solidFill>
              </a:rPr>
              <a:t>performer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 rot="16200000">
            <a:off x="42917" y="3454756"/>
            <a:ext cx="1345908" cy="3526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</a:rPr>
              <a:t>Stakeholders</a:t>
            </a:r>
            <a:endParaRPr lang="en-IN" sz="1400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xmlns="" val="2597971623"/>
              </p:ext>
            </p:extLst>
          </p:nvPr>
        </p:nvGraphicFramePr>
        <p:xfrm>
          <a:off x="1101761" y="4437112"/>
          <a:ext cx="7488832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3" name="Rectangle 12"/>
          <p:cNvSpPr/>
          <p:nvPr/>
        </p:nvSpPr>
        <p:spPr>
          <a:xfrm rot="16200000">
            <a:off x="-145397" y="5199726"/>
            <a:ext cx="1722536" cy="3526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</a:rPr>
              <a:t>Processes Involved</a:t>
            </a:r>
            <a:endParaRPr lang="en-IN" sz="1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96816" y="2204864"/>
            <a:ext cx="2987352" cy="36004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lvl="1">
              <a:lnSpc>
                <a:spcPct val="114000"/>
              </a:lnSpc>
              <a:defRPr/>
            </a:pPr>
            <a:r>
              <a:rPr lang="en-US" sz="1600" dirty="0">
                <a:solidFill>
                  <a:schemeClr val="bg1"/>
                </a:solidFill>
              </a:rPr>
              <a:t>Market Based Mechanism</a:t>
            </a:r>
          </a:p>
        </p:txBody>
      </p:sp>
    </p:spTree>
    <p:extLst>
      <p:ext uri="{BB962C8B-B14F-4D97-AF65-F5344CB8AC3E}">
        <p14:creationId xmlns:p14="http://schemas.microsoft.com/office/powerpoint/2010/main" xmlns="" val="415400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762000" y="2362200"/>
            <a:ext cx="838200" cy="35052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lowchart: Process 5"/>
          <p:cNvSpPr/>
          <p:nvPr/>
        </p:nvSpPr>
        <p:spPr>
          <a:xfrm>
            <a:off x="2057400" y="3657600"/>
            <a:ext cx="838200" cy="2209800"/>
          </a:xfrm>
          <a:prstGeom prst="flowChartProces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1600200" y="2362200"/>
            <a:ext cx="7086600" cy="1588"/>
          </a:xfrm>
          <a:prstGeom prst="line">
            <a:avLst/>
          </a:prstGeom>
          <a:ln>
            <a:solidFill>
              <a:schemeClr val="accent4">
                <a:alpha val="8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600200" y="3657600"/>
            <a:ext cx="7086600" cy="1588"/>
          </a:xfrm>
          <a:prstGeom prst="line">
            <a:avLst/>
          </a:prstGeom>
          <a:ln>
            <a:solidFill>
              <a:schemeClr val="accent4">
                <a:alpha val="8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5" name="TextBox 14"/>
          <p:cNvSpPr txBox="1">
            <a:spLocks noChangeArrowheads="1"/>
          </p:cNvSpPr>
          <p:nvPr/>
        </p:nvSpPr>
        <p:spPr bwMode="auto">
          <a:xfrm>
            <a:off x="1981200" y="28194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Target 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rot="5400000" flipH="1" flipV="1">
            <a:off x="2171701" y="2552700"/>
            <a:ext cx="381000" cy="3175"/>
          </a:xfrm>
          <a:prstGeom prst="straightConnector1">
            <a:avLst/>
          </a:prstGeom>
          <a:ln w="31750">
            <a:solidFill>
              <a:srgbClr val="FF0000">
                <a:alpha val="63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2171701" y="3467100"/>
            <a:ext cx="381000" cy="3175"/>
          </a:xfrm>
          <a:prstGeom prst="straightConnector1">
            <a:avLst/>
          </a:prstGeom>
          <a:ln w="31750">
            <a:solidFill>
              <a:srgbClr val="FF0000">
                <a:alpha val="63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lowchart: Process 21"/>
          <p:cNvSpPr/>
          <p:nvPr/>
        </p:nvSpPr>
        <p:spPr>
          <a:xfrm>
            <a:off x="4191000" y="3962400"/>
            <a:ext cx="838200" cy="1905000"/>
          </a:xfrm>
          <a:prstGeom prst="flowChart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179" name="TextBox 22"/>
          <p:cNvSpPr txBox="1">
            <a:spLocks noChangeArrowheads="1"/>
          </p:cNvSpPr>
          <p:nvPr/>
        </p:nvSpPr>
        <p:spPr bwMode="auto">
          <a:xfrm>
            <a:off x="533400" y="1905000"/>
            <a:ext cx="1219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400" b="1"/>
              <a:t>Baseline SEC </a:t>
            </a:r>
          </a:p>
        </p:txBody>
      </p:sp>
      <p:sp>
        <p:nvSpPr>
          <p:cNvPr id="7180" name="TextBox 23"/>
          <p:cNvSpPr txBox="1">
            <a:spLocks noChangeArrowheads="1"/>
          </p:cNvSpPr>
          <p:nvPr/>
        </p:nvSpPr>
        <p:spPr bwMode="auto">
          <a:xfrm>
            <a:off x="1828800" y="3657600"/>
            <a:ext cx="1219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400" b="1"/>
              <a:t>Target </a:t>
            </a:r>
          </a:p>
          <a:p>
            <a:pPr algn="ctr" eaLnBrk="1" hangingPunct="1"/>
            <a:r>
              <a:rPr lang="en-US" sz="1400" b="1"/>
              <a:t>SEC </a:t>
            </a:r>
          </a:p>
        </p:txBody>
      </p:sp>
      <p:sp>
        <p:nvSpPr>
          <p:cNvPr id="25" name="Flowchart: Process 24"/>
          <p:cNvSpPr/>
          <p:nvPr/>
        </p:nvSpPr>
        <p:spPr>
          <a:xfrm>
            <a:off x="4191000" y="3657600"/>
            <a:ext cx="838200" cy="304800"/>
          </a:xfrm>
          <a:prstGeom prst="flowChartProcess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182" name="TextBox 27"/>
          <p:cNvSpPr txBox="1">
            <a:spLocks noChangeArrowheads="1"/>
          </p:cNvSpPr>
          <p:nvPr/>
        </p:nvSpPr>
        <p:spPr bwMode="auto">
          <a:xfrm>
            <a:off x="5257800" y="2895600"/>
            <a:ext cx="1600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/>
              <a:t>Achieved SEC</a:t>
            </a:r>
          </a:p>
        </p:txBody>
      </p:sp>
      <p:sp>
        <p:nvSpPr>
          <p:cNvPr id="29" name="Flowchart: Process 28"/>
          <p:cNvSpPr/>
          <p:nvPr/>
        </p:nvSpPr>
        <p:spPr>
          <a:xfrm>
            <a:off x="7239000" y="3124200"/>
            <a:ext cx="762000" cy="2819400"/>
          </a:xfrm>
          <a:prstGeom prst="flowChart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3" name="Straight Arrow Connector 32"/>
          <p:cNvCxnSpPr/>
          <p:nvPr/>
        </p:nvCxnSpPr>
        <p:spPr>
          <a:xfrm rot="10800000" flipV="1">
            <a:off x="5029200" y="3276600"/>
            <a:ext cx="990600" cy="685800"/>
          </a:xfrm>
          <a:prstGeom prst="straightConnector1">
            <a:avLst/>
          </a:prstGeom>
          <a:ln w="31750">
            <a:solidFill>
              <a:schemeClr val="tx1">
                <a:alpha val="86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6019800" y="3124200"/>
            <a:ext cx="1219200" cy="152400"/>
          </a:xfrm>
          <a:prstGeom prst="straightConnector1">
            <a:avLst/>
          </a:prstGeom>
          <a:ln w="31750">
            <a:solidFill>
              <a:schemeClr val="tx1">
                <a:alpha val="86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Flowchart: Process 35"/>
          <p:cNvSpPr/>
          <p:nvPr/>
        </p:nvSpPr>
        <p:spPr>
          <a:xfrm>
            <a:off x="7239000" y="3124200"/>
            <a:ext cx="762000" cy="5334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Flowchart: Process 37"/>
          <p:cNvSpPr/>
          <p:nvPr/>
        </p:nvSpPr>
        <p:spPr>
          <a:xfrm>
            <a:off x="7239000" y="3124200"/>
            <a:ext cx="762000" cy="152400"/>
          </a:xfrm>
          <a:prstGeom prst="flowChart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188" name="TextBox 38"/>
          <p:cNvSpPr txBox="1">
            <a:spLocks noChangeArrowheads="1"/>
          </p:cNvSpPr>
          <p:nvPr/>
        </p:nvSpPr>
        <p:spPr bwMode="auto">
          <a:xfrm>
            <a:off x="4038600" y="5943600"/>
            <a:ext cx="1371600" cy="3698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b="1" u="sng"/>
              <a:t>Scenario 1 </a:t>
            </a:r>
          </a:p>
        </p:txBody>
      </p:sp>
      <p:sp>
        <p:nvSpPr>
          <p:cNvPr id="7189" name="TextBox 39"/>
          <p:cNvSpPr txBox="1">
            <a:spLocks noChangeArrowheads="1"/>
          </p:cNvSpPr>
          <p:nvPr/>
        </p:nvSpPr>
        <p:spPr bwMode="auto">
          <a:xfrm>
            <a:off x="6934200" y="6019800"/>
            <a:ext cx="1371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b="1" u="sng"/>
              <a:t>Scenario 2 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 rot="5400000">
            <a:off x="7963694" y="2932906"/>
            <a:ext cx="381000" cy="1588"/>
          </a:xfrm>
          <a:prstGeom prst="straightConnector1">
            <a:avLst/>
          </a:prstGeom>
          <a:ln w="31750">
            <a:solidFill>
              <a:srgbClr val="FF0000">
                <a:alpha val="63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5400000" flipH="1" flipV="1">
            <a:off x="7963694" y="3847306"/>
            <a:ext cx="381000" cy="1588"/>
          </a:xfrm>
          <a:prstGeom prst="straightConnector1">
            <a:avLst/>
          </a:prstGeom>
          <a:ln w="31750">
            <a:solidFill>
              <a:srgbClr val="FF0000">
                <a:alpha val="63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92" name="TextBox 45"/>
          <p:cNvSpPr txBox="1">
            <a:spLocks noChangeArrowheads="1"/>
          </p:cNvSpPr>
          <p:nvPr/>
        </p:nvSpPr>
        <p:spPr bwMode="auto">
          <a:xfrm>
            <a:off x="7924800" y="3200400"/>
            <a:ext cx="1219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 b="1"/>
              <a:t>Compliance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rot="16200000" flipH="1">
            <a:off x="3543300" y="2857500"/>
            <a:ext cx="1752600" cy="15240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94" name="TextBox 48"/>
          <p:cNvSpPr txBox="1">
            <a:spLocks noChangeArrowheads="1"/>
          </p:cNvSpPr>
          <p:nvPr/>
        </p:nvSpPr>
        <p:spPr bwMode="auto">
          <a:xfrm>
            <a:off x="3429000" y="1676400"/>
            <a:ext cx="1905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/>
              <a:t>Issued Escerts</a:t>
            </a:r>
          </a:p>
        </p:txBody>
      </p:sp>
      <p:sp>
        <p:nvSpPr>
          <p:cNvPr id="7195" name="TextBox 50"/>
          <p:cNvSpPr txBox="1">
            <a:spLocks noChangeArrowheads="1"/>
          </p:cNvSpPr>
          <p:nvPr/>
        </p:nvSpPr>
        <p:spPr bwMode="auto">
          <a:xfrm>
            <a:off x="5562600" y="4343400"/>
            <a:ext cx="1219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/>
              <a:t>Purchase Escerts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6400800" y="3429000"/>
            <a:ext cx="1066800" cy="83820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>
            <a:off x="7200900" y="2476500"/>
            <a:ext cx="10668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98" name="TextBox 60"/>
          <p:cNvSpPr txBox="1">
            <a:spLocks noChangeArrowheads="1"/>
          </p:cNvSpPr>
          <p:nvPr/>
        </p:nvSpPr>
        <p:spPr bwMode="auto">
          <a:xfrm>
            <a:off x="7391400" y="1752600"/>
            <a:ext cx="1066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/>
              <a:t>Penalty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Concept of Target, Compliance, </a:t>
            </a:r>
            <a:r>
              <a:rPr lang="en-US" dirty="0" err="1" smtClean="0"/>
              <a:t>Escerts</a:t>
            </a:r>
            <a:r>
              <a:rPr lang="en-US" dirty="0" smtClean="0"/>
              <a:t> &amp; Penalty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09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327291328"/>
              </p:ext>
            </p:extLst>
          </p:nvPr>
        </p:nvGraphicFramePr>
        <p:xfrm>
          <a:off x="734888" y="1300187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PAT Activity </a:t>
            </a:r>
            <a:r>
              <a:rPr lang="en-SG" dirty="0"/>
              <a:t>Flow Sheet </a:t>
            </a:r>
            <a:endParaRPr lang="en-IN" dirty="0"/>
          </a:p>
        </p:txBody>
      </p:sp>
      <p:grpSp>
        <p:nvGrpSpPr>
          <p:cNvPr id="6" name="Group 5"/>
          <p:cNvGrpSpPr/>
          <p:nvPr/>
        </p:nvGrpSpPr>
        <p:grpSpPr>
          <a:xfrm rot="10800000">
            <a:off x="2545435" y="4482652"/>
            <a:ext cx="4392484" cy="470871"/>
            <a:chOff x="2595860" y="2233126"/>
            <a:chExt cx="402519" cy="470871"/>
          </a:xfrm>
        </p:grpSpPr>
        <p:sp>
          <p:nvSpPr>
            <p:cNvPr id="7" name="Right Arrow 6"/>
            <p:cNvSpPr/>
            <p:nvPr/>
          </p:nvSpPr>
          <p:spPr>
            <a:xfrm rot="10800000">
              <a:off x="2595860" y="2233126"/>
              <a:ext cx="402519" cy="470871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ight Arrow 4"/>
            <p:cNvSpPr/>
            <p:nvPr/>
          </p:nvSpPr>
          <p:spPr>
            <a:xfrm rot="10800000">
              <a:off x="2625960" y="2327300"/>
              <a:ext cx="372419" cy="2825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300" kern="1200" dirty="0" smtClean="0">
                  <a:solidFill>
                    <a:schemeClr val="tx1"/>
                  </a:solidFill>
                </a:rPr>
                <a:t>Issuance of  </a:t>
              </a:r>
              <a:r>
                <a:rPr lang="en-SG" sz="1400" dirty="0" smtClean="0">
                  <a:solidFill>
                    <a:schemeClr val="tx1"/>
                  </a:solidFill>
                  <a:latin typeface="Calibri" pitchFamily="34" charset="0"/>
                </a:rPr>
                <a:t>e-Certs after successful M&amp;V </a:t>
              </a:r>
              <a:endParaRPr lang="en-US" sz="140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2476927" y="2780928"/>
            <a:ext cx="4020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SG" dirty="0" smtClean="0">
                <a:latin typeface="Calibri" pitchFamily="34" charset="0"/>
              </a:rPr>
              <a:t>Baseline &amp; Target Setting </a:t>
            </a:r>
            <a:r>
              <a:rPr lang="en-SG" sz="1050" dirty="0" smtClean="0">
                <a:latin typeface="Calibri" pitchFamily="34" charset="0"/>
              </a:rPr>
              <a:t>(based on last three years)</a:t>
            </a:r>
            <a:endParaRPr lang="en-US" sz="1050" dirty="0"/>
          </a:p>
        </p:txBody>
      </p:sp>
      <p:sp>
        <p:nvSpPr>
          <p:cNvPr id="11" name="Right Brace 10"/>
          <p:cNvSpPr/>
          <p:nvPr/>
        </p:nvSpPr>
        <p:spPr>
          <a:xfrm rot="5400000">
            <a:off x="4606937" y="-1179512"/>
            <a:ext cx="432048" cy="7488832"/>
          </a:xfrm>
          <a:prstGeom prst="rightBrace">
            <a:avLst>
              <a:gd name="adj1" fmla="val 8333"/>
              <a:gd name="adj2" fmla="val 4959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SG"/>
          </a:p>
        </p:txBody>
      </p:sp>
      <p:sp>
        <p:nvSpPr>
          <p:cNvPr id="12" name="Oval 11"/>
          <p:cNvSpPr/>
          <p:nvPr/>
        </p:nvSpPr>
        <p:spPr>
          <a:xfrm>
            <a:off x="6732240" y="4481441"/>
            <a:ext cx="2016224" cy="189988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Market for Trade</a:t>
            </a:r>
            <a:endParaRPr lang="en-IN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Right Brace 12"/>
          <p:cNvSpPr/>
          <p:nvPr/>
        </p:nvSpPr>
        <p:spPr>
          <a:xfrm rot="10800000">
            <a:off x="959119" y="3150259"/>
            <a:ext cx="275798" cy="3231068"/>
          </a:xfrm>
          <a:prstGeom prst="rightBrace">
            <a:avLst>
              <a:gd name="adj1" fmla="val 8333"/>
              <a:gd name="adj2" fmla="val 4959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SG"/>
          </a:p>
        </p:txBody>
      </p:sp>
      <p:sp>
        <p:nvSpPr>
          <p:cNvPr id="3" name="Rectangle 2"/>
          <p:cNvSpPr/>
          <p:nvPr/>
        </p:nvSpPr>
        <p:spPr>
          <a:xfrm>
            <a:off x="251520" y="3727630"/>
            <a:ext cx="864096" cy="1223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050" dirty="0" smtClean="0">
                <a:latin typeface="Calibri" pitchFamily="34" charset="0"/>
              </a:rPr>
              <a:t>(Annual submission but the target compliance for three years)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xmlns="" val="123576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Trading of </a:t>
            </a:r>
            <a:r>
              <a:rPr lang="en-US" dirty="0" err="1" smtClean="0"/>
              <a:t>ESCerts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biLevel thresh="75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88469" y="1888548"/>
            <a:ext cx="771525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print">
            <a:biLevel thresh="75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88469" y="3403023"/>
            <a:ext cx="771525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 cstate="print">
            <a:biLevel thresh="75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88468" y="5003223"/>
            <a:ext cx="771525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 cstate="print">
            <a:biLevel thresh="75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68272" y="1907598"/>
            <a:ext cx="771525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 cstate="print">
            <a:biLevel thresh="75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68272" y="3422073"/>
            <a:ext cx="771525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>
            <a:biLevel thresh="75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68271" y="5022273"/>
            <a:ext cx="771525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 cstate="print">
            <a:biLevel thresh="75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35072" y="1888548"/>
            <a:ext cx="771525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2" cstate="print">
            <a:biLevel thresh="75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35072" y="3403023"/>
            <a:ext cx="771525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2" cstate="print">
            <a:biLevel thresh="75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35071" y="5003223"/>
            <a:ext cx="771525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2" cstate="print">
            <a:biLevel thresh="75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4875" y="1907598"/>
            <a:ext cx="771525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2" cstate="print">
            <a:biLevel thresh="75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4875" y="3422073"/>
            <a:ext cx="771525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2" cstate="print">
            <a:biLevel thresh="75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4874" y="5022273"/>
            <a:ext cx="771525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2" cstate="print">
            <a:biLevel thresh="75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44872" y="1914525"/>
            <a:ext cx="771525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2" cstate="print">
            <a:biLevel thresh="75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44872" y="3429000"/>
            <a:ext cx="771525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2" cstate="print">
            <a:biLevel thresh="75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44871" y="5029200"/>
            <a:ext cx="771525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2" cstate="print">
            <a:biLevel thresh="75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24675" y="1933575"/>
            <a:ext cx="771525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2" cstate="print">
            <a:biLevel thresh="75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24675" y="3448050"/>
            <a:ext cx="771525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2" cstate="print">
            <a:biLevel thresh="75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24674" y="5048250"/>
            <a:ext cx="771525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2417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369</TotalTime>
  <Words>737</Words>
  <Application>Microsoft Office PowerPoint</Application>
  <PresentationFormat>On-screen Show (4:3)</PresentationFormat>
  <Paragraphs>167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Clarity</vt:lpstr>
      <vt:lpstr>Market based mechanism</vt:lpstr>
      <vt:lpstr>World CO2 Emission Savings</vt:lpstr>
      <vt:lpstr>India – CO2 Emission Reduction</vt:lpstr>
      <vt:lpstr>Energy Profile - India</vt:lpstr>
      <vt:lpstr>PAT Scheme Goals  and action points</vt:lpstr>
      <vt:lpstr>Perform, Achieve &amp; Trade (PAT) Mechanism </vt:lpstr>
      <vt:lpstr>Concept of Target, Compliance, Escerts &amp; Penalty</vt:lpstr>
      <vt:lpstr>PAT Activity Flow Sheet </vt:lpstr>
      <vt:lpstr>Trading of ESCerts</vt:lpstr>
      <vt:lpstr>Challenges</vt:lpstr>
      <vt:lpstr>PAT Scheme : Background &amp; Scope</vt:lpstr>
      <vt:lpstr>PAT Scheme : Approach Towards Target Setting</vt:lpstr>
      <vt:lpstr>General Rules for Establishing Baseline</vt:lpstr>
      <vt:lpstr>Targets For DCs</vt:lpstr>
      <vt:lpstr>Slide 15</vt:lpstr>
      <vt:lpstr>Slide 16</vt:lpstr>
      <vt:lpstr>Thank you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based mechanism</dc:title>
  <dc:creator>hp</dc:creator>
  <cp:lastModifiedBy>Windows</cp:lastModifiedBy>
  <cp:revision>37</cp:revision>
  <dcterms:created xsi:type="dcterms:W3CDTF">2011-10-21T03:34:09Z</dcterms:created>
  <dcterms:modified xsi:type="dcterms:W3CDTF">2012-03-21T11:10:43Z</dcterms:modified>
</cp:coreProperties>
</file>