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8" r:id="rId2"/>
    <p:sldId id="272" r:id="rId3"/>
    <p:sldId id="270" r:id="rId4"/>
    <p:sldId id="276" r:id="rId5"/>
    <p:sldId id="260" r:id="rId6"/>
    <p:sldId id="277" r:id="rId7"/>
    <p:sldId id="261" r:id="rId8"/>
    <p:sldId id="266" r:id="rId9"/>
    <p:sldId id="284" r:id="rId10"/>
    <p:sldId id="262" r:id="rId11"/>
    <p:sldId id="279" r:id="rId12"/>
    <p:sldId id="267" r:id="rId13"/>
    <p:sldId id="263" r:id="rId14"/>
    <p:sldId id="273" r:id="rId15"/>
    <p:sldId id="264" r:id="rId16"/>
    <p:sldId id="269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442A6-5BEA-415D-B185-35C63862A2FB}" type="datetimeFigureOut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867E1-3324-4D36-954E-BEA3E0004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867E1-3324-4D36-954E-BEA3E00046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C667-38A6-45A4-A614-6DBA206B8470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974-D8D9-489B-B7F2-AADA37E4DEAB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E059-FE8B-450C-9DD8-70612103EB19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3C3F-14B3-4C57-B2C6-0AE1A8EBE98E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C2C0-A799-443B-9DA9-EB74E4ED7252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645B-F38C-4DF2-8D83-FBDF6E744717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C6FD-ACBF-4F92-AA88-8273199171C4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942-95D5-427F-9B29-569B42438588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4E39-3661-43BD-A26B-CF59B01F5A42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7A14-716A-4C2D-AEC0-B94A7CB3C01D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1DA7-C20C-450D-80DF-E0B060CC606B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5D7BB-117D-4452-8F81-811DF2FA2EA0}" type="datetime1">
              <a:rPr lang="en-US" smtClean="0"/>
              <a:pPr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946F-14B5-480C-A295-95A3CB5FD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1447800"/>
            <a:ext cx="8534400" cy="5181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>
                <a:latin typeface="+mn-lt"/>
              </a:rPr>
              <a:t>SUSTAINABILITY  OF  INDIAN DRI INDUSTRY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/>
              <a:t>International </a:t>
            </a:r>
            <a:br>
              <a:rPr lang="en-US" sz="2400" b="1" dirty="0" smtClean="0"/>
            </a:br>
            <a:r>
              <a:rPr lang="en-US" sz="2400" b="1" dirty="0" smtClean="0"/>
              <a:t>Conference </a:t>
            </a:r>
            <a:br>
              <a:rPr lang="en-US" sz="2400" b="1" dirty="0" smtClean="0"/>
            </a:br>
            <a:r>
              <a:rPr lang="en-US" sz="2400" b="1" dirty="0" smtClean="0"/>
              <a:t>on </a:t>
            </a:r>
            <a:br>
              <a:rPr lang="en-US" sz="2400" b="1" dirty="0" smtClean="0"/>
            </a:br>
            <a:r>
              <a:rPr lang="en-US" sz="2400" b="1" dirty="0" smtClean="0"/>
              <a:t>Indian Steel Industry:</a:t>
            </a:r>
            <a:br>
              <a:rPr lang="en-US" sz="2400" b="1" dirty="0" smtClean="0"/>
            </a:br>
            <a:r>
              <a:rPr lang="en-US" sz="2400" b="1" dirty="0" smtClean="0"/>
              <a:t>Challenges &amp; Opportunities</a:t>
            </a:r>
            <a:br>
              <a:rPr lang="en-US" sz="2400" b="1" dirty="0" smtClean="0"/>
            </a:br>
            <a:r>
              <a:rPr lang="en-US" sz="2400" b="1" dirty="0" smtClean="0"/>
              <a:t>on </a:t>
            </a:r>
            <a:br>
              <a:rPr lang="en-US" sz="2400" b="1" dirty="0" smtClean="0"/>
            </a:br>
            <a:r>
              <a:rPr lang="en-US" sz="2400" b="1" dirty="0" smtClean="0"/>
              <a:t>24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March 2012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>
                <a:latin typeface="+mn-lt"/>
              </a:rPr>
              <a:t>DEEPENDRA KASHIVA</a:t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EXECUTIVE DIRECTOR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200" b="1" dirty="0" smtClean="0">
                <a:latin typeface="+mn-lt"/>
              </a:rPr>
              <a:t>SPONGE IRON MANUFACTURERS ASSOCIATION</a:t>
            </a:r>
            <a:r>
              <a:rPr lang="en-US" sz="2700" b="1" dirty="0" smtClean="0">
                <a:latin typeface="+mn-lt"/>
              </a:rPr>
              <a:t/>
            </a:r>
            <a:br>
              <a:rPr lang="en-US" sz="2700" b="1" dirty="0" smtClean="0">
                <a:latin typeface="+mn-lt"/>
              </a:rPr>
            </a:br>
            <a:r>
              <a:rPr lang="en-US" sz="3100" b="1" dirty="0" smtClean="0">
                <a:latin typeface="+mn-lt"/>
              </a:rPr>
              <a:t/>
            </a:r>
            <a:br>
              <a:rPr lang="en-US" sz="3100" b="1" dirty="0" smtClean="0">
                <a:latin typeface="+mn-lt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828800"/>
            <a:ext cx="1981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1828800"/>
            <a:ext cx="2133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1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Non Coking Coal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1447800"/>
            <a:ext cx="8610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 Inadequate availability of non coking coal in terms of quantity   </a:t>
            </a:r>
          </a:p>
          <a:p>
            <a:r>
              <a:rPr lang="en-US" sz="2400" dirty="0" smtClean="0"/>
              <a:t>     and quality</a:t>
            </a:r>
          </a:p>
          <a:p>
            <a:r>
              <a:rPr lang="en-US" sz="2400" dirty="0" smtClean="0"/>
              <a:t>     Total requirement – 32 MTPA </a:t>
            </a:r>
          </a:p>
          <a:p>
            <a:r>
              <a:rPr lang="en-US" sz="2400" dirty="0" smtClean="0"/>
              <a:t>      Availability from CIL sources – 11 MTPA</a:t>
            </a:r>
          </a:p>
          <a:p>
            <a:r>
              <a:rPr lang="en-US" sz="2400" dirty="0" smtClean="0"/>
              <a:t>      Imported coal – too costly to afford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Ever increasing prices of coal </a:t>
            </a:r>
          </a:p>
          <a:p>
            <a:endParaRPr lang="en-US" sz="2400" dirty="0" smtClean="0"/>
          </a:p>
          <a:p>
            <a:r>
              <a:rPr lang="en-US" sz="2400" b="1" dirty="0" smtClean="0"/>
              <a:t>Natural Gas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Inadequate availability of natural gas </a:t>
            </a:r>
          </a:p>
          <a:p>
            <a:r>
              <a:rPr lang="en-US" sz="2400" dirty="0" smtClean="0"/>
              <a:t>      Total requirement –  7.64 mmscmd</a:t>
            </a:r>
          </a:p>
          <a:p>
            <a:r>
              <a:rPr lang="en-US" sz="2400" dirty="0" smtClean="0"/>
              <a:t>      APM gas – 5.36 </a:t>
            </a:r>
            <a:r>
              <a:rPr lang="en-US" sz="2400" dirty="0" err="1" smtClean="0"/>
              <a:t>mmscmd</a:t>
            </a:r>
            <a:r>
              <a:rPr lang="en-US" sz="2400" dirty="0" smtClean="0"/>
              <a:t>, RIL KG D6- 4.19 </a:t>
            </a:r>
            <a:r>
              <a:rPr lang="en-US" sz="2400" dirty="0" err="1" smtClean="0"/>
              <a:t>mmscmd</a:t>
            </a:r>
            <a:r>
              <a:rPr lang="en-US" sz="2400" dirty="0" smtClean="0"/>
              <a:t> – Now nil </a:t>
            </a:r>
          </a:p>
          <a:p>
            <a:r>
              <a:rPr lang="en-US" sz="2400" dirty="0" smtClean="0"/>
              <a:t>      Present   availability - 1.14 mmscmd (about 15%)</a:t>
            </a:r>
          </a:p>
          <a:p>
            <a:r>
              <a:rPr lang="en-US" sz="2400" dirty="0" smtClean="0"/>
              <a:t>      Imported LNG – 3 times costlier, too costly to afford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2192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Inadequate availability of railway wagons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Inadequate road network for transporting vital inputs </a:t>
            </a:r>
          </a:p>
          <a:p>
            <a:r>
              <a:rPr lang="en-US" sz="2400" dirty="0" smtClean="0"/>
              <a:t>    and finished goods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Major DRI producers are self power dependent , generating   </a:t>
            </a:r>
          </a:p>
          <a:p>
            <a:r>
              <a:rPr lang="en-US" sz="2400" dirty="0" smtClean="0"/>
              <a:t>    power through WHRB route, unfortunately, MNRE not consider   </a:t>
            </a:r>
          </a:p>
          <a:p>
            <a:r>
              <a:rPr lang="en-US" sz="2400" dirty="0" smtClean="0"/>
              <a:t>    this power “green power” in line of bio-mass energy as such   </a:t>
            </a:r>
          </a:p>
          <a:p>
            <a:r>
              <a:rPr lang="en-US" sz="2400" dirty="0" smtClean="0"/>
              <a:t>    REC not available to them</a:t>
            </a:r>
          </a:p>
          <a:p>
            <a:endParaRPr lang="en-US" dirty="0" smtClean="0"/>
          </a:p>
          <a:p>
            <a:r>
              <a:rPr lang="en-US" sz="2400" b="1" dirty="0" smtClean="0"/>
              <a:t>    Environmental Issues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While Gas Based DRI process is highly eco-friendly and energy    </a:t>
            </a:r>
          </a:p>
          <a:p>
            <a:r>
              <a:rPr lang="en-US" sz="2400" dirty="0" smtClean="0"/>
              <a:t>    efficient, coal based DRI process is highly energy intensive </a:t>
            </a:r>
          </a:p>
          <a:p>
            <a:r>
              <a:rPr lang="en-US" sz="2400" dirty="0" smtClean="0"/>
              <a:t>    activity and lead to higher carbon load on climate specially by    </a:t>
            </a:r>
          </a:p>
          <a:p>
            <a:r>
              <a:rPr lang="en-US" sz="2400" dirty="0" smtClean="0"/>
              <a:t>    small plants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762000"/>
            <a:ext cx="769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Infrastructure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Technological  limitation in the  mostly used   </a:t>
            </a:r>
          </a:p>
          <a:p>
            <a:r>
              <a:rPr lang="en-US" sz="2800" dirty="0" smtClean="0"/>
              <a:t>    module of coal based route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Technological limitations for exploiting inferior   </a:t>
            </a:r>
          </a:p>
          <a:p>
            <a:r>
              <a:rPr lang="en-US" sz="2800" dirty="0" smtClean="0"/>
              <a:t>    grades of iron ore and coal</a:t>
            </a:r>
          </a:p>
          <a:p>
            <a:endParaRPr lang="en-US" sz="2800" dirty="0" smtClean="0"/>
          </a:p>
          <a:p>
            <a:r>
              <a:rPr lang="en-US" sz="2800" b="1" dirty="0" smtClean="0"/>
              <a:t>    Trained Manpower</a:t>
            </a:r>
          </a:p>
          <a:p>
            <a:endParaRPr lang="en-US" sz="2400" b="1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Shortage of trained manpower as a result plants run   </a:t>
            </a:r>
          </a:p>
          <a:p>
            <a:r>
              <a:rPr lang="en-US" sz="2800" dirty="0" smtClean="0"/>
              <a:t>    by few trained persons with rest being raw hands.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533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09600"/>
            <a:ext cx="784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r>
              <a:rPr lang="en-US" sz="2800" b="1" dirty="0" smtClean="0"/>
              <a:t>  Technological limitations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685801"/>
            <a:ext cx="4114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               </a:t>
            </a:r>
            <a:r>
              <a:rPr lang="en-US" sz="2400" b="1" dirty="0" smtClean="0"/>
              <a:t>OPPORTUNITIES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95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 Largest single module of 1000 TPD  for coal based route under    </a:t>
            </a:r>
          </a:p>
          <a:p>
            <a:r>
              <a:rPr lang="en-US" sz="2400" dirty="0" smtClean="0"/>
              <a:t>     development.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About 25 Million Tonnes pellet capacity along with the iron ore    </a:t>
            </a:r>
          </a:p>
          <a:p>
            <a:pPr algn="just"/>
            <a:r>
              <a:rPr lang="en-US" sz="2400" dirty="0" smtClean="0"/>
              <a:t>     beneficiation  facilities under various stages of implementation    </a:t>
            </a:r>
          </a:p>
          <a:p>
            <a:pPr algn="just"/>
            <a:r>
              <a:rPr lang="en-US" sz="2400" dirty="0" smtClean="0"/>
              <a:t>     This will maximize the usage of iron ore fines and will reduce     </a:t>
            </a:r>
          </a:p>
          <a:p>
            <a:pPr algn="just"/>
            <a:r>
              <a:rPr lang="en-US" sz="2400" dirty="0" smtClean="0"/>
              <a:t>     the problem of lump iron ore availability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R&amp;D activities are required to promote  development of   </a:t>
            </a:r>
          </a:p>
          <a:p>
            <a:pPr algn="just"/>
            <a:r>
              <a:rPr lang="en-US" sz="2400" dirty="0" smtClean="0"/>
              <a:t>     economically viable and technically feasible technologies </a:t>
            </a:r>
          </a:p>
          <a:p>
            <a:pPr algn="just"/>
            <a:r>
              <a:rPr lang="en-US" sz="2400" dirty="0" smtClean="0"/>
              <a:t>     for usage of slimes and other grades of iron  ore like BHQ/BHJ    </a:t>
            </a:r>
          </a:p>
          <a:p>
            <a:pPr algn="just"/>
            <a:r>
              <a:rPr lang="en-US" sz="2400" dirty="0" smtClean="0"/>
              <a:t>     etc.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Tremendous scope of innovations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Limited availability of coking coal in India and  abroad will    </a:t>
            </a:r>
          </a:p>
          <a:p>
            <a:pPr algn="just"/>
            <a:r>
              <a:rPr lang="en-US" sz="2400" dirty="0" smtClean="0"/>
              <a:t>     encourage steel production in the country through  combination       </a:t>
            </a:r>
          </a:p>
          <a:p>
            <a:pPr algn="just"/>
            <a:r>
              <a:rPr lang="en-US" sz="2400" dirty="0" smtClean="0"/>
              <a:t>     of DRI and BF  </a:t>
            </a:r>
            <a:r>
              <a:rPr lang="en-US" sz="2400" dirty="0" err="1" smtClean="0"/>
              <a:t>e.g</a:t>
            </a:r>
            <a:r>
              <a:rPr lang="en-US" sz="2400" dirty="0" smtClean="0"/>
              <a:t>  DRI-BF-EAF route.</a:t>
            </a:r>
          </a:p>
          <a:p>
            <a:pPr algn="just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83819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Tremendous scope for setting up of rotary hearth furnaces and   </a:t>
            </a:r>
          </a:p>
          <a:p>
            <a:pPr algn="just"/>
            <a:r>
              <a:rPr lang="en-US" sz="2400" dirty="0" smtClean="0"/>
              <a:t>     vertical shaft furnaces for the production of DRI.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Adoption of these types of furnaces will lead to exploiting  </a:t>
            </a:r>
          </a:p>
          <a:p>
            <a:pPr algn="just"/>
            <a:r>
              <a:rPr lang="en-US" sz="2400" dirty="0" smtClean="0"/>
              <a:t>     inferior grades of raw material (going to be routine in coming  </a:t>
            </a:r>
          </a:p>
          <a:p>
            <a:pPr algn="just"/>
            <a:r>
              <a:rPr lang="en-US" sz="2400" dirty="0" smtClean="0"/>
              <a:t>     years) and also to overcome  to technological limitations of    </a:t>
            </a:r>
          </a:p>
          <a:p>
            <a:pPr algn="just"/>
            <a:r>
              <a:rPr lang="en-US" sz="2400" dirty="0" smtClean="0"/>
              <a:t>     presently used technology. 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Coal gasification in DRI plant of </a:t>
            </a:r>
            <a:r>
              <a:rPr lang="en-US" sz="2400" dirty="0" err="1" smtClean="0"/>
              <a:t>Jindal</a:t>
            </a:r>
            <a:r>
              <a:rPr lang="en-US" sz="2400" dirty="0" smtClean="0"/>
              <a:t> in </a:t>
            </a:r>
            <a:r>
              <a:rPr lang="en-US" sz="2400" dirty="0" err="1" smtClean="0"/>
              <a:t>Angul</a:t>
            </a:r>
            <a:r>
              <a:rPr lang="en-US" sz="2400" dirty="0" smtClean="0"/>
              <a:t> (</a:t>
            </a:r>
            <a:r>
              <a:rPr lang="en-US" sz="2400" dirty="0" err="1" smtClean="0"/>
              <a:t>Odisha</a:t>
            </a:r>
            <a:r>
              <a:rPr lang="en-US" sz="2400" dirty="0" smtClean="0"/>
              <a:t>) will </a:t>
            </a:r>
          </a:p>
          <a:p>
            <a:pPr algn="just"/>
            <a:r>
              <a:rPr lang="en-US" sz="2400" dirty="0" smtClean="0"/>
              <a:t>     be game changer. Proved economic variability will lead </a:t>
            </a:r>
          </a:p>
          <a:p>
            <a:pPr algn="just"/>
            <a:r>
              <a:rPr lang="en-US" sz="2400" dirty="0" smtClean="0"/>
              <a:t>     setting up of similar plants in India</a:t>
            </a: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838200"/>
            <a:ext cx="4291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            </a:t>
            </a:r>
            <a:r>
              <a:rPr lang="en-US" sz="2400" b="1" dirty="0" smtClean="0"/>
              <a:t>CONCLUSION</a:t>
            </a:r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8153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400" dirty="0" smtClean="0"/>
              <a:t>Present global economic crises is affecting Indian iron </a:t>
            </a:r>
          </a:p>
          <a:p>
            <a:pPr algn="just"/>
            <a:r>
              <a:rPr lang="en-US" sz="2400" dirty="0" smtClean="0"/>
              <a:t>      and  steel Industry.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 Small stand alone DRI plants  are seriously affected by </a:t>
            </a:r>
          </a:p>
          <a:p>
            <a:pPr algn="just"/>
            <a:r>
              <a:rPr lang="en-US" sz="2400" dirty="0" smtClean="0"/>
              <a:t>      raw material scarcity and their ever increasing  prices.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 Consolidation In the Indian DRI Industry started and will </a:t>
            </a:r>
          </a:p>
          <a:p>
            <a:pPr algn="just"/>
            <a:r>
              <a:rPr lang="en-US" sz="2400" dirty="0" smtClean="0"/>
              <a:t>      gain further momentum in times to come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 Development of large single module for coal based routes    </a:t>
            </a:r>
          </a:p>
          <a:p>
            <a:pPr algn="just"/>
            <a:r>
              <a:rPr lang="en-US" sz="2400" dirty="0" smtClean="0"/>
              <a:t>      will encourage the existing and prospective DRI   </a:t>
            </a:r>
          </a:p>
          <a:p>
            <a:pPr algn="just"/>
            <a:r>
              <a:rPr lang="en-US" sz="2400" dirty="0" smtClean="0"/>
              <a:t>      manufactures to opt for it. This will reduce carbon </a:t>
            </a:r>
          </a:p>
          <a:p>
            <a:pPr algn="just"/>
            <a:r>
              <a:rPr lang="en-US" sz="2400" dirty="0" smtClean="0"/>
              <a:t>      load substantially and will also improve financial    </a:t>
            </a:r>
          </a:p>
          <a:p>
            <a:pPr algn="just"/>
            <a:r>
              <a:rPr lang="en-US" sz="2400" dirty="0" smtClean="0"/>
              <a:t>     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7526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 Coal gasification based plant of Jindal will    </a:t>
            </a:r>
          </a:p>
          <a:p>
            <a:r>
              <a:rPr lang="en-US" sz="2800" dirty="0" smtClean="0"/>
              <a:t>     emerge as a ultimate game changer  if it succeeds.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State Governments and Central Government   </a:t>
            </a:r>
          </a:p>
          <a:p>
            <a:r>
              <a:rPr lang="en-US" sz="2800" dirty="0" smtClean="0"/>
              <a:t>     should  provide  all required support to this sector   </a:t>
            </a:r>
          </a:p>
          <a:p>
            <a:r>
              <a:rPr lang="en-US" sz="2800" dirty="0" smtClean="0"/>
              <a:t>     which is  vital for the growth of Indian Steel Industry.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048000"/>
            <a:ext cx="5562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     </a:t>
            </a:r>
            <a:r>
              <a:rPr lang="en-US" sz="4000" dirty="0" smtClean="0">
                <a:latin typeface="Algerian" pitchFamily="82" charset="0"/>
              </a:rPr>
              <a:t>THANK YOU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599701" flipH="1">
            <a:off x="4070211" y="2677859"/>
            <a:ext cx="1108341" cy="349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828800"/>
            <a:ext cx="78486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just">
              <a:buFont typeface="Wingdings" pitchFamily="2" charset="2"/>
              <a:buChar char="v"/>
            </a:pPr>
            <a:r>
              <a:rPr lang="en-US" sz="2000" dirty="0" smtClean="0">
                <a:latin typeface="Calibri" pitchFamily="34" charset="0"/>
              </a:rPr>
              <a:t> In India, DRI  mainly used in India as a substitute of steel melting scrap in steel making through DRI– EAF/IF routes.</a:t>
            </a:r>
          </a:p>
          <a:p>
            <a:pPr marL="282575" indent="-282575" algn="just">
              <a:buFont typeface="Wingdings" pitchFamily="2" charset="2"/>
              <a:buChar char="Ø"/>
            </a:pPr>
            <a:endParaRPr lang="en-US" sz="2000" dirty="0" smtClean="0">
              <a:latin typeface="Calibri" pitchFamily="34" charset="0"/>
            </a:endParaRPr>
          </a:p>
          <a:p>
            <a:pPr marL="282575" indent="-282575" algn="just">
              <a:buFont typeface="Wingdings" pitchFamily="2" charset="2"/>
              <a:buChar char="v"/>
            </a:pPr>
            <a:r>
              <a:rPr lang="en-US" sz="2000" dirty="0" smtClean="0">
                <a:latin typeface="Calibri" pitchFamily="34" charset="0"/>
              </a:rPr>
              <a:t> DRI doesn’t require coking coal - imported in huge quantity. And       </a:t>
            </a:r>
          </a:p>
          <a:p>
            <a:pPr marL="282575" indent="-282575" algn="just"/>
            <a:r>
              <a:rPr lang="en-US" sz="2000" dirty="0" smtClean="0">
                <a:latin typeface="Calibri" pitchFamily="34" charset="0"/>
              </a:rPr>
              <a:t>      Accounts for  40% steel produced in India.</a:t>
            </a:r>
          </a:p>
          <a:p>
            <a:pPr marL="282575" indent="-282575" algn="just">
              <a:buFont typeface="Wingdings" pitchFamily="2" charset="2"/>
              <a:buChar char="Ø"/>
            </a:pPr>
            <a:endParaRPr lang="en-US" sz="2000" dirty="0" smtClean="0">
              <a:latin typeface="Calibri" pitchFamily="34" charset="0"/>
            </a:endParaRPr>
          </a:p>
          <a:p>
            <a:pPr marL="282575" indent="-282575" algn="just">
              <a:buFont typeface="Wingdings" pitchFamily="2" charset="2"/>
              <a:buChar char="v"/>
            </a:pPr>
            <a:r>
              <a:rPr lang="en-US" sz="2000" dirty="0" smtClean="0">
                <a:latin typeface="Calibri" pitchFamily="34" charset="0"/>
              </a:rPr>
              <a:t>Gas based DRI/HBI is cleanest and environment friendly steel making route  (Co2 emission in DRI– EAF route is less than half of Blast Furnace route).</a:t>
            </a:r>
          </a:p>
          <a:p>
            <a:pPr marL="282575" indent="-282575" algn="just">
              <a:buFont typeface="Wingdings" pitchFamily="2" charset="2"/>
              <a:buChar char="Ø"/>
            </a:pPr>
            <a:endParaRPr lang="en-US" sz="2000" dirty="0" smtClean="0">
              <a:latin typeface="Calibri" pitchFamily="34" charset="0"/>
            </a:endParaRPr>
          </a:p>
          <a:p>
            <a:pPr marL="282575" indent="-282575" algn="just">
              <a:buFont typeface="Wingdings" pitchFamily="2" charset="2"/>
              <a:buChar char="v"/>
            </a:pPr>
            <a:r>
              <a:rPr lang="en-US" sz="2000" dirty="0" smtClean="0">
                <a:latin typeface="Calibri" pitchFamily="34" charset="0"/>
              </a:rPr>
              <a:t>Preferred raw material for making alloy and special steels for vital sectors like automobile, defence, aviation, space etc.</a:t>
            </a:r>
          </a:p>
          <a:p>
            <a:pPr algn="just"/>
            <a:endParaRPr lang="en-US" dirty="0" smtClean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9144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INTRODUCTION</a:t>
            </a:r>
            <a:endParaRPr lang="en-US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682625"/>
          <a:ext cx="7908925" cy="5508625"/>
        </p:xfrm>
        <a:graphic>
          <a:graphicData uri="http://schemas.openxmlformats.org/presentationml/2006/ole">
            <p:oleObj spid="_x0000_s1026" name="Document" r:id="rId3" imgW="11786080" imgH="8217186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096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GENESIS – THE BEGINNING</a:t>
            </a:r>
            <a:endParaRPr lang="en-US" sz="2000" b="1" dirty="0"/>
          </a:p>
        </p:txBody>
      </p:sp>
      <p:pic>
        <p:nvPicPr>
          <p:cNvPr id="12" name="Picture 1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 flipH="1">
            <a:off x="685800" y="838201"/>
            <a:ext cx="77724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2005</a:t>
            </a:r>
          </a:p>
          <a:p>
            <a:r>
              <a:rPr lang="en-US" sz="2000" dirty="0" smtClean="0"/>
              <a:t>                                                                                          </a:t>
            </a:r>
            <a:r>
              <a:rPr lang="en-US" sz="2000" b="1" dirty="0" smtClean="0"/>
              <a:t>MMTPA</a:t>
            </a:r>
          </a:p>
          <a:p>
            <a:r>
              <a:rPr lang="en-US" sz="2000" dirty="0" smtClean="0"/>
              <a:t>GAS BASED                                            :                             6.10</a:t>
            </a:r>
          </a:p>
          <a:p>
            <a:endParaRPr lang="en-US" sz="2000" dirty="0" smtClean="0"/>
          </a:p>
          <a:p>
            <a:r>
              <a:rPr lang="en-US" sz="2000" dirty="0" smtClean="0"/>
              <a:t>COAL BASED                                          :                           10.00</a:t>
            </a:r>
          </a:p>
          <a:p>
            <a:endParaRPr lang="en-US" sz="2000" dirty="0" smtClean="0"/>
          </a:p>
          <a:p>
            <a:r>
              <a:rPr lang="en-US" sz="2000" b="1" dirty="0" smtClean="0"/>
              <a:t>TOTAL CAPACITY                                    </a:t>
            </a:r>
            <a:r>
              <a:rPr lang="en-US" sz="2000" dirty="0" smtClean="0"/>
              <a:t>:                         </a:t>
            </a:r>
            <a:r>
              <a:rPr lang="en-US" sz="2000" b="1" dirty="0" smtClean="0"/>
              <a:t>16.10</a:t>
            </a:r>
          </a:p>
          <a:p>
            <a:endParaRPr lang="en-US" sz="2000" dirty="0" smtClean="0"/>
          </a:p>
          <a:p>
            <a:r>
              <a:rPr lang="en-US" sz="2400" b="1" dirty="0" smtClean="0"/>
              <a:t>2010</a:t>
            </a:r>
          </a:p>
          <a:p>
            <a:endParaRPr lang="en-US" sz="2000" dirty="0" smtClean="0"/>
          </a:p>
          <a:p>
            <a:r>
              <a:rPr lang="en-US" sz="2000" dirty="0" smtClean="0"/>
              <a:t>GAS BASED                                             :                            9.60</a:t>
            </a:r>
          </a:p>
          <a:p>
            <a:endParaRPr lang="en-US" sz="2000" dirty="0" smtClean="0"/>
          </a:p>
          <a:p>
            <a:r>
              <a:rPr lang="en-US" sz="2000" dirty="0" smtClean="0"/>
              <a:t>COAL BASED                                           :                          25.00</a:t>
            </a:r>
          </a:p>
          <a:p>
            <a:endParaRPr lang="en-US" sz="2000" dirty="0" smtClean="0"/>
          </a:p>
          <a:p>
            <a:r>
              <a:rPr lang="en-US" sz="2000" b="1" dirty="0" smtClean="0"/>
              <a:t>TOTAL CAPACITY                                    </a:t>
            </a:r>
            <a:r>
              <a:rPr lang="en-US" sz="2000" dirty="0" smtClean="0"/>
              <a:t>:                         </a:t>
            </a:r>
            <a:r>
              <a:rPr lang="en-US" sz="2000" b="1" dirty="0" smtClean="0"/>
              <a:t>34.60</a:t>
            </a:r>
          </a:p>
          <a:p>
            <a:endParaRPr lang="en-US" sz="2000" dirty="0" smtClean="0"/>
          </a:p>
          <a:p>
            <a:endParaRPr lang="en-US" sz="2000" b="1" dirty="0" smtClean="0"/>
          </a:p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INDIA LARGEST PRODUCER IN THE WORLD ACCOUNTS FOR  33%  OF GLOBAL PRODUCTION  (NATION’S PRIDE)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763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b="1" dirty="0" smtClean="0"/>
              <a:t>Major players </a:t>
            </a:r>
            <a:r>
              <a:rPr lang="en-US" sz="2000" dirty="0" smtClean="0"/>
              <a:t>- Essar Steel, JSPL, JSW Ispat, Welspun Maxsteel, TSIL, </a:t>
            </a:r>
          </a:p>
          <a:p>
            <a:r>
              <a:rPr lang="en-US" sz="2000" dirty="0" smtClean="0"/>
              <a:t>       Monnet Ispat, Rungta Mines, Godavari Power &amp; Ispat, etc.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 Geographical presence </a:t>
            </a:r>
            <a:r>
              <a:rPr lang="en-US" sz="2000" dirty="0" smtClean="0"/>
              <a:t>– Chhattisgarh, Odisha, West Bengal, Jharkhand,   </a:t>
            </a:r>
          </a:p>
          <a:p>
            <a:r>
              <a:rPr lang="en-US" sz="2000" dirty="0" smtClean="0"/>
              <a:t>      Gujarat, Maharashtra, Karnataka 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No gas based DRI/HBI plant came up after 1994 (17 years)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Major growth in coal based sector during 2003-04 to 2008-09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  Reasons for growth </a:t>
            </a:r>
            <a:r>
              <a:rPr lang="en-US" sz="2000" dirty="0" smtClean="0"/>
              <a:t>– gap between supply &amp; demand of steel,  low investment   </a:t>
            </a:r>
          </a:p>
          <a:p>
            <a:r>
              <a:rPr lang="en-US" sz="2000" dirty="0" smtClean="0"/>
              <a:t>      &amp; low pay back period, high profitability, subsidies &amp; tax holidays in different </a:t>
            </a:r>
          </a:p>
          <a:p>
            <a:r>
              <a:rPr lang="en-US" sz="2000" dirty="0" smtClean="0"/>
              <a:t>      states, proximity to main raw materials.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Presently, no small coal based plants (50 PTD, 100 TPD) are being  set up 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" y="6356350"/>
            <a:ext cx="8001000" cy="365125"/>
          </a:xfrm>
        </p:spPr>
        <p:txBody>
          <a:bodyPr/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(Source :  CSE Report)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572000"/>
          <a:ext cx="685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Clusters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Annual Capacity (MMTPA)</a:t>
                      </a:r>
                      <a:endParaRPr 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Siltara (Chhattisgarh)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2.94</a:t>
                      </a:r>
                      <a:endParaRPr 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Rengali 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Odisha)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Chandil (Jharkhand)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0.74</a:t>
                      </a:r>
                      <a:endParaRPr 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Koramunda (Odisha)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143000"/>
          <a:ext cx="6858000" cy="198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6029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No. of Units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Annual Capacity</a:t>
                      </a:r>
                    </a:p>
                    <a:p>
                      <a:pPr algn="ctr"/>
                      <a:r>
                        <a:rPr lang="en-US" sz="1600" dirty="0" smtClean="0"/>
                        <a:t>(MMTPA)</a:t>
                      </a:r>
                      <a:endParaRPr lang="en-US" sz="1600" dirty="0"/>
                    </a:p>
                  </a:txBody>
                  <a:tcPr/>
                </a:tc>
              </a:tr>
              <a:tr h="344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Odisha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108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10.5  (36%)</a:t>
                      </a:r>
                      <a:endParaRPr lang="en-US" sz="1600" dirty="0"/>
                    </a:p>
                  </a:txBody>
                  <a:tcPr/>
                </a:tc>
              </a:tr>
              <a:tr h="344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Chhattisgarh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68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  (27%)</a:t>
                      </a:r>
                      <a:endParaRPr lang="en-US" sz="1600" dirty="0"/>
                    </a:p>
                  </a:txBody>
                  <a:tcPr/>
                </a:tc>
              </a:tr>
              <a:tr h="344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West Bengal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57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4.2  (14%)</a:t>
                      </a:r>
                      <a:endParaRPr lang="en-US" sz="1600" dirty="0"/>
                    </a:p>
                  </a:txBody>
                  <a:tcPr/>
                </a:tc>
              </a:tr>
              <a:tr h="344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Jharkhand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2.4     (8%)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85800"/>
            <a:ext cx="6781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Major presence of coal based units </a:t>
            </a: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5800" y="41910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Majour Clusters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33528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/>
              <a:t>  These plants are mainly in the vicinity of mining areas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/>
              <a:t>  There are about 15 identified clusters comprise essentially of small    </a:t>
            </a:r>
          </a:p>
          <a:p>
            <a:r>
              <a:rPr lang="en-US" sz="1600" dirty="0" smtClean="0"/>
              <a:t>      plants. Some of major clusters in India:</a:t>
            </a:r>
            <a:endParaRPr lang="en-US" sz="16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Domestic DRI capacity more than  doubled during 2005-10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India is the largest DRI producer in the world   </a:t>
            </a:r>
          </a:p>
          <a:p>
            <a:r>
              <a:rPr lang="en-US" sz="2400" dirty="0" smtClean="0"/>
              <a:t>    for last 9 consecutive years. This trend likely to continue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India is also the largest gas based and coal    </a:t>
            </a:r>
          </a:p>
          <a:p>
            <a:r>
              <a:rPr lang="en-US" sz="2400" dirty="0" smtClean="0"/>
              <a:t>    based DRI producer in the world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Essar is the largest single location gas based </a:t>
            </a:r>
          </a:p>
          <a:p>
            <a:r>
              <a:rPr lang="en-US" sz="2400" dirty="0" smtClean="0"/>
              <a:t>    DRI/HBI plant in the world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JSPL is the largest single location coal based  </a:t>
            </a:r>
          </a:p>
          <a:p>
            <a:r>
              <a:rPr lang="en-US" sz="2400" dirty="0" smtClean="0"/>
              <a:t>    DRI plant in the world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Total investment is more than Rs. 70,000 cr. (includes    </a:t>
            </a:r>
          </a:p>
          <a:p>
            <a:r>
              <a:rPr lang="en-US" sz="2400" dirty="0" smtClean="0"/>
              <a:t>     downstream)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066800"/>
            <a:ext cx="6467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DRI INDUSTRY – AN OVERVIEW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90600"/>
            <a:ext cx="8305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400" dirty="0" smtClean="0"/>
              <a:t>Growth of steel in India during 2005-10 could not happened     </a:t>
            </a:r>
          </a:p>
          <a:p>
            <a:pPr algn="just"/>
            <a:r>
              <a:rPr lang="en-US" sz="2400" dirty="0" smtClean="0"/>
              <a:t>      without the support of DRI industry as the growth of steel    </a:t>
            </a:r>
          </a:p>
          <a:p>
            <a:pPr algn="just"/>
            <a:r>
              <a:rPr lang="en-US" sz="2400" dirty="0" smtClean="0"/>
              <a:t>      making using DRI is almost 4 times than other routes.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Contribution of coal based plants and gas based plants is in    </a:t>
            </a:r>
          </a:p>
          <a:p>
            <a:r>
              <a:rPr lang="en-US" sz="2400" dirty="0" smtClean="0"/>
              <a:t>      the ratio of about 70:30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This sector provides employment  more than 1.5 </a:t>
            </a:r>
            <a:r>
              <a:rPr lang="en-US" sz="2400" dirty="0" err="1" smtClean="0"/>
              <a:t>lac</a:t>
            </a:r>
            <a:r>
              <a:rPr lang="en-US" sz="2400" dirty="0" smtClean="0"/>
              <a:t>  people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It generates over Rs. 50,000 cr. of revenue across the    </a:t>
            </a:r>
          </a:p>
          <a:p>
            <a:r>
              <a:rPr lang="en-US" sz="2400" dirty="0" smtClean="0"/>
              <a:t>      value   chain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It contributes to  exchequer more than Rs. 7000 cr.</a:t>
            </a:r>
          </a:p>
          <a:p>
            <a:r>
              <a:rPr lang="en-US" sz="2400" dirty="0" smtClean="0"/>
              <a:t>      (Excise Duty – Rs. 5,000 cr., VAT – Rs. 2,000 cr.)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Merchant DRI production could slow down in 5 years due to  </a:t>
            </a:r>
          </a:p>
          <a:p>
            <a:r>
              <a:rPr lang="en-US" sz="2400" dirty="0" smtClean="0"/>
              <a:t>      increase competition.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 Overall pace of growth in DRI slowing down and trend is    </a:t>
            </a:r>
          </a:p>
          <a:p>
            <a:r>
              <a:rPr lang="en-US" sz="2400" dirty="0" smtClean="0"/>
              <a:t>       likely to continue during the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Five Year Plan</a:t>
            </a:r>
          </a:p>
          <a:p>
            <a:r>
              <a:rPr lang="en-US" sz="2800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946F-14B5-480C-A295-95A3CB5FD53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79248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/>
              <a:t> Second generation technologies bases on SL/RN developed with a view     </a:t>
            </a:r>
          </a:p>
          <a:p>
            <a:pPr algn="just"/>
            <a:r>
              <a:rPr lang="en-US" sz="2000" dirty="0" smtClean="0"/>
              <a:t>     to drastically cut capital cost. Such plants were sub-optimally designed         </a:t>
            </a:r>
          </a:p>
          <a:p>
            <a:pPr algn="just"/>
            <a:r>
              <a:rPr lang="en-US" sz="2000" dirty="0" smtClean="0"/>
              <a:t>     compromising material quality of plant and machinery, life time,   </a:t>
            </a:r>
          </a:p>
          <a:p>
            <a:pPr algn="just"/>
            <a:r>
              <a:rPr lang="en-US" sz="2000" dirty="0" smtClean="0"/>
              <a:t>     capacity and quality parameters.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Most small capacity plants are performing badly with high break down,   </a:t>
            </a:r>
          </a:p>
          <a:p>
            <a:r>
              <a:rPr lang="en-US" sz="2000" dirty="0" smtClean="0"/>
              <a:t>     increased maintenance cost with capital repairs  of vital equipments    </a:t>
            </a:r>
          </a:p>
          <a:p>
            <a:r>
              <a:rPr lang="en-US" sz="2000" dirty="0" smtClean="0"/>
              <a:t>     within 10-15 years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Small plants are perceived of highly polluting </a:t>
            </a:r>
          </a:p>
          <a:p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Currently, industry is not looked sympathetically. Industry is at the cross    </a:t>
            </a:r>
          </a:p>
          <a:p>
            <a:r>
              <a:rPr lang="en-US" sz="2000" dirty="0" smtClean="0"/>
              <a:t>     road. Some of the  reasons are:</a:t>
            </a:r>
          </a:p>
          <a:p>
            <a:endParaRPr lang="en-US" dirty="0" smtClean="0"/>
          </a:p>
          <a:p>
            <a:r>
              <a:rPr lang="en-US" sz="2200" b="1" dirty="0" smtClean="0"/>
              <a:t>Iron ore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sz="2000" dirty="0" smtClean="0"/>
              <a:t>Inadequate availability of iron ore in terms of quantity  and quality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Increasing prices of iron ore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8382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PROBLEMS AND CHALLENGES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1376</Words>
  <Application>Microsoft Office PowerPoint</Application>
  <PresentationFormat>On-screen Show (4:3)</PresentationFormat>
  <Paragraphs>233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Document</vt:lpstr>
      <vt:lpstr>    SUSTAINABILITY  OF  INDIAN DRI INDUSTRY    International  Conference  on  Indian Steel Industry: Challenges &amp; Opportunities on  24th March 2012  DEEPENDRA KASHIVA EXECUTIVE DIRECTOR SPONGE IRON MANUFACTURERS ASSOCIATION 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</cp:lastModifiedBy>
  <cp:revision>451</cp:revision>
  <dcterms:created xsi:type="dcterms:W3CDTF">2011-11-15T09:23:40Z</dcterms:created>
  <dcterms:modified xsi:type="dcterms:W3CDTF">2012-03-21T11:09:20Z</dcterms:modified>
</cp:coreProperties>
</file>