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tags/tag39.xml" ContentType="application/vnd.openxmlformats-officedocument.presentationml.tags+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diagrams/layout2.xml" ContentType="application/vnd.openxmlformats-officedocument.drawingml.diagramLayout+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331" r:id="rId2"/>
    <p:sldId id="284" r:id="rId3"/>
    <p:sldId id="332" r:id="rId4"/>
    <p:sldId id="257" r:id="rId5"/>
    <p:sldId id="259" r:id="rId6"/>
    <p:sldId id="260" r:id="rId7"/>
    <p:sldId id="258" r:id="rId8"/>
    <p:sldId id="305" r:id="rId9"/>
    <p:sldId id="306" r:id="rId10"/>
    <p:sldId id="307" r:id="rId11"/>
    <p:sldId id="315" r:id="rId12"/>
    <p:sldId id="308" r:id="rId13"/>
    <p:sldId id="261" r:id="rId14"/>
    <p:sldId id="262" r:id="rId15"/>
    <p:sldId id="265" r:id="rId16"/>
    <p:sldId id="267" r:id="rId17"/>
    <p:sldId id="273" r:id="rId18"/>
    <p:sldId id="318" r:id="rId19"/>
    <p:sldId id="274" r:id="rId20"/>
    <p:sldId id="275" r:id="rId21"/>
    <p:sldId id="316" r:id="rId22"/>
    <p:sldId id="288" r:id="rId23"/>
    <p:sldId id="277" r:id="rId24"/>
    <p:sldId id="278" r:id="rId25"/>
    <p:sldId id="290" r:id="rId26"/>
    <p:sldId id="310" r:id="rId27"/>
    <p:sldId id="317" r:id="rId28"/>
    <p:sldId id="330" r:id="rId29"/>
    <p:sldId id="329" r:id="rId30"/>
    <p:sldId id="333" r:id="rId31"/>
    <p:sldId id="334" r:id="rId32"/>
    <p:sldId id="335" r:id="rId33"/>
    <p:sldId id="336" r:id="rId34"/>
    <p:sldId id="299" r:id="rId3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6864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458" autoAdjust="0"/>
    <p:restoredTop sz="94660"/>
  </p:normalViewPr>
  <p:slideViewPr>
    <p:cSldViewPr>
      <p:cViewPr varScale="1">
        <p:scale>
          <a:sx n="69" d="100"/>
          <a:sy n="69" d="100"/>
        </p:scale>
        <p:origin x="-1500"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91AEFC-F9F9-493C-8D94-5E9E3BB26DEC}" type="doc">
      <dgm:prSet loTypeId="urn:microsoft.com/office/officeart/2005/8/layout/arrow1" loCatId="relationship" qsTypeId="urn:microsoft.com/office/officeart/2005/8/quickstyle/simple3" qsCatId="simple" csTypeId="urn:microsoft.com/office/officeart/2005/8/colors/accent1_2#1" csCatId="accent1" phldr="1"/>
      <dgm:spPr/>
      <dgm:t>
        <a:bodyPr/>
        <a:lstStyle/>
        <a:p>
          <a:endParaRPr lang="en-US"/>
        </a:p>
      </dgm:t>
    </dgm:pt>
    <dgm:pt modelId="{6E37F18E-B671-41E8-9B53-BA6192C58C8E}">
      <dgm:prSet/>
      <dgm:spPr/>
      <dgm:t>
        <a:bodyPr/>
        <a:lstStyle/>
        <a:p>
          <a:pPr algn="ctr" rtl="0"/>
          <a:r>
            <a:rPr lang="en-US" dirty="0" smtClean="0"/>
            <a:t>Industry may make efforts to pass on the additional burden to customers </a:t>
          </a:r>
          <a:endParaRPr lang="en-US" dirty="0"/>
        </a:p>
      </dgm:t>
    </dgm:pt>
    <dgm:pt modelId="{A716B16E-F571-4BB4-AC82-02D3B8F00409}" type="parTrans" cxnId="{F6F24146-C1F3-4ABD-ADB3-6B02404F7ECF}">
      <dgm:prSet/>
      <dgm:spPr/>
      <dgm:t>
        <a:bodyPr/>
        <a:lstStyle/>
        <a:p>
          <a:endParaRPr lang="en-US"/>
        </a:p>
      </dgm:t>
    </dgm:pt>
    <dgm:pt modelId="{8111D60F-3BCA-49C2-ACEE-4A2164105E2F}" type="sibTrans" cxnId="{F6F24146-C1F3-4ABD-ADB3-6B02404F7ECF}">
      <dgm:prSet/>
      <dgm:spPr/>
      <dgm:t>
        <a:bodyPr/>
        <a:lstStyle/>
        <a:p>
          <a:endParaRPr lang="en-US"/>
        </a:p>
      </dgm:t>
    </dgm:pt>
    <dgm:pt modelId="{C9B2B831-52F0-4B7A-9E31-3ABA223A5179}">
      <dgm:prSet/>
      <dgm:spPr/>
      <dgm:t>
        <a:bodyPr/>
        <a:lstStyle/>
        <a:p>
          <a:pPr algn="ctr" rtl="0"/>
          <a:r>
            <a:rPr lang="en-US" dirty="0" smtClean="0"/>
            <a:t>Will result in increasing the prices of power, steel and other commodities fuelling inflation further.</a:t>
          </a:r>
          <a:endParaRPr lang="en-US" dirty="0"/>
        </a:p>
      </dgm:t>
    </dgm:pt>
    <dgm:pt modelId="{AD9E9EE5-BDF4-49FA-AFD0-E80939DDF215}" type="parTrans" cxnId="{0AD45532-DE7E-43DD-84FC-6B7D29AED10B}">
      <dgm:prSet/>
      <dgm:spPr/>
      <dgm:t>
        <a:bodyPr/>
        <a:lstStyle/>
        <a:p>
          <a:endParaRPr lang="en-US"/>
        </a:p>
      </dgm:t>
    </dgm:pt>
    <dgm:pt modelId="{007A6D88-1D26-48B5-B14C-61942F59F12F}" type="sibTrans" cxnId="{0AD45532-DE7E-43DD-84FC-6B7D29AED10B}">
      <dgm:prSet/>
      <dgm:spPr/>
      <dgm:t>
        <a:bodyPr/>
        <a:lstStyle/>
        <a:p>
          <a:endParaRPr lang="en-US"/>
        </a:p>
      </dgm:t>
    </dgm:pt>
    <dgm:pt modelId="{C4ABF655-45CF-4C07-AA5E-52A0685F7773}" type="pres">
      <dgm:prSet presAssocID="{B491AEFC-F9F9-493C-8D94-5E9E3BB26DEC}" presName="cycle" presStyleCnt="0">
        <dgm:presLayoutVars>
          <dgm:dir/>
          <dgm:resizeHandles val="exact"/>
        </dgm:presLayoutVars>
      </dgm:prSet>
      <dgm:spPr/>
      <dgm:t>
        <a:bodyPr/>
        <a:lstStyle/>
        <a:p>
          <a:endParaRPr lang="en-US"/>
        </a:p>
      </dgm:t>
    </dgm:pt>
    <dgm:pt modelId="{8E4B8CE1-DC09-4A3E-91DF-7723E09D3564}" type="pres">
      <dgm:prSet presAssocID="{6E37F18E-B671-41E8-9B53-BA6192C58C8E}" presName="arrow" presStyleLbl="node1" presStyleIdx="0" presStyleCnt="2" custRadScaleRad="95776">
        <dgm:presLayoutVars>
          <dgm:bulletEnabled val="1"/>
        </dgm:presLayoutVars>
      </dgm:prSet>
      <dgm:spPr/>
      <dgm:t>
        <a:bodyPr/>
        <a:lstStyle/>
        <a:p>
          <a:endParaRPr lang="en-US"/>
        </a:p>
      </dgm:t>
    </dgm:pt>
    <dgm:pt modelId="{16AD8DB9-CE4A-4C75-A8A4-DFD20FF5D935}" type="pres">
      <dgm:prSet presAssocID="{C9B2B831-52F0-4B7A-9E31-3ABA223A5179}" presName="arrow" presStyleLbl="node1" presStyleIdx="1" presStyleCnt="2" custRadScaleRad="100014" custRadScaleInc="532">
        <dgm:presLayoutVars>
          <dgm:bulletEnabled val="1"/>
        </dgm:presLayoutVars>
      </dgm:prSet>
      <dgm:spPr/>
      <dgm:t>
        <a:bodyPr/>
        <a:lstStyle/>
        <a:p>
          <a:endParaRPr lang="en-US"/>
        </a:p>
      </dgm:t>
    </dgm:pt>
  </dgm:ptLst>
  <dgm:cxnLst>
    <dgm:cxn modelId="{F6F24146-C1F3-4ABD-ADB3-6B02404F7ECF}" srcId="{B491AEFC-F9F9-493C-8D94-5E9E3BB26DEC}" destId="{6E37F18E-B671-41E8-9B53-BA6192C58C8E}" srcOrd="0" destOrd="0" parTransId="{A716B16E-F571-4BB4-AC82-02D3B8F00409}" sibTransId="{8111D60F-3BCA-49C2-ACEE-4A2164105E2F}"/>
    <dgm:cxn modelId="{534EA668-9F1C-46DB-890A-3383A9D2FE77}" type="presOf" srcId="{C9B2B831-52F0-4B7A-9E31-3ABA223A5179}" destId="{16AD8DB9-CE4A-4C75-A8A4-DFD20FF5D935}" srcOrd="0" destOrd="0" presId="urn:microsoft.com/office/officeart/2005/8/layout/arrow1"/>
    <dgm:cxn modelId="{01A11E82-B2A2-404F-8706-39CAB5361FFA}" type="presOf" srcId="{B491AEFC-F9F9-493C-8D94-5E9E3BB26DEC}" destId="{C4ABF655-45CF-4C07-AA5E-52A0685F7773}" srcOrd="0" destOrd="0" presId="urn:microsoft.com/office/officeart/2005/8/layout/arrow1"/>
    <dgm:cxn modelId="{6888C1AB-B194-4924-ACDF-C1358EA81D93}" type="presOf" srcId="{6E37F18E-B671-41E8-9B53-BA6192C58C8E}" destId="{8E4B8CE1-DC09-4A3E-91DF-7723E09D3564}" srcOrd="0" destOrd="0" presId="urn:microsoft.com/office/officeart/2005/8/layout/arrow1"/>
    <dgm:cxn modelId="{0AD45532-DE7E-43DD-84FC-6B7D29AED10B}" srcId="{B491AEFC-F9F9-493C-8D94-5E9E3BB26DEC}" destId="{C9B2B831-52F0-4B7A-9E31-3ABA223A5179}" srcOrd="1" destOrd="0" parTransId="{AD9E9EE5-BDF4-49FA-AFD0-E80939DDF215}" sibTransId="{007A6D88-1D26-48B5-B14C-61942F59F12F}"/>
    <dgm:cxn modelId="{DB64B356-2C16-4950-8582-84884058A177}" type="presParOf" srcId="{C4ABF655-45CF-4C07-AA5E-52A0685F7773}" destId="{8E4B8CE1-DC09-4A3E-91DF-7723E09D3564}" srcOrd="0" destOrd="0" presId="urn:microsoft.com/office/officeart/2005/8/layout/arrow1"/>
    <dgm:cxn modelId="{095F1D68-7B64-4668-8484-7F7D0A8489C5}" type="presParOf" srcId="{C4ABF655-45CF-4C07-AA5E-52A0685F7773}" destId="{16AD8DB9-CE4A-4C75-A8A4-DFD20FF5D935}" srcOrd="1" destOrd="0" presId="urn:microsoft.com/office/officeart/2005/8/layout/arrow1"/>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2B3D542B-DA30-4FD9-82F3-F9434B696925}" type="doc">
      <dgm:prSet loTypeId="urn:microsoft.com/office/officeart/2005/8/layout/lProcess3" loCatId="process" qsTypeId="urn:microsoft.com/office/officeart/2005/8/quickstyle/simple4" qsCatId="simple" csTypeId="urn:microsoft.com/office/officeart/2005/8/colors/accent1_1" csCatId="accent1" phldr="1"/>
      <dgm:spPr/>
      <dgm:t>
        <a:bodyPr/>
        <a:lstStyle/>
        <a:p>
          <a:endParaRPr lang="en-US"/>
        </a:p>
      </dgm:t>
    </dgm:pt>
    <dgm:pt modelId="{2D2710FD-73DC-4D6F-B198-D54925EBCA84}">
      <dgm:prSet custT="1"/>
      <dgm:spPr/>
      <dgm:t>
        <a:bodyPr/>
        <a:lstStyle/>
        <a:p>
          <a:pPr rtl="0"/>
          <a:r>
            <a:rPr lang="en-US" sz="2400" b="1" dirty="0" smtClean="0">
              <a:solidFill>
                <a:srgbClr val="0000FF"/>
              </a:solidFill>
            </a:rPr>
            <a:t>The Act is applicable to only Mining Industry</a:t>
          </a:r>
          <a:endParaRPr lang="en-US" sz="2400" b="1" u="sng" dirty="0">
            <a:solidFill>
              <a:srgbClr val="0000FF"/>
            </a:solidFill>
          </a:endParaRPr>
        </a:p>
      </dgm:t>
    </dgm:pt>
    <dgm:pt modelId="{43DD5DFF-F2EC-4091-B55B-7962DE55270A}" type="parTrans" cxnId="{30F87F07-DF95-4C84-B737-42701C71CB90}">
      <dgm:prSet/>
      <dgm:spPr/>
      <dgm:t>
        <a:bodyPr/>
        <a:lstStyle/>
        <a:p>
          <a:endParaRPr lang="en-US"/>
        </a:p>
      </dgm:t>
    </dgm:pt>
    <dgm:pt modelId="{9DBDB12A-8BFE-4FB5-BCC4-16848E15CB98}" type="sibTrans" cxnId="{30F87F07-DF95-4C84-B737-42701C71CB90}">
      <dgm:prSet/>
      <dgm:spPr/>
      <dgm:t>
        <a:bodyPr/>
        <a:lstStyle/>
        <a:p>
          <a:endParaRPr lang="en-US"/>
        </a:p>
      </dgm:t>
    </dgm:pt>
    <dgm:pt modelId="{BD999E98-0170-4FB6-BACA-54F90B3C785D}">
      <dgm:prSet custT="1"/>
      <dgm:spPr/>
      <dgm:t>
        <a:bodyPr/>
        <a:lstStyle/>
        <a:p>
          <a:pPr rtl="0"/>
          <a:r>
            <a:rPr lang="en-US" sz="2400" b="1" dirty="0" smtClean="0">
              <a:solidFill>
                <a:srgbClr val="0000FF"/>
              </a:solidFill>
            </a:rPr>
            <a:t>A land loser has similar issues whether they lose land for Mining ,Dam, Power Project, Social projects like Hospital or an Educational Institution</a:t>
          </a:r>
          <a:endParaRPr lang="en-US" sz="2400" b="1" dirty="0">
            <a:solidFill>
              <a:srgbClr val="0000FF"/>
            </a:solidFill>
          </a:endParaRPr>
        </a:p>
      </dgm:t>
    </dgm:pt>
    <dgm:pt modelId="{43ED7BB0-13F3-482A-AA77-C7E899F34836}" type="parTrans" cxnId="{8315E4FE-4992-4816-97A5-3191B85D3266}">
      <dgm:prSet/>
      <dgm:spPr/>
      <dgm:t>
        <a:bodyPr/>
        <a:lstStyle/>
        <a:p>
          <a:endParaRPr lang="en-US"/>
        </a:p>
      </dgm:t>
    </dgm:pt>
    <dgm:pt modelId="{06A7B1F8-2679-46F3-B121-64528D5B8EB6}" type="sibTrans" cxnId="{8315E4FE-4992-4816-97A5-3191B85D3266}">
      <dgm:prSet/>
      <dgm:spPr/>
      <dgm:t>
        <a:bodyPr/>
        <a:lstStyle/>
        <a:p>
          <a:endParaRPr lang="en-US"/>
        </a:p>
      </dgm:t>
    </dgm:pt>
    <dgm:pt modelId="{4D40D070-39D4-49DA-B2C5-92679C56DFF2}" type="pres">
      <dgm:prSet presAssocID="{2B3D542B-DA30-4FD9-82F3-F9434B696925}" presName="Name0" presStyleCnt="0">
        <dgm:presLayoutVars>
          <dgm:chPref val="3"/>
          <dgm:dir/>
          <dgm:animLvl val="lvl"/>
          <dgm:resizeHandles/>
        </dgm:presLayoutVars>
      </dgm:prSet>
      <dgm:spPr/>
      <dgm:t>
        <a:bodyPr/>
        <a:lstStyle/>
        <a:p>
          <a:endParaRPr lang="en-US"/>
        </a:p>
      </dgm:t>
    </dgm:pt>
    <dgm:pt modelId="{A137E007-B707-48D1-A8FF-F71EBB17DC66}" type="pres">
      <dgm:prSet presAssocID="{2D2710FD-73DC-4D6F-B198-D54925EBCA84}" presName="horFlow" presStyleCnt="0"/>
      <dgm:spPr/>
    </dgm:pt>
    <dgm:pt modelId="{64604CD1-CB46-452F-9C6E-B91F2DA50580}" type="pres">
      <dgm:prSet presAssocID="{2D2710FD-73DC-4D6F-B198-D54925EBCA84}" presName="bigChev" presStyleLbl="node1" presStyleIdx="0" presStyleCnt="2" custScaleX="139891" custScaleY="51433"/>
      <dgm:spPr/>
      <dgm:t>
        <a:bodyPr/>
        <a:lstStyle/>
        <a:p>
          <a:endParaRPr lang="en-US"/>
        </a:p>
      </dgm:t>
    </dgm:pt>
    <dgm:pt modelId="{5BD3E8C3-DAD5-4BFE-8AF9-4DE91E78F41D}" type="pres">
      <dgm:prSet presAssocID="{2D2710FD-73DC-4D6F-B198-D54925EBCA84}" presName="vSp" presStyleCnt="0"/>
      <dgm:spPr/>
    </dgm:pt>
    <dgm:pt modelId="{5496FF63-0539-4C04-9ADC-6010131A0C05}" type="pres">
      <dgm:prSet presAssocID="{BD999E98-0170-4FB6-BACA-54F90B3C785D}" presName="horFlow" presStyleCnt="0"/>
      <dgm:spPr/>
    </dgm:pt>
    <dgm:pt modelId="{550834E4-F2BA-48D7-AEB4-7B9178C30DD4}" type="pres">
      <dgm:prSet presAssocID="{BD999E98-0170-4FB6-BACA-54F90B3C785D}" presName="bigChev" presStyleLbl="node1" presStyleIdx="1" presStyleCnt="2" custScaleX="139700" custScaleY="47242"/>
      <dgm:spPr/>
      <dgm:t>
        <a:bodyPr/>
        <a:lstStyle/>
        <a:p>
          <a:endParaRPr lang="en-US"/>
        </a:p>
      </dgm:t>
    </dgm:pt>
  </dgm:ptLst>
  <dgm:cxnLst>
    <dgm:cxn modelId="{052980C1-A8EE-42F4-A5CB-6076B4AFFE55}" type="presOf" srcId="{2D2710FD-73DC-4D6F-B198-D54925EBCA84}" destId="{64604CD1-CB46-452F-9C6E-B91F2DA50580}" srcOrd="0" destOrd="0" presId="urn:microsoft.com/office/officeart/2005/8/layout/lProcess3"/>
    <dgm:cxn modelId="{30F87F07-DF95-4C84-B737-42701C71CB90}" srcId="{2B3D542B-DA30-4FD9-82F3-F9434B696925}" destId="{2D2710FD-73DC-4D6F-B198-D54925EBCA84}" srcOrd="0" destOrd="0" parTransId="{43DD5DFF-F2EC-4091-B55B-7962DE55270A}" sibTransId="{9DBDB12A-8BFE-4FB5-BCC4-16848E15CB98}"/>
    <dgm:cxn modelId="{1A430D5C-C591-43D6-8A8C-5CFA4DBD450D}" type="presOf" srcId="{BD999E98-0170-4FB6-BACA-54F90B3C785D}" destId="{550834E4-F2BA-48D7-AEB4-7B9178C30DD4}" srcOrd="0" destOrd="0" presId="urn:microsoft.com/office/officeart/2005/8/layout/lProcess3"/>
    <dgm:cxn modelId="{A987ABB7-7D81-4873-90FE-7BF51757CC28}" type="presOf" srcId="{2B3D542B-DA30-4FD9-82F3-F9434B696925}" destId="{4D40D070-39D4-49DA-B2C5-92679C56DFF2}" srcOrd="0" destOrd="0" presId="urn:microsoft.com/office/officeart/2005/8/layout/lProcess3"/>
    <dgm:cxn modelId="{8315E4FE-4992-4816-97A5-3191B85D3266}" srcId="{2B3D542B-DA30-4FD9-82F3-F9434B696925}" destId="{BD999E98-0170-4FB6-BACA-54F90B3C785D}" srcOrd="1" destOrd="0" parTransId="{43ED7BB0-13F3-482A-AA77-C7E899F34836}" sibTransId="{06A7B1F8-2679-46F3-B121-64528D5B8EB6}"/>
    <dgm:cxn modelId="{49A9E495-4CB8-4D93-8040-2CD80CC8803D}" type="presParOf" srcId="{4D40D070-39D4-49DA-B2C5-92679C56DFF2}" destId="{A137E007-B707-48D1-A8FF-F71EBB17DC66}" srcOrd="0" destOrd="0" presId="urn:microsoft.com/office/officeart/2005/8/layout/lProcess3"/>
    <dgm:cxn modelId="{D2561AB7-E861-47E1-B6D2-66E3BC9EF6ED}" type="presParOf" srcId="{A137E007-B707-48D1-A8FF-F71EBB17DC66}" destId="{64604CD1-CB46-452F-9C6E-B91F2DA50580}" srcOrd="0" destOrd="0" presId="urn:microsoft.com/office/officeart/2005/8/layout/lProcess3"/>
    <dgm:cxn modelId="{DBF5B8E1-C086-4559-A635-CE8CEE165CB9}" type="presParOf" srcId="{4D40D070-39D4-49DA-B2C5-92679C56DFF2}" destId="{5BD3E8C3-DAD5-4BFE-8AF9-4DE91E78F41D}" srcOrd="1" destOrd="0" presId="urn:microsoft.com/office/officeart/2005/8/layout/lProcess3"/>
    <dgm:cxn modelId="{BC4FF381-8CA4-46F6-8CF5-D1ECE06DBD0E}" type="presParOf" srcId="{4D40D070-39D4-49DA-B2C5-92679C56DFF2}" destId="{5496FF63-0539-4C04-9ADC-6010131A0C05}" srcOrd="2" destOrd="0" presId="urn:microsoft.com/office/officeart/2005/8/layout/lProcess3"/>
    <dgm:cxn modelId="{C4D5BFFD-4420-4DEC-BF34-94D46EDB1127}" type="presParOf" srcId="{5496FF63-0539-4C04-9ADC-6010131A0C05}" destId="{550834E4-F2BA-48D7-AEB4-7B9178C30DD4}" srcOrd="0" destOrd="0" presId="urn:microsoft.com/office/officeart/2005/8/layout/lProcess3"/>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98E97B61-B2AC-40DE-A526-A4C033F8A4B0}" type="datetimeFigureOut">
              <a:rPr lang="en-US"/>
              <a:pPr>
                <a:defRPr/>
              </a:pPr>
              <a:t>2009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28D8C969-BE79-4C2B-921D-04064D803CC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2310" tIns="46156" rIns="92310" bIns="46156"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2310" tIns="46156" rIns="92310" bIns="46156" rtlCol="0"/>
          <a:lstStyle>
            <a:lvl1pPr algn="r" fontAlgn="auto">
              <a:spcBef>
                <a:spcPts val="0"/>
              </a:spcBef>
              <a:spcAft>
                <a:spcPts val="0"/>
              </a:spcAft>
              <a:defRPr sz="1200">
                <a:latin typeface="+mn-lt"/>
              </a:defRPr>
            </a:lvl1pPr>
          </a:lstStyle>
          <a:p>
            <a:pPr>
              <a:defRPr/>
            </a:pPr>
            <a:fld id="{C3CADDF8-BD0D-4599-AF0A-C7329339F98A}" type="datetimeFigureOut">
              <a:rPr lang="en-US"/>
              <a:pPr>
                <a:defRPr/>
              </a:pPr>
              <a:t>2009</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310" tIns="46156" rIns="92310" bIns="46156"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2310" tIns="46156" rIns="92310" bIns="4615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2310" tIns="46156" rIns="92310" bIns="46156"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2310" tIns="46156" rIns="92310" bIns="46156" rtlCol="0" anchor="b"/>
          <a:lstStyle>
            <a:lvl1pPr algn="r" fontAlgn="auto">
              <a:spcBef>
                <a:spcPts val="0"/>
              </a:spcBef>
              <a:spcAft>
                <a:spcPts val="0"/>
              </a:spcAft>
              <a:defRPr sz="1200">
                <a:latin typeface="+mn-lt"/>
              </a:defRPr>
            </a:lvl1pPr>
          </a:lstStyle>
          <a:p>
            <a:pPr>
              <a:defRPr/>
            </a:pPr>
            <a:fld id="{19290D3B-BD6A-4090-88FC-CF3A7EF4EF7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g num"/>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3E9D54-3737-42F8-B0A5-90EDE3ADD01B}" type="slidenum">
              <a:rPr lang="en-GB" smtClean="0">
                <a:latin typeface="Arial" pitchFamily="34" charset="0"/>
              </a:rPr>
              <a:pPr fontAlgn="base">
                <a:spcBef>
                  <a:spcPct val="0"/>
                </a:spcBef>
                <a:spcAft>
                  <a:spcPct val="0"/>
                </a:spcAft>
              </a:pPr>
              <a:t>5</a:t>
            </a:fld>
            <a:endParaRPr lang="en-GB" smtClean="0">
              <a:latin typeface="Arial" pitchFamily="34" charset="0"/>
            </a:endParaRPr>
          </a:p>
        </p:txBody>
      </p:sp>
      <p:sp>
        <p:nvSpPr>
          <p:cNvPr id="37891" name="Rectangle 2"/>
          <p:cNvSpPr>
            <a:spLocks noGrp="1" noRot="1" noChangeAspect="1" noChangeArrowheads="1" noTextEdit="1"/>
          </p:cNvSpPr>
          <p:nvPr>
            <p:ph type="sldImg"/>
          </p:nvPr>
        </p:nvSpPr>
        <p:spPr bwMode="auto">
          <a:xfrm>
            <a:off x="777875" y="582613"/>
            <a:ext cx="5457825" cy="4094162"/>
          </a:xfrm>
          <a:noFill/>
          <a:ln>
            <a:solidFill>
              <a:srgbClr val="000000"/>
            </a:solidFill>
            <a:miter lim="800000"/>
            <a:headEnd/>
            <a:tailEnd/>
          </a:ln>
        </p:spPr>
      </p:sp>
      <p:sp>
        <p:nvSpPr>
          <p:cNvPr id="37892" name="Rectangle 3"/>
          <p:cNvSpPr>
            <a:spLocks noGrp="1" noChangeArrowheads="1"/>
          </p:cNvSpPr>
          <p:nvPr>
            <p:ph type="body" idx="1"/>
          </p:nvPr>
        </p:nvSpPr>
        <p:spPr bwMode="auto">
          <a:xfrm>
            <a:off x="566738" y="4992688"/>
            <a:ext cx="5975350" cy="244475"/>
          </a:xfrm>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g num"/>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283B58-014F-4B31-9704-DA0DD2960AC8}" type="slidenum">
              <a:rPr lang="en-GB" smtClean="0">
                <a:latin typeface="Arial" pitchFamily="34" charset="0"/>
              </a:rPr>
              <a:pPr fontAlgn="base">
                <a:spcBef>
                  <a:spcPct val="0"/>
                </a:spcBef>
                <a:spcAft>
                  <a:spcPct val="0"/>
                </a:spcAft>
              </a:pPr>
              <a:t>6</a:t>
            </a:fld>
            <a:endParaRPr lang="en-GB" smtClean="0">
              <a:latin typeface="Arial" pitchFamily="34" charset="0"/>
            </a:endParaRPr>
          </a:p>
        </p:txBody>
      </p:sp>
      <p:sp>
        <p:nvSpPr>
          <p:cNvPr id="38915" name="Rectangle 2"/>
          <p:cNvSpPr>
            <a:spLocks noGrp="1" noRot="1" noChangeAspect="1" noChangeArrowheads="1" noTextEdit="1"/>
          </p:cNvSpPr>
          <p:nvPr>
            <p:ph type="sldImg"/>
          </p:nvPr>
        </p:nvSpPr>
        <p:spPr bwMode="auto">
          <a:xfrm>
            <a:off x="784225" y="582613"/>
            <a:ext cx="5462588" cy="4095750"/>
          </a:xfrm>
          <a:noFill/>
          <a:ln>
            <a:solidFill>
              <a:srgbClr val="000000"/>
            </a:solidFill>
            <a:miter lim="800000"/>
            <a:headEnd/>
            <a:tailEnd/>
          </a:ln>
        </p:spPr>
      </p:sp>
      <p:sp>
        <p:nvSpPr>
          <p:cNvPr id="38916" name="Rectangle 3"/>
          <p:cNvSpPr>
            <a:spLocks noGrp="1" noChangeArrowheads="1"/>
          </p:cNvSpPr>
          <p:nvPr>
            <p:ph type="body" idx="1"/>
          </p:nvPr>
        </p:nvSpPr>
        <p:spPr bwMode="auto">
          <a:xfrm>
            <a:off x="566738" y="4992688"/>
            <a:ext cx="5975350" cy="238125"/>
          </a:xfrm>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A2173E-5710-4475-B981-2A772CD07C3F}" type="slidenum">
              <a:rPr lang="en-US" smtClean="0">
                <a:latin typeface="Arial" pitchFamily="34" charset="0"/>
              </a:rPr>
              <a:pPr fontAlgn="base">
                <a:spcBef>
                  <a:spcPct val="0"/>
                </a:spcBef>
                <a:spcAft>
                  <a:spcPct val="0"/>
                </a:spcAft>
              </a:pPr>
              <a:t>20</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442014-3E0D-4FD1-9D19-92CA991291EA}" type="slidenum">
              <a:rPr lang="en-US" smtClean="0">
                <a:latin typeface="Arial" pitchFamily="34" charset="0"/>
              </a:rPr>
              <a:pPr fontAlgn="base">
                <a:spcBef>
                  <a:spcPct val="0"/>
                </a:spcBef>
                <a:spcAft>
                  <a:spcPct val="0"/>
                </a:spcAft>
              </a:pPr>
              <a:t>21</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DDF0E60-68AA-4103-A526-EECDC6318734}" type="slidenum">
              <a:rPr lang="en-US" smtClean="0"/>
              <a:pPr>
                <a:defRPr/>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63DEA9D-5C14-4F82-9C71-3C702ECDC45B}" type="datetimeFigureOut">
              <a:rPr lang="en-US"/>
              <a:pPr>
                <a:defRPr/>
              </a:pPr>
              <a:t>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ABA42B-8333-4ED0-B571-719470F5507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664FF90-639F-4665-8E38-F26484961F58}" type="datetimeFigureOut">
              <a:rPr lang="en-US"/>
              <a:pPr>
                <a:defRPr/>
              </a:pPr>
              <a:t>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66FCD4-42DC-4ED4-9E22-5B8861B127C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193435-1AA0-4C14-B30D-98985D3B18DA}" type="datetimeFigureOut">
              <a:rPr lang="en-US"/>
              <a:pPr>
                <a:defRPr/>
              </a:pPr>
              <a:t>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C9896B-2DC4-49B5-BC85-35E4334C538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6E372A-006B-4E82-87DA-4C0B03202657}" type="datetimeFigureOut">
              <a:rPr lang="en-US"/>
              <a:pPr>
                <a:defRPr/>
              </a:pPr>
              <a:t>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5276EA-2B45-4D2E-A260-8B9FC02C315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64B95E-9486-4DF8-9BEC-3559819AA92C}" type="datetimeFigureOut">
              <a:rPr lang="en-US"/>
              <a:pPr>
                <a:defRPr/>
              </a:pPr>
              <a:t>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36B089-C8C2-4A6A-B532-AC75FEB6930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752F86B-1D9D-44CF-BA6A-8A32BC3EECE0}" type="datetimeFigureOut">
              <a:rPr lang="en-US"/>
              <a:pPr>
                <a:defRPr/>
              </a:pPr>
              <a:t>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BE4ACF-2374-437C-8EA7-C9F1EC8BF69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E0056F8-DEC6-4C33-927F-48163B5C0DBD}" type="datetimeFigureOut">
              <a:rPr lang="en-US"/>
              <a:pPr>
                <a:defRPr/>
              </a:pPr>
              <a:t>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0D2E683-C386-44AE-8B1C-E114C8D6108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DE3A3C5-89B9-4DD8-8203-49247FEC287A}" type="datetimeFigureOut">
              <a:rPr lang="en-US"/>
              <a:pPr>
                <a:defRPr/>
              </a:pPr>
              <a:t>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902827A-00D6-43CC-B050-6CBB6A97525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831602-19D2-412A-8286-EC3EB7F9993E}" type="datetimeFigureOut">
              <a:rPr lang="en-US"/>
              <a:pPr>
                <a:defRPr/>
              </a:pPr>
              <a:t>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C2B8BB0-31D7-43C2-8278-0EBA705D7C3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71235FD-53E3-41B4-A7AB-1D0266258081}" type="datetimeFigureOut">
              <a:rPr lang="en-US"/>
              <a:pPr>
                <a:defRPr/>
              </a:pPr>
              <a:t>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53A17D-F65B-447D-8A9C-5D994881757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E1CD158-DDD7-4194-8D03-3587336B5BC6}" type="datetimeFigureOut">
              <a:rPr lang="en-US"/>
              <a:pPr>
                <a:defRPr/>
              </a:pPr>
              <a:t>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522193-30C8-498A-8DDE-D811447CDC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44D0576-43D0-4CE5-8ED6-C9A94B6B4E6E}" type="datetimeFigureOut">
              <a:rPr lang="en-US"/>
              <a:pPr>
                <a:defRPr/>
              </a:pPr>
              <a:t>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B9018BF-5188-4849-867F-DC77B9028B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ncbi.nlm.nih.gov/pmc/articles/PMC2847328/"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oleObject" Target="../embeddings/oleObject2.bin"/><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oleObject" Target="../embeddings/oleObject1.bin"/><Relationship Id="rId2" Type="http://schemas.openxmlformats.org/officeDocument/2006/relationships/tags" Target="../tags/tag1.xml"/><Relationship Id="rId16" Type="http://schemas.openxmlformats.org/officeDocument/2006/relationships/notesSlide" Target="../notesSlides/notesSlide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slideLayout" Target="../slideLayouts/slideLayout6.xml"/><Relationship Id="rId10" Type="http://schemas.openxmlformats.org/officeDocument/2006/relationships/tags" Target="../tags/tag9.xml"/><Relationship Id="rId19" Type="http://schemas.openxmlformats.org/officeDocument/2006/relationships/image" Target="../media/image2.png"/><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s>
</file>

<file path=ppt/slides/_rels/slide6.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tags" Target="../tags/tag30.xml"/><Relationship Id="rId26" Type="http://schemas.openxmlformats.org/officeDocument/2006/relationships/tags" Target="../tags/tag38.xml"/><Relationship Id="rId39" Type="http://schemas.openxmlformats.org/officeDocument/2006/relationships/notesSlide" Target="../notesSlides/notesSlide2.xml"/><Relationship Id="rId3" Type="http://schemas.openxmlformats.org/officeDocument/2006/relationships/tags" Target="../tags/tag15.xml"/><Relationship Id="rId21" Type="http://schemas.openxmlformats.org/officeDocument/2006/relationships/tags" Target="../tags/tag33.xml"/><Relationship Id="rId34" Type="http://schemas.openxmlformats.org/officeDocument/2006/relationships/tags" Target="../tags/tag46.xml"/><Relationship Id="rId42" Type="http://schemas.openxmlformats.org/officeDocument/2006/relationships/image" Target="../media/image2.png"/><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tags" Target="../tags/tag29.xml"/><Relationship Id="rId25" Type="http://schemas.openxmlformats.org/officeDocument/2006/relationships/tags" Target="../tags/tag37.xml"/><Relationship Id="rId33" Type="http://schemas.openxmlformats.org/officeDocument/2006/relationships/tags" Target="../tags/tag45.xml"/><Relationship Id="rId38" Type="http://schemas.openxmlformats.org/officeDocument/2006/relationships/slideLayout" Target="../slideLayouts/slideLayout6.xml"/><Relationship Id="rId2" Type="http://schemas.openxmlformats.org/officeDocument/2006/relationships/tags" Target="../tags/tag14.xml"/><Relationship Id="rId16" Type="http://schemas.openxmlformats.org/officeDocument/2006/relationships/tags" Target="../tags/tag28.xml"/><Relationship Id="rId20" Type="http://schemas.openxmlformats.org/officeDocument/2006/relationships/tags" Target="../tags/tag32.xml"/><Relationship Id="rId29" Type="http://schemas.openxmlformats.org/officeDocument/2006/relationships/tags" Target="../tags/tag41.xml"/><Relationship Id="rId41" Type="http://schemas.openxmlformats.org/officeDocument/2006/relationships/oleObject" Target="../embeddings/oleObject4.bin"/><Relationship Id="rId1" Type="http://schemas.openxmlformats.org/officeDocument/2006/relationships/vmlDrawing" Target="../drawings/vmlDrawing2.vml"/><Relationship Id="rId6" Type="http://schemas.openxmlformats.org/officeDocument/2006/relationships/tags" Target="../tags/tag18.xml"/><Relationship Id="rId11" Type="http://schemas.openxmlformats.org/officeDocument/2006/relationships/tags" Target="../tags/tag23.xml"/><Relationship Id="rId24" Type="http://schemas.openxmlformats.org/officeDocument/2006/relationships/tags" Target="../tags/tag36.xml"/><Relationship Id="rId32" Type="http://schemas.openxmlformats.org/officeDocument/2006/relationships/tags" Target="../tags/tag44.xml"/><Relationship Id="rId37" Type="http://schemas.openxmlformats.org/officeDocument/2006/relationships/tags" Target="../tags/tag49.xml"/><Relationship Id="rId40" Type="http://schemas.openxmlformats.org/officeDocument/2006/relationships/oleObject" Target="../embeddings/oleObject3.bin"/><Relationship Id="rId5" Type="http://schemas.openxmlformats.org/officeDocument/2006/relationships/tags" Target="../tags/tag17.xml"/><Relationship Id="rId15" Type="http://schemas.openxmlformats.org/officeDocument/2006/relationships/tags" Target="../tags/tag27.xml"/><Relationship Id="rId23" Type="http://schemas.openxmlformats.org/officeDocument/2006/relationships/tags" Target="../tags/tag35.xml"/><Relationship Id="rId28" Type="http://schemas.openxmlformats.org/officeDocument/2006/relationships/tags" Target="../tags/tag40.xml"/><Relationship Id="rId36" Type="http://schemas.openxmlformats.org/officeDocument/2006/relationships/tags" Target="../tags/tag48.xml"/><Relationship Id="rId10" Type="http://schemas.openxmlformats.org/officeDocument/2006/relationships/tags" Target="../tags/tag22.xml"/><Relationship Id="rId19" Type="http://schemas.openxmlformats.org/officeDocument/2006/relationships/tags" Target="../tags/tag31.xml"/><Relationship Id="rId31" Type="http://schemas.openxmlformats.org/officeDocument/2006/relationships/tags" Target="../tags/tag43.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 Id="rId22" Type="http://schemas.openxmlformats.org/officeDocument/2006/relationships/tags" Target="../tags/tag34.xml"/><Relationship Id="rId27" Type="http://schemas.openxmlformats.org/officeDocument/2006/relationships/tags" Target="../tags/tag39.xml"/><Relationship Id="rId30" Type="http://schemas.openxmlformats.org/officeDocument/2006/relationships/tags" Target="../tags/tag42.xml"/><Relationship Id="rId35" Type="http://schemas.openxmlformats.org/officeDocument/2006/relationships/tags" Target="../tags/tag4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3"/>
          <p:cNvSpPr>
            <a:spLocks noGrp="1" noChangeArrowheads="1"/>
          </p:cNvSpPr>
          <p:nvPr>
            <p:ph type="sldNum" sz="quarter" idx="12"/>
          </p:nvPr>
        </p:nvSpPr>
        <p:spPr>
          <a:xfrm>
            <a:off x="457200" y="6356350"/>
            <a:ext cx="2133600" cy="365125"/>
          </a:xfrm>
        </p:spPr>
        <p:txBody>
          <a:bodyPr/>
          <a:lstStyle/>
          <a:p>
            <a:pPr algn="l">
              <a:defRPr/>
            </a:pPr>
            <a:fld id="{601486FE-D49C-4BE3-8F7B-07246D68934E}" type="slidenum">
              <a:rPr lang="en-US" smtClean="0">
                <a:latin typeface="Trebuchet MS" pitchFamily="34" charset="0"/>
              </a:rPr>
              <a:pPr algn="l">
                <a:defRPr/>
              </a:pPr>
              <a:t>1</a:t>
            </a:fld>
            <a:endParaRPr lang="en-US" smtClean="0">
              <a:latin typeface="Trebuchet MS" pitchFamily="34" charset="0"/>
            </a:endParaRPr>
          </a:p>
        </p:txBody>
      </p:sp>
      <p:pic>
        <p:nvPicPr>
          <p:cNvPr id="4099" name="Picture 6" descr="Title slide - option3.jpg"/>
          <p:cNvPicPr>
            <a:picLocks noChangeAspect="1"/>
          </p:cNvPicPr>
          <p:nvPr/>
        </p:nvPicPr>
        <p:blipFill>
          <a:blip r:embed="rId2"/>
          <a:srcRect/>
          <a:stretch>
            <a:fillRect/>
          </a:stretch>
        </p:blipFill>
        <p:spPr bwMode="auto">
          <a:xfrm>
            <a:off x="1588" y="0"/>
            <a:ext cx="9140825" cy="6858000"/>
          </a:xfrm>
          <a:prstGeom prst="rect">
            <a:avLst/>
          </a:prstGeom>
          <a:noFill/>
          <a:ln w="9525">
            <a:noFill/>
            <a:miter lim="800000"/>
            <a:headEnd/>
            <a:tailEnd/>
          </a:ln>
        </p:spPr>
      </p:pic>
      <p:sp>
        <p:nvSpPr>
          <p:cNvPr id="4100" name="Rectangle 5"/>
          <p:cNvSpPr>
            <a:spLocks noGrp="1" noChangeArrowheads="1"/>
          </p:cNvSpPr>
          <p:nvPr>
            <p:ph type="body" idx="1"/>
          </p:nvPr>
        </p:nvSpPr>
        <p:spPr>
          <a:xfrm>
            <a:off x="2411413" y="4508500"/>
            <a:ext cx="7345362" cy="1971675"/>
          </a:xfrm>
          <a:noFill/>
        </p:spPr>
        <p:txBody>
          <a:bodyPr/>
          <a:lstStyle/>
          <a:p>
            <a:pPr>
              <a:lnSpc>
                <a:spcPct val="80000"/>
              </a:lnSpc>
              <a:buFontTx/>
              <a:buNone/>
            </a:pPr>
            <a:r>
              <a:rPr lang="en-US" sz="2400" b="1" smtClean="0">
                <a:solidFill>
                  <a:srgbClr val="0000FF"/>
                </a:solidFill>
              </a:rPr>
              <a:t>     Presentation on 26% Sharing of Profit or 100% Royalty as  per provisions of MMDR Bill-2011</a:t>
            </a:r>
            <a:endParaRPr lang="en-US" sz="2400" b="1" i="1" smtClean="0">
              <a:solidFill>
                <a:srgbClr val="0000FF"/>
              </a:solidFill>
              <a:latin typeface="Cambria" pitchFamily="18" charset="0"/>
              <a:ea typeface="Calibri" pitchFamily="34" charset="0"/>
              <a:cs typeface="Calibri" pitchFamily="34" charset="0"/>
            </a:endParaRPr>
          </a:p>
        </p:txBody>
      </p:sp>
      <p:sp>
        <p:nvSpPr>
          <p:cNvPr id="6" name="Subtitle 2"/>
          <p:cNvSpPr txBox="1">
            <a:spLocks/>
          </p:cNvSpPr>
          <p:nvPr/>
        </p:nvSpPr>
        <p:spPr bwMode="auto">
          <a:xfrm>
            <a:off x="-201613" y="5334000"/>
            <a:ext cx="6934201" cy="1371600"/>
          </a:xfrm>
          <a:prstGeom prst="rect">
            <a:avLst/>
          </a:prstGeom>
          <a:noFill/>
          <a:ln w="9525">
            <a:noFill/>
            <a:miter lim="800000"/>
            <a:headEnd/>
            <a:tailEnd/>
          </a:ln>
        </p:spPr>
        <p:txBody>
          <a:bodyPr/>
          <a:lstStyle/>
          <a:p>
            <a:pPr marL="342900" indent="-342900" eaLnBrk="0" hangingPunct="0">
              <a:spcBef>
                <a:spcPct val="20000"/>
              </a:spcBef>
              <a:defRPr/>
            </a:pPr>
            <a:r>
              <a:rPr lang="en-US" sz="2000" b="1" kern="0" dirty="0">
                <a:solidFill>
                  <a:srgbClr val="0000FF"/>
                </a:solidFill>
                <a:latin typeface="Calibri"/>
                <a:cs typeface="Calibri"/>
              </a:rPr>
              <a:t>      By:						                          </a:t>
            </a:r>
            <a:r>
              <a:rPr lang="en-US" sz="2000" b="1" kern="0" dirty="0">
                <a:solidFill>
                  <a:srgbClr val="0000FF"/>
                </a:solidFill>
                <a:latin typeface="Calibri"/>
                <a:cs typeface="Calibri"/>
              </a:rPr>
              <a:t>D. N. Abrol</a:t>
            </a:r>
          </a:p>
          <a:p>
            <a:pPr marL="342900" indent="-342900" eaLnBrk="0" hangingPunct="0">
              <a:spcBef>
                <a:spcPct val="20000"/>
              </a:spcBef>
              <a:defRPr/>
            </a:pPr>
            <a:r>
              <a:rPr lang="en-US" sz="2000" b="1" kern="0" dirty="0">
                <a:solidFill>
                  <a:srgbClr val="0000FF"/>
                </a:solidFill>
                <a:latin typeface="Calibri"/>
                <a:cs typeface="Calibri"/>
              </a:rPr>
              <a:t> </a:t>
            </a:r>
            <a:r>
              <a:rPr lang="en-US" sz="2000" b="1" kern="0" dirty="0">
                <a:solidFill>
                  <a:srgbClr val="0000FF"/>
                </a:solidFill>
                <a:latin typeface="Calibri"/>
                <a:cs typeface="Calibri"/>
              </a:rPr>
              <a:t>     ED – Raw Materials</a:t>
            </a:r>
            <a:r>
              <a:rPr lang="en-US" sz="1600" b="1" kern="0" dirty="0">
                <a:solidFill>
                  <a:srgbClr val="0000FF"/>
                </a:solidFill>
                <a:latin typeface="Calibri"/>
                <a:cs typeface="Calibri"/>
              </a:rPr>
              <a:t>     </a:t>
            </a:r>
          </a:p>
          <a:p>
            <a:pPr marL="342900" indent="-342900" eaLnBrk="0" hangingPunct="0">
              <a:spcBef>
                <a:spcPct val="20000"/>
              </a:spcBef>
              <a:defRPr/>
            </a:pPr>
            <a:r>
              <a:rPr lang="en-US" sz="1600" b="1" kern="0" dirty="0">
                <a:solidFill>
                  <a:srgbClr val="0000FF"/>
                </a:solidFill>
                <a:latin typeface="Calibri"/>
                <a:cs typeface="Calibri"/>
              </a:rPr>
              <a:t> </a:t>
            </a:r>
            <a:r>
              <a:rPr lang="en-US" sz="1600" b="1" kern="0" dirty="0">
                <a:solidFill>
                  <a:srgbClr val="0000FF"/>
                </a:solidFill>
                <a:latin typeface="Calibri"/>
                <a:cs typeface="Calibri"/>
              </a:rPr>
              <a:t>       </a:t>
            </a:r>
            <a:r>
              <a:rPr lang="en-US" sz="1600" b="1" kern="0" dirty="0" err="1">
                <a:solidFill>
                  <a:srgbClr val="0000FF"/>
                </a:solidFill>
                <a:latin typeface="Calibri"/>
                <a:cs typeface="Calibri"/>
              </a:rPr>
              <a:t>Jindal</a:t>
            </a:r>
            <a:r>
              <a:rPr lang="en-US" sz="1600" b="1" kern="0" dirty="0">
                <a:solidFill>
                  <a:srgbClr val="0000FF"/>
                </a:solidFill>
                <a:latin typeface="Calibri"/>
                <a:cs typeface="Calibri"/>
              </a:rPr>
              <a:t> Steel &amp; Power Limited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12"/>
          </p:nvPr>
        </p:nvSpPr>
        <p:spPr>
          <a:xfrm>
            <a:off x="457200" y="6356350"/>
            <a:ext cx="2133600" cy="365125"/>
          </a:xfrm>
        </p:spPr>
        <p:txBody>
          <a:bodyPr/>
          <a:lstStyle/>
          <a:p>
            <a:pPr algn="l">
              <a:defRPr/>
            </a:pPr>
            <a:fld id="{7F57E0A9-74CF-44BB-9BB7-F376A48FA36C}" type="slidenum">
              <a:rPr lang="en-US">
                <a:latin typeface="Trebuchet MS" pitchFamily="34" charset="0"/>
              </a:rPr>
              <a:pPr algn="l">
                <a:defRPr/>
              </a:pPr>
              <a:t>10</a:t>
            </a:fld>
            <a:endParaRPr lang="en-US">
              <a:latin typeface="Trebuchet MS" pitchFamily="34" charset="0"/>
            </a:endParaRPr>
          </a:p>
        </p:txBody>
      </p:sp>
      <p:sp>
        <p:nvSpPr>
          <p:cNvPr id="11267" name="Rectangle 3"/>
          <p:cNvSpPr>
            <a:spLocks noGrp="1" noChangeArrowheads="1"/>
          </p:cNvSpPr>
          <p:nvPr>
            <p:ph type="body" idx="1"/>
          </p:nvPr>
        </p:nvSpPr>
        <p:spPr>
          <a:xfrm>
            <a:off x="228600" y="1447800"/>
            <a:ext cx="8610600" cy="6019800"/>
          </a:xfrm>
        </p:spPr>
        <p:txBody>
          <a:bodyPr/>
          <a:lstStyle/>
          <a:p>
            <a:pPr marL="419100" lvl="1" indent="-419100" algn="just" eaLnBrk="1" hangingPunct="1">
              <a:lnSpc>
                <a:spcPct val="80000"/>
              </a:lnSpc>
              <a:buFontTx/>
              <a:buNone/>
            </a:pPr>
            <a:r>
              <a:rPr lang="en-US" sz="1800" b="1" smtClean="0">
                <a:solidFill>
                  <a:srgbClr val="0000FF"/>
                </a:solidFill>
              </a:rPr>
              <a:t>d)   Central Cess (U/S 44(1)</a:t>
            </a:r>
          </a:p>
          <a:p>
            <a:pPr marL="419100" lvl="1" indent="-419100" algn="just" eaLnBrk="1" hangingPunct="1">
              <a:lnSpc>
                <a:spcPct val="80000"/>
              </a:lnSpc>
              <a:buFontTx/>
              <a:buNone/>
            </a:pPr>
            <a:endParaRPr lang="en-US" sz="1000" smtClean="0">
              <a:solidFill>
                <a:srgbClr val="0000FF"/>
              </a:solidFill>
            </a:endParaRPr>
          </a:p>
          <a:p>
            <a:pPr marL="419100" indent="-419100" algn="just" eaLnBrk="1" hangingPunct="1">
              <a:lnSpc>
                <a:spcPct val="80000"/>
              </a:lnSpc>
            </a:pPr>
            <a:r>
              <a:rPr lang="en-US" sz="1800" b="1" smtClean="0">
                <a:solidFill>
                  <a:srgbClr val="0000FF"/>
                </a:solidFill>
              </a:rPr>
              <a:t>A new Central Cess not exceeding 2.5% is being levied.  </a:t>
            </a:r>
          </a:p>
          <a:p>
            <a:pPr marL="419100" indent="-419100" algn="just" eaLnBrk="1" hangingPunct="1">
              <a:lnSpc>
                <a:spcPct val="80000"/>
              </a:lnSpc>
            </a:pPr>
            <a:endParaRPr lang="en-US" sz="400" smtClean="0">
              <a:solidFill>
                <a:srgbClr val="0000FF"/>
              </a:solidFill>
            </a:endParaRPr>
          </a:p>
          <a:p>
            <a:pPr marL="419100" indent="-419100" algn="just" eaLnBrk="1" hangingPunct="1">
              <a:lnSpc>
                <a:spcPct val="80000"/>
              </a:lnSpc>
            </a:pPr>
            <a:endParaRPr lang="en-US" sz="400" smtClean="0">
              <a:solidFill>
                <a:srgbClr val="0000FF"/>
              </a:solidFill>
            </a:endParaRPr>
          </a:p>
          <a:p>
            <a:pPr marL="419100" indent="-419100" algn="just" eaLnBrk="1" hangingPunct="1">
              <a:lnSpc>
                <a:spcPct val="80000"/>
              </a:lnSpc>
            </a:pPr>
            <a:r>
              <a:rPr lang="en-US" sz="1800" smtClean="0">
                <a:solidFill>
                  <a:srgbClr val="0000FF"/>
                </a:solidFill>
              </a:rPr>
              <a:t>This will be collected in two ways-  an excise duty on indigenous consumption of ore or as a custom duty in case the ore is exported.</a:t>
            </a:r>
          </a:p>
          <a:p>
            <a:pPr marL="419100" lvl="1" indent="-419100" algn="just" eaLnBrk="1" hangingPunct="1">
              <a:lnSpc>
                <a:spcPct val="80000"/>
              </a:lnSpc>
              <a:buFontTx/>
              <a:buNone/>
            </a:pPr>
            <a:endParaRPr lang="en-US" sz="2400" smtClean="0">
              <a:solidFill>
                <a:srgbClr val="0000FF"/>
              </a:solidFill>
            </a:endParaRPr>
          </a:p>
          <a:p>
            <a:pPr marL="419100" lvl="1" indent="-419100" algn="just" eaLnBrk="1" hangingPunct="1">
              <a:lnSpc>
                <a:spcPct val="80000"/>
              </a:lnSpc>
              <a:buFontTx/>
              <a:buNone/>
            </a:pPr>
            <a:r>
              <a:rPr lang="en-US" sz="1800" b="1" smtClean="0">
                <a:solidFill>
                  <a:srgbClr val="0000FF"/>
                </a:solidFill>
              </a:rPr>
              <a:t>e)   State Cess  (U/S 45(1)</a:t>
            </a:r>
          </a:p>
          <a:p>
            <a:pPr marL="419100" lvl="1" indent="-419100" algn="just" eaLnBrk="1" hangingPunct="1">
              <a:lnSpc>
                <a:spcPct val="80000"/>
              </a:lnSpc>
              <a:buFontTx/>
              <a:buNone/>
            </a:pPr>
            <a:endParaRPr lang="en-US" sz="1000" smtClean="0">
              <a:solidFill>
                <a:srgbClr val="0000FF"/>
              </a:solidFill>
            </a:endParaRPr>
          </a:p>
          <a:p>
            <a:pPr marL="419100" indent="-419100" algn="just" eaLnBrk="1" hangingPunct="1">
              <a:lnSpc>
                <a:spcPct val="80000"/>
              </a:lnSpc>
            </a:pPr>
            <a:r>
              <a:rPr lang="en-US" sz="1800" smtClean="0">
                <a:solidFill>
                  <a:srgbClr val="0000FF"/>
                </a:solidFill>
              </a:rPr>
              <a:t>A new levy of </a:t>
            </a:r>
            <a:r>
              <a:rPr lang="en-US" sz="1800" b="1" smtClean="0">
                <a:solidFill>
                  <a:srgbClr val="0000FF"/>
                </a:solidFill>
              </a:rPr>
              <a:t>State Cess at a rate not exceeding 10% of the royalty</a:t>
            </a:r>
          </a:p>
          <a:p>
            <a:pPr marL="419100" indent="-419100" algn="just" eaLnBrk="1" hangingPunct="1">
              <a:lnSpc>
                <a:spcPct val="80000"/>
              </a:lnSpc>
            </a:pPr>
            <a:endParaRPr lang="en-US" sz="600" smtClean="0">
              <a:solidFill>
                <a:srgbClr val="0000FF"/>
              </a:solidFill>
            </a:endParaRPr>
          </a:p>
          <a:p>
            <a:pPr marL="419100" indent="-419100" algn="just" eaLnBrk="1" hangingPunct="1">
              <a:lnSpc>
                <a:spcPct val="80000"/>
              </a:lnSpc>
            </a:pPr>
            <a:r>
              <a:rPr lang="en-US" sz="1800" smtClean="0">
                <a:solidFill>
                  <a:srgbClr val="0000FF"/>
                </a:solidFill>
              </a:rPr>
              <a:t>Imposing both Central &amp; State Cess will put a needless burden on the mining industry.</a:t>
            </a:r>
          </a:p>
          <a:p>
            <a:pPr marL="419100" lvl="1" indent="-419100" algn="just" eaLnBrk="1" hangingPunct="1">
              <a:lnSpc>
                <a:spcPct val="80000"/>
              </a:lnSpc>
              <a:buFontTx/>
              <a:buNone/>
            </a:pPr>
            <a:endParaRPr lang="en-US" sz="2400" smtClean="0">
              <a:solidFill>
                <a:srgbClr val="0000FF"/>
              </a:solidFill>
            </a:endParaRPr>
          </a:p>
          <a:p>
            <a:pPr marL="419100" lvl="1" indent="-419100" algn="just" eaLnBrk="1" hangingPunct="1">
              <a:lnSpc>
                <a:spcPct val="80000"/>
              </a:lnSpc>
              <a:buFontTx/>
              <a:buNone/>
            </a:pPr>
            <a:r>
              <a:rPr lang="en-US" sz="1800" b="1" smtClean="0">
                <a:solidFill>
                  <a:srgbClr val="0000FF"/>
                </a:solidFill>
              </a:rPr>
              <a:t>f)   Surface Rent  (U/S 24(1)(e)</a:t>
            </a:r>
          </a:p>
          <a:p>
            <a:pPr marL="419100" lvl="1" indent="-419100" algn="just" eaLnBrk="1" hangingPunct="1">
              <a:lnSpc>
                <a:spcPct val="80000"/>
              </a:lnSpc>
              <a:buFontTx/>
              <a:buNone/>
            </a:pPr>
            <a:endParaRPr lang="en-US" sz="1000" smtClean="0">
              <a:solidFill>
                <a:srgbClr val="0000FF"/>
              </a:solidFill>
            </a:endParaRPr>
          </a:p>
          <a:p>
            <a:pPr marL="419100" indent="-419100" algn="just" eaLnBrk="1" hangingPunct="1">
              <a:lnSpc>
                <a:spcPct val="80000"/>
              </a:lnSpc>
            </a:pPr>
            <a:r>
              <a:rPr lang="en-US" sz="1800" smtClean="0">
                <a:solidFill>
                  <a:srgbClr val="0000FF"/>
                </a:solidFill>
              </a:rPr>
              <a:t>In the earlier law, the surface rent was capped at a level equal to the land revenue. In the draft Act, no such cap is provided.</a:t>
            </a:r>
          </a:p>
          <a:p>
            <a:pPr marL="419100" indent="-419100" algn="just" eaLnBrk="1" hangingPunct="1">
              <a:lnSpc>
                <a:spcPct val="80000"/>
              </a:lnSpc>
            </a:pPr>
            <a:endParaRPr lang="en-US" sz="600" smtClean="0">
              <a:solidFill>
                <a:srgbClr val="0000FF"/>
              </a:solidFill>
            </a:endParaRPr>
          </a:p>
          <a:p>
            <a:pPr marL="419100" indent="-419100" algn="just" eaLnBrk="1" hangingPunct="1">
              <a:lnSpc>
                <a:spcPct val="80000"/>
              </a:lnSpc>
            </a:pPr>
            <a:r>
              <a:rPr lang="en-US" sz="1800" smtClean="0">
                <a:solidFill>
                  <a:srgbClr val="0000FF"/>
                </a:solidFill>
              </a:rPr>
              <a:t>Such a provision, without a cap, may lead to State Govts. fixing surface rent at abnormal rates thereby significantly increasing mining cost.</a:t>
            </a:r>
          </a:p>
          <a:p>
            <a:pPr marL="419100" lvl="1" indent="-419100" algn="just" eaLnBrk="1" hangingPunct="1">
              <a:lnSpc>
                <a:spcPct val="80000"/>
              </a:lnSpc>
              <a:buFont typeface="Arial" pitchFamily="34" charset="0"/>
              <a:buNone/>
            </a:pPr>
            <a:endParaRPr lang="en-US" sz="2400" smtClean="0">
              <a:solidFill>
                <a:srgbClr val="0000FF"/>
              </a:solidFill>
            </a:endParaRPr>
          </a:p>
        </p:txBody>
      </p:sp>
      <p:pic>
        <p:nvPicPr>
          <p:cNvPr id="11268" name="Picture 1" descr="cid:image001.gif@01CB1F77.FC0DE750"/>
          <p:cNvPicPr>
            <a:picLocks noChangeAspect="1" noChangeArrowheads="1"/>
          </p:cNvPicPr>
          <p:nvPr/>
        </p:nvPicPr>
        <p:blipFill>
          <a:blip r:embed="rId2"/>
          <a:srcRect/>
          <a:stretch>
            <a:fillRect/>
          </a:stretch>
        </p:blipFill>
        <p:spPr bwMode="auto">
          <a:xfrm>
            <a:off x="7696200" y="76200"/>
            <a:ext cx="1371600" cy="762000"/>
          </a:xfrm>
          <a:prstGeom prst="rect">
            <a:avLst/>
          </a:prstGeom>
          <a:noFill/>
          <a:ln w="9525">
            <a:noFill/>
            <a:miter lim="800000"/>
            <a:headEnd/>
            <a:tailEnd/>
          </a:ln>
        </p:spPr>
      </p:pic>
      <p:pic>
        <p:nvPicPr>
          <p:cNvPr id="11269" name="Picture 1" descr="cid:image001.gif@01CB1F77.FC0DE750"/>
          <p:cNvPicPr>
            <a:picLocks noChangeAspect="1" noChangeArrowheads="1"/>
          </p:cNvPicPr>
          <p:nvPr/>
        </p:nvPicPr>
        <p:blipFill>
          <a:blip r:embed="rId2"/>
          <a:srcRect/>
          <a:stretch>
            <a:fillRect/>
          </a:stretch>
        </p:blipFill>
        <p:spPr bwMode="auto">
          <a:xfrm>
            <a:off x="7772400" y="0"/>
            <a:ext cx="1371600" cy="762000"/>
          </a:xfrm>
          <a:prstGeom prst="rect">
            <a:avLst/>
          </a:prstGeom>
          <a:noFill/>
          <a:ln w="9525">
            <a:noFill/>
            <a:miter lim="800000"/>
            <a:headEnd/>
            <a:tailEnd/>
          </a:ln>
        </p:spPr>
      </p:pic>
      <p:sp>
        <p:nvSpPr>
          <p:cNvPr id="11270" name="Rectangle 2"/>
          <p:cNvSpPr>
            <a:spLocks noGrp="1" noChangeArrowheads="1"/>
          </p:cNvSpPr>
          <p:nvPr>
            <p:ph type="title"/>
          </p:nvPr>
        </p:nvSpPr>
        <p:spPr>
          <a:xfrm>
            <a:off x="-304800" y="422275"/>
            <a:ext cx="9448800" cy="720725"/>
          </a:xfrm>
        </p:spPr>
        <p:txBody>
          <a:bodyPr/>
          <a:lstStyle/>
          <a:p>
            <a:pPr eaLnBrk="1" hangingPunct="1"/>
            <a:r>
              <a:rPr lang="en-US" sz="2400" b="1" smtClean="0">
                <a:solidFill>
                  <a:srgbClr val="10253F"/>
                </a:solidFill>
              </a:rPr>
              <a:t/>
            </a:r>
            <a:br>
              <a:rPr lang="en-US" sz="2400" b="1" smtClean="0">
                <a:solidFill>
                  <a:srgbClr val="10253F"/>
                </a:solidFill>
              </a:rPr>
            </a:br>
            <a:r>
              <a:rPr lang="en-US" sz="2400" b="1" smtClean="0">
                <a:solidFill>
                  <a:srgbClr val="10253F"/>
                </a:solidFill>
              </a:rPr>
              <a:t>Payment required to be made under                                                                     Different provisions of Draft MMDR Bill-2011….contd</a:t>
            </a:r>
            <a:br>
              <a:rPr lang="en-US" sz="2400" b="1" smtClean="0">
                <a:solidFill>
                  <a:srgbClr val="10253F"/>
                </a:solidFill>
              </a:rPr>
            </a:br>
            <a:endParaRPr lang="en-US" sz="2400" b="1" smtClean="0">
              <a:solidFill>
                <a:srgbClr val="10253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7162800" y="1981200"/>
            <a:ext cx="2133600" cy="2895600"/>
          </a:xfrm>
          <a:prstGeom prst="rect">
            <a:avLst/>
          </a:prstGeom>
          <a:noFill/>
          <a:ln w="9525">
            <a:noFill/>
            <a:miter lim="800000"/>
            <a:headEnd/>
            <a:tailEnd/>
          </a:ln>
        </p:spPr>
      </p:pic>
      <p:sp>
        <p:nvSpPr>
          <p:cNvPr id="3" name="Rectangle 2"/>
          <p:cNvSpPr/>
          <p:nvPr/>
        </p:nvSpPr>
        <p:spPr>
          <a:xfrm>
            <a:off x="-304800" y="757238"/>
            <a:ext cx="9067800" cy="461962"/>
          </a:xfrm>
          <a:prstGeom prst="rect">
            <a:avLst/>
          </a:prstGeom>
        </p:spPr>
        <p:txBody>
          <a:bodyPr>
            <a:spAutoFit/>
          </a:bodyPr>
          <a:lstStyle/>
          <a:p>
            <a:pPr algn="ctr" fontAlgn="auto">
              <a:spcBef>
                <a:spcPts val="0"/>
              </a:spcBef>
              <a:spcAft>
                <a:spcPts val="0"/>
              </a:spcAft>
              <a:defRPr/>
            </a:pPr>
            <a:r>
              <a:rPr lang="en-US" sz="2400" b="1" dirty="0">
                <a:latin typeface="+mj-lt"/>
                <a:ea typeface="+mj-ea"/>
                <a:cs typeface="Cambria"/>
              </a:rPr>
              <a:t>Indian Mining Industry will become Highest Taxed in the world</a:t>
            </a:r>
          </a:p>
        </p:txBody>
      </p:sp>
      <p:sp>
        <p:nvSpPr>
          <p:cNvPr id="5" name="Content Placeholder 4"/>
          <p:cNvSpPr>
            <a:spLocks noGrp="1"/>
          </p:cNvSpPr>
          <p:nvPr>
            <p:ph idx="1"/>
          </p:nvPr>
        </p:nvSpPr>
        <p:spPr>
          <a:xfrm>
            <a:off x="228600" y="1676400"/>
            <a:ext cx="7696200" cy="4438650"/>
          </a:xfrm>
        </p:spPr>
        <p:txBody>
          <a:bodyPr rtlCol="0">
            <a:normAutofit fontScale="92500" lnSpcReduction="10000"/>
          </a:bodyPr>
          <a:lstStyle/>
          <a:p>
            <a:pPr eaLnBrk="1" fontAlgn="auto" hangingPunct="1">
              <a:spcAft>
                <a:spcPts val="0"/>
              </a:spcAft>
              <a:defRPr/>
            </a:pPr>
            <a:r>
              <a:rPr lang="en-US" sz="1800" dirty="0" smtClean="0">
                <a:solidFill>
                  <a:srgbClr val="0000FF"/>
                </a:solidFill>
                <a:ea typeface="+mj-ea"/>
                <a:cs typeface="Cambria"/>
              </a:rPr>
              <a:t>Currently  </a:t>
            </a:r>
            <a:r>
              <a:rPr lang="en-US" sz="1800" b="1" dirty="0" smtClean="0">
                <a:solidFill>
                  <a:srgbClr val="0000FF"/>
                </a:solidFill>
                <a:ea typeface="+mj-ea"/>
                <a:cs typeface="Cambria"/>
              </a:rPr>
              <a:t>taxation in Australia -39% ,Brazil -35%, Chile 28%, Congo 36%, Russia- 35 % and China 32% , Canada 40%</a:t>
            </a:r>
          </a:p>
          <a:p>
            <a:pPr eaLnBrk="1" fontAlgn="auto" hangingPunct="1">
              <a:spcAft>
                <a:spcPts val="0"/>
              </a:spcAft>
              <a:defRPr/>
            </a:pPr>
            <a:endParaRPr lang="en-US" sz="1800" b="1" dirty="0" smtClean="0">
              <a:solidFill>
                <a:srgbClr val="0000FF"/>
              </a:solidFill>
              <a:ea typeface="+mj-ea"/>
              <a:cs typeface="Cambria"/>
            </a:endParaRPr>
          </a:p>
          <a:p>
            <a:pPr eaLnBrk="1" fontAlgn="auto" hangingPunct="1">
              <a:spcAft>
                <a:spcPts val="0"/>
              </a:spcAft>
              <a:defRPr/>
            </a:pPr>
            <a:r>
              <a:rPr lang="en-US" sz="1800" b="1" dirty="0" smtClean="0">
                <a:solidFill>
                  <a:srgbClr val="0000FF"/>
                </a:solidFill>
                <a:ea typeface="+mj-ea"/>
                <a:cs typeface="Cambria"/>
              </a:rPr>
              <a:t>The total effective taxation in Major mining countries of the world               averages around 35-40% </a:t>
            </a:r>
          </a:p>
          <a:p>
            <a:pPr eaLnBrk="1" fontAlgn="auto" hangingPunct="1">
              <a:spcAft>
                <a:spcPts val="0"/>
              </a:spcAft>
              <a:buFont typeface="Arial" pitchFamily="34" charset="0"/>
              <a:buNone/>
              <a:defRPr/>
            </a:pPr>
            <a:endParaRPr lang="en-US" sz="1800" dirty="0" smtClean="0">
              <a:solidFill>
                <a:srgbClr val="0000FF"/>
              </a:solidFill>
              <a:ea typeface="+mj-ea"/>
              <a:cs typeface="Cambria"/>
            </a:endParaRPr>
          </a:p>
          <a:p>
            <a:pPr eaLnBrk="1" fontAlgn="auto" hangingPunct="1">
              <a:spcAft>
                <a:spcPts val="0"/>
              </a:spcAft>
              <a:defRPr/>
            </a:pPr>
            <a:r>
              <a:rPr lang="en-US" sz="1800" b="1" dirty="0" smtClean="0">
                <a:solidFill>
                  <a:srgbClr val="0000FF"/>
                </a:solidFill>
                <a:ea typeface="+mj-ea"/>
                <a:cs typeface="Cambria"/>
              </a:rPr>
              <a:t>In India It will become more than 60%- No other  country has imposed                                               </a:t>
            </a:r>
          </a:p>
          <a:p>
            <a:pPr eaLnBrk="1" fontAlgn="auto" hangingPunct="1">
              <a:spcAft>
                <a:spcPts val="0"/>
              </a:spcAft>
              <a:buFont typeface="Arial" charset="0"/>
              <a:buNone/>
              <a:defRPr/>
            </a:pPr>
            <a:r>
              <a:rPr lang="en-US" sz="1800" b="1" dirty="0" smtClean="0">
                <a:solidFill>
                  <a:srgbClr val="0000FF"/>
                </a:solidFill>
                <a:ea typeface="+mj-ea"/>
                <a:cs typeface="Cambria"/>
              </a:rPr>
              <a:t>       such a high tax rate on its mining sector</a:t>
            </a:r>
          </a:p>
          <a:p>
            <a:pPr eaLnBrk="1" fontAlgn="auto" hangingPunct="1">
              <a:spcAft>
                <a:spcPts val="0"/>
              </a:spcAft>
              <a:defRPr/>
            </a:pPr>
            <a:endParaRPr lang="en-US" sz="1800" b="1" dirty="0" smtClean="0">
              <a:solidFill>
                <a:srgbClr val="0000FF"/>
              </a:solidFill>
              <a:ea typeface="+mj-ea"/>
              <a:cs typeface="Cambria"/>
            </a:endParaRPr>
          </a:p>
          <a:p>
            <a:pPr eaLnBrk="1" fontAlgn="auto" hangingPunct="1">
              <a:spcAft>
                <a:spcPts val="0"/>
              </a:spcAft>
              <a:defRPr/>
            </a:pPr>
            <a:r>
              <a:rPr lang="en-US" sz="1800" b="1" dirty="0" smtClean="0">
                <a:solidFill>
                  <a:srgbClr val="0000FF"/>
                </a:solidFill>
                <a:ea typeface="+mj-ea"/>
                <a:cs typeface="Cambria"/>
              </a:rPr>
              <a:t>It will make the domestic mining and mineral based industry globally uncompetitive </a:t>
            </a:r>
          </a:p>
          <a:p>
            <a:pPr eaLnBrk="1" fontAlgn="auto" hangingPunct="1">
              <a:spcAft>
                <a:spcPts val="0"/>
              </a:spcAft>
              <a:defRPr/>
            </a:pPr>
            <a:endParaRPr lang="en-US" sz="1800" b="1" dirty="0" smtClean="0">
              <a:solidFill>
                <a:srgbClr val="0000FF"/>
              </a:solidFill>
              <a:ea typeface="+mj-ea"/>
              <a:cs typeface="Cambria"/>
            </a:endParaRPr>
          </a:p>
          <a:p>
            <a:pPr eaLnBrk="1" fontAlgn="auto" hangingPunct="1">
              <a:spcAft>
                <a:spcPts val="0"/>
              </a:spcAft>
              <a:defRPr/>
            </a:pPr>
            <a:r>
              <a:rPr lang="en-US" sz="1800" b="1" dirty="0" smtClean="0">
                <a:solidFill>
                  <a:srgbClr val="0000FF"/>
                </a:solidFill>
                <a:ea typeface="+mj-ea"/>
                <a:cs typeface="Cambria"/>
              </a:rPr>
              <a:t>Govt. Should not use tax policy to slow economic growth</a:t>
            </a:r>
          </a:p>
          <a:p>
            <a:pPr eaLnBrk="1" fontAlgn="auto" hangingPunct="1">
              <a:spcAft>
                <a:spcPts val="0"/>
              </a:spcAft>
              <a:buFontTx/>
              <a:buNone/>
              <a:defRPr/>
            </a:pPr>
            <a:endParaRPr lang="en-US" sz="1800" dirty="0" smtClean="0">
              <a:solidFill>
                <a:srgbClr val="0000FF"/>
              </a:solidFill>
              <a:ea typeface="+mj-ea"/>
              <a:cs typeface="Cambria"/>
            </a:endParaRPr>
          </a:p>
          <a:p>
            <a:pPr eaLnBrk="1" fontAlgn="auto" hangingPunct="1">
              <a:spcAft>
                <a:spcPts val="0"/>
              </a:spcAft>
              <a:defRPr/>
            </a:pPr>
            <a:r>
              <a:rPr lang="en-US" sz="1800" dirty="0" smtClean="0">
                <a:solidFill>
                  <a:srgbClr val="0000FF"/>
                </a:solidFill>
                <a:ea typeface="+mj-ea"/>
                <a:cs typeface="Cambria"/>
              </a:rPr>
              <a:t>It will hamper the growth and employment generation potential of the mining  Industry </a:t>
            </a:r>
          </a:p>
          <a:p>
            <a:pPr eaLnBrk="1" fontAlgn="auto" hangingPunct="1">
              <a:spcAft>
                <a:spcPts val="0"/>
              </a:spcAft>
              <a:buFont typeface="Arial" charset="0"/>
              <a:buNone/>
              <a:defRPr/>
            </a:pPr>
            <a:endParaRPr lang="en-US" sz="1800" dirty="0" smtClean="0">
              <a:solidFill>
                <a:srgbClr val="0000FF"/>
              </a:solidFill>
              <a:ea typeface="+mj-ea"/>
              <a:cs typeface="Cambria"/>
            </a:endParaRPr>
          </a:p>
          <a:p>
            <a:pPr eaLnBrk="1" fontAlgn="auto" hangingPunct="1">
              <a:spcAft>
                <a:spcPts val="0"/>
              </a:spcAft>
              <a:defRPr/>
            </a:pPr>
            <a:endParaRPr lang="en-US" sz="1800" b="1" dirty="0">
              <a:solidFill>
                <a:schemeClr val="tx2">
                  <a:lumMod val="50000"/>
                </a:schemeClr>
              </a:solidFill>
            </a:endParaRPr>
          </a:p>
        </p:txBody>
      </p:sp>
      <p:sp>
        <p:nvSpPr>
          <p:cNvPr id="12293" name="Rectangle 3"/>
          <p:cNvSpPr>
            <a:spLocks noChangeArrowheads="1"/>
          </p:cNvSpPr>
          <p:nvPr/>
        </p:nvSpPr>
        <p:spPr bwMode="auto">
          <a:xfrm>
            <a:off x="107950" y="6115050"/>
            <a:ext cx="6192838" cy="338138"/>
          </a:xfrm>
          <a:prstGeom prst="rect">
            <a:avLst/>
          </a:prstGeom>
          <a:noFill/>
          <a:ln w="9525">
            <a:noFill/>
            <a:miter lim="800000"/>
            <a:headEnd/>
            <a:tailEnd/>
          </a:ln>
        </p:spPr>
        <p:txBody>
          <a:bodyPr>
            <a:spAutoFit/>
          </a:bodyPr>
          <a:lstStyle/>
          <a:p>
            <a:r>
              <a:rPr lang="en-US" sz="1600">
                <a:latin typeface="Calibri" pitchFamily="34" charset="0"/>
              </a:rPr>
              <a:t> *Data Source: UBS Investment Research</a:t>
            </a:r>
          </a:p>
        </p:txBody>
      </p:sp>
      <p:pic>
        <p:nvPicPr>
          <p:cNvPr id="12294" name="Picture 1" descr="cid:image001.gif@01CB1F77.FC0DE750"/>
          <p:cNvPicPr>
            <a:picLocks noChangeAspect="1" noChangeArrowheads="1"/>
          </p:cNvPicPr>
          <p:nvPr/>
        </p:nvPicPr>
        <p:blipFill>
          <a:blip r:embed="rId3"/>
          <a:srcRect/>
          <a:stretch>
            <a:fillRect/>
          </a:stretch>
        </p:blipFill>
        <p:spPr bwMode="auto">
          <a:xfrm>
            <a:off x="7772400" y="0"/>
            <a:ext cx="1371600" cy="762000"/>
          </a:xfrm>
          <a:prstGeom prst="rect">
            <a:avLst/>
          </a:prstGeom>
          <a:noFill/>
          <a:ln w="9525">
            <a:noFill/>
            <a:miter lim="800000"/>
            <a:headEnd/>
            <a:tailEnd/>
          </a:ln>
        </p:spPr>
      </p:pic>
      <p:pic>
        <p:nvPicPr>
          <p:cNvPr id="12295" name="Picture 3"/>
          <p:cNvPicPr>
            <a:picLocks noChangeAspect="1" noChangeArrowheads="1"/>
          </p:cNvPicPr>
          <p:nvPr/>
        </p:nvPicPr>
        <p:blipFill>
          <a:blip r:embed="rId4"/>
          <a:srcRect/>
          <a:stretch>
            <a:fillRect/>
          </a:stretch>
        </p:blipFill>
        <p:spPr bwMode="auto">
          <a:xfrm rot="541943">
            <a:off x="7445375" y="4146550"/>
            <a:ext cx="1447800" cy="79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cid:image001.gif@01CB1F77.FC0DE750"/>
          <p:cNvPicPr>
            <a:picLocks noChangeAspect="1" noChangeArrowheads="1"/>
          </p:cNvPicPr>
          <p:nvPr/>
        </p:nvPicPr>
        <p:blipFill>
          <a:blip r:embed="rId2"/>
          <a:srcRect/>
          <a:stretch>
            <a:fillRect/>
          </a:stretch>
        </p:blipFill>
        <p:spPr bwMode="auto">
          <a:xfrm>
            <a:off x="7772400" y="0"/>
            <a:ext cx="1371600" cy="762000"/>
          </a:xfrm>
          <a:prstGeom prst="rect">
            <a:avLst/>
          </a:prstGeom>
          <a:noFill/>
          <a:ln w="9525">
            <a:noFill/>
            <a:miter lim="800000"/>
            <a:headEnd/>
            <a:tailEnd/>
          </a:ln>
        </p:spPr>
      </p:pic>
      <p:graphicFrame>
        <p:nvGraphicFramePr>
          <p:cNvPr id="20611" name="Group 131"/>
          <p:cNvGraphicFramePr>
            <a:graphicFrameLocks noGrp="1"/>
          </p:cNvGraphicFramePr>
          <p:nvPr/>
        </p:nvGraphicFramePr>
        <p:xfrm>
          <a:off x="609600" y="609600"/>
          <a:ext cx="7620000" cy="5541963"/>
        </p:xfrm>
        <a:graphic>
          <a:graphicData uri="http://schemas.openxmlformats.org/drawingml/2006/table">
            <a:tbl>
              <a:tblPr/>
              <a:tblGrid>
                <a:gridCol w="918700"/>
                <a:gridCol w="4312914"/>
                <a:gridCol w="2388386"/>
              </a:tblGrid>
              <a:tr h="635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00000"/>
                          </a:solidFill>
                          <a:effectLst/>
                          <a:latin typeface="Calibri" pitchFamily="34" charset="0"/>
                        </a:rPr>
                        <a:t>Sl</a:t>
                      </a:r>
                      <a:r>
                        <a:rPr kumimoji="0" lang="en-US" sz="1600" b="0" i="0" u="none" strike="noStrike" cap="none" normalizeH="0" baseline="0" dirty="0" smtClean="0">
                          <a:ln>
                            <a:noFill/>
                          </a:ln>
                          <a:solidFill>
                            <a:srgbClr val="000000"/>
                          </a:solidFill>
                          <a:effectLst/>
                          <a:latin typeface="Calibri" pitchFamily="34" charset="0"/>
                        </a:rPr>
                        <a:t> No</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Particulars</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Calibri" pitchFamily="34" charset="0"/>
                        </a:rPr>
                        <a:t>Post MMDR </a:t>
                      </a:r>
                      <a:r>
                        <a:rPr kumimoji="0" lang="en-US" sz="1600" b="0" i="0" u="none" strike="noStrike" cap="none" normalizeH="0" baseline="0" dirty="0" smtClean="0">
                          <a:ln>
                            <a:noFill/>
                          </a:ln>
                          <a:solidFill>
                            <a:schemeClr val="tx1"/>
                          </a:solidFill>
                          <a:effectLst/>
                          <a:latin typeface="Calibri" pitchFamily="34" charset="0"/>
                        </a:rPr>
                        <a:t>Rs/</a:t>
                      </a:r>
                      <a:r>
                        <a:rPr kumimoji="0" lang="en-US" sz="1600" b="0" i="0" u="none" strike="noStrike" cap="none" normalizeH="0" baseline="0" dirty="0" err="1" smtClean="0">
                          <a:ln>
                            <a:noFill/>
                          </a:ln>
                          <a:solidFill>
                            <a:schemeClr val="tx1"/>
                          </a:solidFill>
                          <a:effectLst/>
                          <a:latin typeface="Calibri" pitchFamily="34" charset="0"/>
                        </a:rPr>
                        <a:t>Tonne</a:t>
                      </a:r>
                      <a:endParaRPr kumimoji="0" lang="en-US" sz="1600" b="0" i="0" u="none" strike="noStrike" cap="none" normalizeH="0" baseline="0" dirty="0" smtClean="0">
                        <a:ln>
                          <a:noFill/>
                        </a:ln>
                        <a:solidFill>
                          <a:schemeClr val="tx1"/>
                        </a:solidFill>
                        <a:effectLst/>
                        <a:latin typeface="Calibri" pitchFamily="34" charset="0"/>
                      </a:endParaRP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9CCFF"/>
                    </a:solidFill>
                  </a:tcPr>
                </a:tc>
              </a:tr>
              <a:tr h="2159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A</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 Sales</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      1,800.00 </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99"/>
                    </a:solidFill>
                  </a:tcPr>
                </a:tc>
              </a:tr>
              <a:tr h="2159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B</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 Less: cost of Extraction(with middling credit)</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          752.90 </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C</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 Profit before Govt taxes</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      1,047.10 </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FF"/>
                    </a:solidFill>
                  </a:tcPr>
                </a:tc>
              </a:tr>
              <a:tr h="2159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D</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 Less: Govt Taxes:</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 </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 </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 Royalty</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          106.50 </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 </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 Development &amp; Environment cess</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            10.00 </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 </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 Clean energy cess</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            50.00 </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 </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 Entry tax</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            33.00 </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 </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 Central Cess @ 2.5% of royalty</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               2.66 </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 </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 State Cess @ 10% of royalty</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            10.65 </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E</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 Total cost (B+D)</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          965.71 </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 </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 </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 </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F</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 Profit before tax (A-E)</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          834.29 </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G</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 Less: corporate tax  @ 33.22%</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          277.15 </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H</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 Profit after tax (F-G)</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          557.14 </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I</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 Less: Dividend @ 20%</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          111.43 </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J</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 Less: Dividend distribution tax @ 16.61%</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            18.51 </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35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K</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 26% of profit</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          144.86 </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9CCFF"/>
                    </a:solidFill>
                  </a:tcPr>
                </a:tc>
              </a:tr>
              <a:tr h="2159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N</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800000"/>
                          </a:solidFill>
                          <a:effectLst/>
                          <a:latin typeface="Calibri" pitchFamily="34" charset="0"/>
                        </a:rPr>
                        <a:t> Total Govt Revenue (D+G+J+K)</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rPr>
                        <a:t>          640.01 </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99CC"/>
                    </a:solidFill>
                  </a:tcPr>
                </a:tc>
              </a:tr>
              <a:tr h="2270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 </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34" charset="0"/>
                      </a:endParaRP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FF0000"/>
                        </a:solidFill>
                        <a:effectLst/>
                        <a:latin typeface="Calibri" pitchFamily="34" charset="0"/>
                      </a:endParaRP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9CCFF"/>
                    </a:solidFill>
                  </a:tcPr>
                </a:tc>
              </a:tr>
              <a:tr h="2270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 </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rPr>
                        <a:t> </a:t>
                      </a:r>
                      <a:r>
                        <a:rPr kumimoji="0" lang="en-US" sz="1600" b="1" i="0" u="none" strike="noStrike" cap="none" normalizeH="0" baseline="0" dirty="0" err="1" smtClean="0">
                          <a:ln>
                            <a:noFill/>
                          </a:ln>
                          <a:solidFill>
                            <a:srgbClr val="000000"/>
                          </a:solidFill>
                          <a:effectLst/>
                          <a:latin typeface="Calibri" pitchFamily="34" charset="0"/>
                        </a:rPr>
                        <a:t>Govt</a:t>
                      </a:r>
                      <a:r>
                        <a:rPr kumimoji="0" lang="en-US" sz="1600" b="1" i="0" u="none" strike="noStrike" cap="none" normalizeH="0" baseline="0" dirty="0" smtClean="0">
                          <a:ln>
                            <a:noFill/>
                          </a:ln>
                          <a:solidFill>
                            <a:srgbClr val="000000"/>
                          </a:solidFill>
                          <a:effectLst/>
                          <a:latin typeface="Calibri" pitchFamily="34" charset="0"/>
                        </a:rPr>
                        <a:t> Revenue  as % of Profit before taxes</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Calibri" pitchFamily="34" charset="0"/>
                        </a:rPr>
                        <a:t>        61.12 </a:t>
                      </a:r>
                    </a:p>
                  </a:txBody>
                  <a:tcPr marL="8096" marR="8096" marT="8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409" name="TextBox 5"/>
          <p:cNvSpPr txBox="1">
            <a:spLocks noChangeArrowheads="1"/>
          </p:cNvSpPr>
          <p:nvPr/>
        </p:nvSpPr>
        <p:spPr bwMode="auto">
          <a:xfrm>
            <a:off x="0" y="6400800"/>
            <a:ext cx="9144000" cy="457200"/>
          </a:xfrm>
          <a:prstGeom prst="rect">
            <a:avLst/>
          </a:prstGeom>
          <a:noFill/>
          <a:ln w="9525">
            <a:noFill/>
            <a:miter lim="800000"/>
            <a:headEnd/>
            <a:tailEnd/>
          </a:ln>
        </p:spPr>
        <p:txBody>
          <a:bodyPr>
            <a:spAutoFit/>
          </a:bodyPr>
          <a:lstStyle/>
          <a:p>
            <a:r>
              <a:rPr lang="en-US" sz="1200" b="1"/>
              <a:t>Many other duties/ cess, levies &amp; taxes of State and Central Govt. taken together the total taxes to be paid by the mining companies will be much higher.</a:t>
            </a:r>
          </a:p>
        </p:txBody>
      </p:sp>
      <p:sp>
        <p:nvSpPr>
          <p:cNvPr id="13410" name="Rectangle 2"/>
          <p:cNvSpPr>
            <a:spLocks noChangeArrowheads="1"/>
          </p:cNvSpPr>
          <p:nvPr/>
        </p:nvSpPr>
        <p:spPr bwMode="auto">
          <a:xfrm>
            <a:off x="-76200" y="152400"/>
            <a:ext cx="8458200" cy="400050"/>
          </a:xfrm>
          <a:prstGeom prst="rect">
            <a:avLst/>
          </a:prstGeom>
          <a:noFill/>
          <a:ln w="9525">
            <a:noFill/>
            <a:miter lim="800000"/>
            <a:headEnd/>
            <a:tailEnd/>
          </a:ln>
        </p:spPr>
        <p:txBody>
          <a:bodyPr>
            <a:spAutoFit/>
          </a:bodyPr>
          <a:lstStyle/>
          <a:p>
            <a:pPr algn="ctr"/>
            <a:r>
              <a:rPr lang="en-US" sz="2000" b="1">
                <a:latin typeface="Calibri" pitchFamily="34" charset="0"/>
              </a:rPr>
              <a:t>Taxes payable to the Govt. on Coal mining post Draft MMDR Bill-2011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533400" y="1295400"/>
            <a:ext cx="8229600" cy="4632325"/>
          </a:xfrm>
        </p:spPr>
        <p:txBody>
          <a:bodyPr rtlCol="0">
            <a:normAutofit/>
          </a:bodyPr>
          <a:lstStyle/>
          <a:p>
            <a:pPr eaLnBrk="1" fontAlgn="auto" hangingPunct="1">
              <a:spcAft>
                <a:spcPts val="0"/>
              </a:spcAft>
              <a:buFontTx/>
              <a:buNone/>
              <a:defRPr/>
            </a:pPr>
            <a:r>
              <a:rPr lang="en-US" sz="1600" b="1" dirty="0" smtClean="0">
                <a:solidFill>
                  <a:schemeClr val="tx2">
                    <a:lumMod val="50000"/>
                  </a:schemeClr>
                </a:solidFill>
                <a:cs typeface="Calibri" pitchFamily="34" charset="0"/>
              </a:rPr>
              <a:t> </a:t>
            </a:r>
          </a:p>
          <a:p>
            <a:pPr eaLnBrk="1" fontAlgn="auto" hangingPunct="1">
              <a:spcAft>
                <a:spcPts val="0"/>
              </a:spcAft>
              <a:buFontTx/>
              <a:buNone/>
              <a:defRPr/>
            </a:pPr>
            <a:r>
              <a:rPr lang="en-US" sz="1900" b="1" dirty="0" smtClean="0">
                <a:solidFill>
                  <a:srgbClr val="0000FF"/>
                </a:solidFill>
                <a:cs typeface="Calibri" pitchFamily="34" charset="0"/>
              </a:rPr>
              <a:t>Valuation loss of the Govt. companies is estimated to be                    </a:t>
            </a:r>
            <a:r>
              <a:rPr lang="en-US" sz="1900" b="1" u="sng" dirty="0" smtClean="0">
                <a:solidFill>
                  <a:srgbClr val="0000FF"/>
                </a:solidFill>
                <a:cs typeface="Calibri" pitchFamily="34" charset="0"/>
              </a:rPr>
              <a:t>Rs. 90,000 </a:t>
            </a:r>
            <a:r>
              <a:rPr lang="en-US" sz="1900" b="1" u="sng" dirty="0" err="1" smtClean="0">
                <a:solidFill>
                  <a:srgbClr val="0000FF"/>
                </a:solidFill>
                <a:cs typeface="Calibri" pitchFamily="34" charset="0"/>
              </a:rPr>
              <a:t>cr</a:t>
            </a:r>
            <a:endParaRPr lang="en-US" sz="1900" b="1" u="sng" dirty="0" smtClean="0">
              <a:solidFill>
                <a:srgbClr val="0000FF"/>
              </a:solidFill>
              <a:cs typeface="Calibri" pitchFamily="34" charset="0"/>
            </a:endParaRPr>
          </a:p>
          <a:p>
            <a:pPr eaLnBrk="1" fontAlgn="auto" hangingPunct="1">
              <a:spcAft>
                <a:spcPts val="0"/>
              </a:spcAft>
              <a:buFontTx/>
              <a:buNone/>
              <a:defRPr/>
            </a:pPr>
            <a:r>
              <a:rPr lang="en-US" sz="1900" b="1" dirty="0" smtClean="0">
                <a:solidFill>
                  <a:srgbClr val="0000FF"/>
                </a:solidFill>
                <a:cs typeface="Calibri" pitchFamily="34" charset="0"/>
              </a:rPr>
              <a:t> (Like CIL, MOIL, SAIL, NMDC, NALCO and few others)</a:t>
            </a:r>
          </a:p>
          <a:p>
            <a:pPr eaLnBrk="1" fontAlgn="auto" hangingPunct="1">
              <a:spcAft>
                <a:spcPts val="0"/>
              </a:spcAft>
              <a:buFontTx/>
              <a:buNone/>
              <a:defRPr/>
            </a:pPr>
            <a:endParaRPr lang="en-US" sz="1100" b="1" u="sng" dirty="0" smtClean="0">
              <a:solidFill>
                <a:srgbClr val="0000FF"/>
              </a:solidFill>
              <a:cs typeface="Calibri" pitchFamily="34" charset="0"/>
            </a:endParaRPr>
          </a:p>
          <a:p>
            <a:pPr eaLnBrk="1" fontAlgn="auto" hangingPunct="1">
              <a:spcAft>
                <a:spcPts val="0"/>
              </a:spcAft>
              <a:buFontTx/>
              <a:buNone/>
              <a:defRPr/>
            </a:pPr>
            <a:endParaRPr lang="en-US" sz="1900" b="1" u="sng" dirty="0" smtClean="0">
              <a:solidFill>
                <a:srgbClr val="0000FF"/>
              </a:solidFill>
              <a:cs typeface="Calibri" pitchFamily="34" charset="0"/>
            </a:endParaRPr>
          </a:p>
          <a:p>
            <a:pPr eaLnBrk="1" fontAlgn="auto" hangingPunct="1">
              <a:spcAft>
                <a:spcPts val="0"/>
              </a:spcAft>
              <a:buFontTx/>
              <a:buNone/>
              <a:defRPr/>
            </a:pPr>
            <a:r>
              <a:rPr lang="en-US" sz="1900" b="1" dirty="0" smtClean="0">
                <a:solidFill>
                  <a:srgbClr val="0000FF"/>
                </a:solidFill>
                <a:cs typeface="Calibri" pitchFamily="34" charset="0"/>
              </a:rPr>
              <a:t>Valuation loss of the private companies is estimated to be	      </a:t>
            </a:r>
            <a:r>
              <a:rPr lang="en-US" sz="1900" b="1" u="sng" dirty="0" smtClean="0">
                <a:solidFill>
                  <a:srgbClr val="0000FF"/>
                </a:solidFill>
                <a:cs typeface="Calibri" pitchFamily="34" charset="0"/>
              </a:rPr>
              <a:t>Rs. 35,000 </a:t>
            </a:r>
            <a:r>
              <a:rPr lang="en-US" sz="1900" b="1" u="sng" dirty="0" err="1" smtClean="0">
                <a:solidFill>
                  <a:srgbClr val="0000FF"/>
                </a:solidFill>
                <a:cs typeface="Calibri" pitchFamily="34" charset="0"/>
              </a:rPr>
              <a:t>cr</a:t>
            </a:r>
            <a:r>
              <a:rPr lang="en-US" sz="1900" b="1" dirty="0" smtClean="0">
                <a:solidFill>
                  <a:srgbClr val="0000FF"/>
                </a:solidFill>
                <a:cs typeface="Calibri" pitchFamily="34" charset="0"/>
              </a:rPr>
              <a:t> (Like HINDALCO, BALCO, SESA GOA, JSW etc.)</a:t>
            </a:r>
          </a:p>
          <a:p>
            <a:pPr eaLnBrk="1" fontAlgn="auto" hangingPunct="1">
              <a:spcAft>
                <a:spcPts val="0"/>
              </a:spcAft>
              <a:buFontTx/>
              <a:buNone/>
              <a:defRPr/>
            </a:pPr>
            <a:endParaRPr lang="en-US" sz="1100" b="1" dirty="0" smtClean="0">
              <a:solidFill>
                <a:srgbClr val="0000FF"/>
              </a:solidFill>
              <a:cs typeface="Calibri" pitchFamily="34" charset="0"/>
            </a:endParaRPr>
          </a:p>
          <a:p>
            <a:pPr eaLnBrk="1" fontAlgn="auto" hangingPunct="1">
              <a:spcAft>
                <a:spcPts val="0"/>
              </a:spcAft>
              <a:defRPr/>
            </a:pPr>
            <a:r>
              <a:rPr lang="en-US" sz="1900" b="1" dirty="0" smtClean="0">
                <a:solidFill>
                  <a:srgbClr val="0000FF"/>
                </a:solidFill>
                <a:cs typeface="Calibri" pitchFamily="34" charset="0"/>
              </a:rPr>
              <a:t>This will impact the disinvestment program of the GOI                                                                                            and raising of money by private companies.</a:t>
            </a:r>
          </a:p>
          <a:p>
            <a:pPr eaLnBrk="1" fontAlgn="auto" hangingPunct="1">
              <a:spcAft>
                <a:spcPts val="0"/>
              </a:spcAft>
              <a:buFontTx/>
              <a:buNone/>
              <a:defRPr/>
            </a:pPr>
            <a:endParaRPr lang="en-US" sz="1100" b="1" dirty="0" smtClean="0">
              <a:solidFill>
                <a:srgbClr val="0000FF"/>
              </a:solidFill>
              <a:cs typeface="Calibri" pitchFamily="34" charset="0"/>
            </a:endParaRPr>
          </a:p>
          <a:p>
            <a:pPr eaLnBrk="1" fontAlgn="auto" hangingPunct="1">
              <a:spcAft>
                <a:spcPts val="0"/>
              </a:spcAft>
              <a:defRPr/>
            </a:pPr>
            <a:r>
              <a:rPr lang="en-US" sz="1900" b="1" dirty="0" smtClean="0">
                <a:solidFill>
                  <a:srgbClr val="0000FF"/>
                </a:solidFill>
                <a:cs typeface="Calibri" pitchFamily="34" charset="0"/>
              </a:rPr>
              <a:t>This will also seriously impact the valuation of small                                                                            shareholders of these companies.</a:t>
            </a:r>
          </a:p>
          <a:p>
            <a:pPr eaLnBrk="1" fontAlgn="auto" hangingPunct="1">
              <a:spcAft>
                <a:spcPts val="0"/>
              </a:spcAft>
              <a:buFontTx/>
              <a:buNone/>
              <a:defRPr/>
            </a:pPr>
            <a:endParaRPr lang="en-US" sz="1800" b="1" dirty="0" smtClean="0">
              <a:solidFill>
                <a:schemeClr val="tx2">
                  <a:lumMod val="50000"/>
                </a:schemeClr>
              </a:solidFill>
              <a:cs typeface="Calibri" pitchFamily="34" charset="0"/>
            </a:endParaRPr>
          </a:p>
          <a:p>
            <a:pPr eaLnBrk="1" fontAlgn="auto" hangingPunct="1">
              <a:spcAft>
                <a:spcPts val="0"/>
              </a:spcAft>
              <a:buFontTx/>
              <a:buNone/>
              <a:defRPr/>
            </a:pPr>
            <a:r>
              <a:rPr lang="en-US" sz="1800" b="1" u="sng" dirty="0" smtClean="0">
                <a:solidFill>
                  <a:schemeClr val="tx2">
                    <a:lumMod val="50000"/>
                  </a:schemeClr>
                </a:solidFill>
                <a:cs typeface="Calibri" pitchFamily="34" charset="0"/>
              </a:rPr>
              <a:t> </a:t>
            </a:r>
            <a:endParaRPr lang="en-US" sz="1800" b="1" dirty="0" smtClean="0">
              <a:solidFill>
                <a:schemeClr val="tx2">
                  <a:lumMod val="50000"/>
                </a:schemeClr>
              </a:solidFill>
              <a:cs typeface="Calibri" pitchFamily="34" charset="0"/>
            </a:endParaRPr>
          </a:p>
        </p:txBody>
      </p:sp>
      <p:sp>
        <p:nvSpPr>
          <p:cNvPr id="8" name="Rectangle 7"/>
          <p:cNvSpPr/>
          <p:nvPr/>
        </p:nvSpPr>
        <p:spPr>
          <a:xfrm>
            <a:off x="533400" y="685800"/>
            <a:ext cx="8382000" cy="425450"/>
          </a:xfrm>
          <a:prstGeom prst="rect">
            <a:avLst/>
          </a:prstGeom>
        </p:spPr>
        <p:txBody>
          <a:bodyPr>
            <a:spAutoFit/>
          </a:bodyPr>
          <a:lstStyle/>
          <a:p>
            <a:pPr defTabSz="1289050" fontAlgn="auto">
              <a:lnSpc>
                <a:spcPct val="90000"/>
              </a:lnSpc>
              <a:spcBef>
                <a:spcPts val="0"/>
              </a:spcBef>
              <a:spcAft>
                <a:spcPct val="35000"/>
              </a:spcAft>
              <a:defRPr/>
            </a:pPr>
            <a:r>
              <a:rPr lang="en-US" sz="2400" b="1" dirty="0">
                <a:latin typeface="+mj-lt"/>
                <a:ea typeface="+mj-ea"/>
                <a:cs typeface="Cambria"/>
              </a:rPr>
              <a:t> Huge Valuation Loss to Companies and Shareholders</a:t>
            </a:r>
          </a:p>
        </p:txBody>
      </p:sp>
      <p:pic>
        <p:nvPicPr>
          <p:cNvPr id="14340" name="Picture 1" descr="cid:image001.gif@01CB1F77.FC0DE750"/>
          <p:cNvPicPr>
            <a:picLocks noChangeAspect="1" noChangeArrowheads="1"/>
          </p:cNvPicPr>
          <p:nvPr/>
        </p:nvPicPr>
        <p:blipFill>
          <a:blip r:embed="rId2"/>
          <a:srcRect/>
          <a:stretch>
            <a:fillRect/>
          </a:stretch>
        </p:blipFill>
        <p:spPr bwMode="auto">
          <a:xfrm>
            <a:off x="7696200" y="76200"/>
            <a:ext cx="1371600" cy="762000"/>
          </a:xfrm>
          <a:prstGeom prst="rect">
            <a:avLst/>
          </a:prstGeom>
          <a:noFill/>
          <a:ln w="9525">
            <a:noFill/>
            <a:miter lim="800000"/>
            <a:headEnd/>
            <a:tailEnd/>
          </a:ln>
        </p:spPr>
      </p:pic>
      <p:pic>
        <p:nvPicPr>
          <p:cNvPr id="14341" name="Picture 1" descr="cid:image001.gif@01CB1F77.FC0DE750"/>
          <p:cNvPicPr>
            <a:picLocks noChangeAspect="1" noChangeArrowheads="1"/>
          </p:cNvPicPr>
          <p:nvPr/>
        </p:nvPicPr>
        <p:blipFill>
          <a:blip r:embed="rId2"/>
          <a:srcRect/>
          <a:stretch>
            <a:fillRect/>
          </a:stretch>
        </p:blipFill>
        <p:spPr bwMode="auto">
          <a:xfrm>
            <a:off x="7772400" y="0"/>
            <a:ext cx="13716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179388" y="404813"/>
            <a:ext cx="8785225" cy="6367462"/>
          </a:xfrm>
        </p:spPr>
        <p:txBody>
          <a:bodyPr/>
          <a:lstStyle/>
          <a:p>
            <a:pPr eaLnBrk="1" hangingPunct="1">
              <a:buFontTx/>
              <a:buNone/>
            </a:pPr>
            <a:endParaRPr lang="en-US" sz="1800" b="1" smtClean="0">
              <a:solidFill>
                <a:srgbClr val="10253F"/>
              </a:solidFill>
            </a:endParaRPr>
          </a:p>
          <a:p>
            <a:pPr eaLnBrk="1" hangingPunct="1">
              <a:buFontTx/>
              <a:buNone/>
            </a:pPr>
            <a:endParaRPr lang="en-US" sz="1800" b="1" u="sng" smtClean="0">
              <a:solidFill>
                <a:srgbClr val="10253F"/>
              </a:solidFill>
            </a:endParaRPr>
          </a:p>
          <a:p>
            <a:pPr eaLnBrk="1" hangingPunct="1">
              <a:buFontTx/>
              <a:buNone/>
            </a:pPr>
            <a:endParaRPr lang="en-US" sz="1000" b="1" u="sng" smtClean="0">
              <a:solidFill>
                <a:srgbClr val="10253F"/>
              </a:solidFill>
            </a:endParaRPr>
          </a:p>
          <a:p>
            <a:pPr eaLnBrk="1" hangingPunct="1">
              <a:buFontTx/>
              <a:buNone/>
            </a:pPr>
            <a:r>
              <a:rPr lang="en-US" sz="1800" b="1" smtClean="0">
                <a:solidFill>
                  <a:srgbClr val="10253F"/>
                </a:solidFill>
              </a:rPr>
              <a:t>    </a:t>
            </a:r>
            <a:r>
              <a:rPr lang="en-US" sz="1800" b="1" smtClean="0">
                <a:solidFill>
                  <a:srgbClr val="0000FF"/>
                </a:solidFill>
              </a:rPr>
              <a:t>For the year ended on 31.3.2011:</a:t>
            </a:r>
          </a:p>
          <a:p>
            <a:pPr eaLnBrk="1" hangingPunct="1">
              <a:buFontTx/>
              <a:buNone/>
            </a:pPr>
            <a:r>
              <a:rPr lang="en-US" sz="1800" b="1" smtClean="0">
                <a:solidFill>
                  <a:srgbClr val="0000FF"/>
                </a:solidFill>
              </a:rPr>
              <a:t> </a:t>
            </a:r>
          </a:p>
          <a:p>
            <a:pPr eaLnBrk="1" hangingPunct="1">
              <a:buFontTx/>
              <a:buNone/>
            </a:pPr>
            <a:r>
              <a:rPr lang="en-US" sz="1800" b="1" smtClean="0">
                <a:solidFill>
                  <a:srgbClr val="0000FF"/>
                </a:solidFill>
              </a:rPr>
              <a:t>     Profit after Tax			                  Rs. 	10867 Cr.</a:t>
            </a:r>
          </a:p>
          <a:p>
            <a:pPr eaLnBrk="1" hangingPunct="1">
              <a:buFontTx/>
              <a:buNone/>
            </a:pPr>
            <a:r>
              <a:rPr lang="en-US" sz="1800" b="1" smtClean="0">
                <a:solidFill>
                  <a:srgbClr val="0000FF"/>
                </a:solidFill>
              </a:rPr>
              <a:t>     Dividend to Govt.		                  Rs.	2217 Cr. (20.4% of PAT)</a:t>
            </a:r>
          </a:p>
          <a:p>
            <a:pPr eaLnBrk="1" hangingPunct="1">
              <a:buFontTx/>
              <a:buNone/>
            </a:pPr>
            <a:r>
              <a:rPr lang="en-US" sz="1800" b="1" smtClean="0">
                <a:solidFill>
                  <a:srgbClr val="0000FF"/>
                </a:solidFill>
              </a:rPr>
              <a:t>     Land oustees will get		                  Rs. 	2825.42 Cr.  (26% of profit)</a:t>
            </a:r>
          </a:p>
          <a:p>
            <a:pPr eaLnBrk="1" hangingPunct="1">
              <a:buFontTx/>
              <a:buNone/>
            </a:pPr>
            <a:endParaRPr lang="en-US" sz="1000" b="1" smtClean="0">
              <a:solidFill>
                <a:srgbClr val="0000FF"/>
              </a:solidFill>
            </a:endParaRPr>
          </a:p>
          <a:p>
            <a:pPr eaLnBrk="1" hangingPunct="1">
              <a:buFontTx/>
              <a:buNone/>
            </a:pPr>
            <a:endParaRPr lang="en-US" sz="1800" b="1" smtClean="0">
              <a:solidFill>
                <a:srgbClr val="0000FF"/>
              </a:solidFill>
            </a:endParaRPr>
          </a:p>
          <a:p>
            <a:pPr eaLnBrk="1" hangingPunct="1"/>
            <a:r>
              <a:rPr lang="en-US" sz="1800" b="1" smtClean="0">
                <a:solidFill>
                  <a:srgbClr val="0000FF"/>
                </a:solidFill>
              </a:rPr>
              <a:t>Coal India will be required to pay under the new mining Bill 26% of  the profit out of Rs. 10867 Cr. profit , i.e. Rs. 2825.42 Cr. to the ‘District Mineral Foundation’. </a:t>
            </a:r>
          </a:p>
          <a:p>
            <a:pPr eaLnBrk="1" hangingPunct="1">
              <a:buFontTx/>
              <a:buNone/>
            </a:pPr>
            <a:endParaRPr lang="en-US" sz="1000" b="1" smtClean="0">
              <a:solidFill>
                <a:srgbClr val="0000FF"/>
              </a:solidFill>
            </a:endParaRPr>
          </a:p>
          <a:p>
            <a:pPr eaLnBrk="1" hangingPunct="1"/>
            <a:r>
              <a:rPr lang="en-US" sz="1800" b="1" smtClean="0">
                <a:solidFill>
                  <a:srgbClr val="0000FF"/>
                </a:solidFill>
              </a:rPr>
              <a:t>Govt. of India which is owner of about 90% shares will get 20.4 % of PAT  whereas and oustees will get 26% of PAT.  </a:t>
            </a:r>
          </a:p>
          <a:p>
            <a:pPr eaLnBrk="1" hangingPunct="1"/>
            <a:endParaRPr lang="en-US" sz="1000" b="1" smtClean="0">
              <a:solidFill>
                <a:srgbClr val="0000FF"/>
              </a:solidFill>
            </a:endParaRPr>
          </a:p>
          <a:p>
            <a:pPr eaLnBrk="1" hangingPunct="1"/>
            <a:r>
              <a:rPr lang="en-US" sz="1800" b="1" smtClean="0">
                <a:solidFill>
                  <a:srgbClr val="0000FF"/>
                </a:solidFill>
              </a:rPr>
              <a:t>The share of CIL which is selling currently at Rs. 326 will come  down by Rs 86 and may go down further as market sentiments as well as confidence will go down</a:t>
            </a:r>
          </a:p>
          <a:p>
            <a:pPr eaLnBrk="1" hangingPunct="1"/>
            <a:endParaRPr lang="en-US" sz="1000" b="1" smtClean="0">
              <a:solidFill>
                <a:srgbClr val="0000FF"/>
              </a:solidFill>
            </a:endParaRPr>
          </a:p>
          <a:p>
            <a:pPr eaLnBrk="1" hangingPunct="1"/>
            <a:r>
              <a:rPr lang="en-US" sz="1800" b="1" smtClean="0">
                <a:solidFill>
                  <a:srgbClr val="0000FF"/>
                </a:solidFill>
              </a:rPr>
              <a:t>Valuation loss of CIL will be around Rs.  53603 Cr.( Total Valuation = 2.06 Lac Cr. INR )</a:t>
            </a:r>
          </a:p>
          <a:p>
            <a:pPr eaLnBrk="1" hangingPunct="1"/>
            <a:endParaRPr lang="en-US" sz="1800" b="1" smtClean="0">
              <a:solidFill>
                <a:srgbClr val="0000FF"/>
              </a:solidFill>
            </a:endParaRPr>
          </a:p>
          <a:p>
            <a:pPr eaLnBrk="1" hangingPunct="1"/>
            <a:r>
              <a:rPr lang="en-US" sz="1800" b="1" smtClean="0">
                <a:solidFill>
                  <a:srgbClr val="0000FF"/>
                </a:solidFill>
              </a:rPr>
              <a:t>84% of PBT will  be distributed to Central/State Govts.</a:t>
            </a:r>
          </a:p>
          <a:p>
            <a:pPr eaLnBrk="1" hangingPunct="1">
              <a:buFontTx/>
              <a:buNone/>
            </a:pPr>
            <a:endParaRPr lang="en-US" sz="1800" b="1" smtClean="0">
              <a:solidFill>
                <a:srgbClr val="0000FF"/>
              </a:solidFill>
            </a:endParaRPr>
          </a:p>
          <a:p>
            <a:pPr eaLnBrk="1" hangingPunct="1">
              <a:buFontTx/>
              <a:buNone/>
            </a:pPr>
            <a:endParaRPr lang="en-US" sz="1800" b="1" smtClean="0">
              <a:solidFill>
                <a:srgbClr val="0000FF"/>
              </a:solidFill>
            </a:endParaRPr>
          </a:p>
          <a:p>
            <a:pPr eaLnBrk="1" hangingPunct="1">
              <a:buFontTx/>
              <a:buNone/>
            </a:pPr>
            <a:endParaRPr lang="en-US" sz="1800" b="1" smtClean="0">
              <a:solidFill>
                <a:srgbClr val="10253F"/>
              </a:solidFill>
            </a:endParaRPr>
          </a:p>
          <a:p>
            <a:pPr eaLnBrk="1" hangingPunct="1">
              <a:buFontTx/>
              <a:buNone/>
            </a:pPr>
            <a:endParaRPr lang="en-US" sz="1800" b="1" smtClean="0">
              <a:solidFill>
                <a:srgbClr val="10253F"/>
              </a:solidFill>
            </a:endParaRPr>
          </a:p>
          <a:p>
            <a:pPr eaLnBrk="1" hangingPunct="1">
              <a:buFontTx/>
              <a:buNone/>
            </a:pPr>
            <a:endParaRPr lang="en-US" sz="1800" b="1" smtClean="0">
              <a:solidFill>
                <a:srgbClr val="10253F"/>
              </a:solidFill>
            </a:endParaRPr>
          </a:p>
          <a:p>
            <a:pPr eaLnBrk="1" hangingPunct="1"/>
            <a:endParaRPr lang="en-US" sz="1800" b="1" smtClean="0">
              <a:solidFill>
                <a:srgbClr val="10253F"/>
              </a:solidFill>
            </a:endParaRPr>
          </a:p>
        </p:txBody>
      </p:sp>
      <p:sp>
        <p:nvSpPr>
          <p:cNvPr id="29699" name="Rectangle 3"/>
          <p:cNvSpPr>
            <a:spLocks noChangeArrowheads="1"/>
          </p:cNvSpPr>
          <p:nvPr/>
        </p:nvSpPr>
        <p:spPr bwMode="auto">
          <a:xfrm>
            <a:off x="3276600" y="457200"/>
            <a:ext cx="1911350" cy="461963"/>
          </a:xfrm>
          <a:prstGeom prst="rect">
            <a:avLst/>
          </a:prstGeom>
          <a:noFill/>
          <a:ln w="9525">
            <a:noFill/>
            <a:miter lim="800000"/>
            <a:headEnd/>
            <a:tailEnd/>
          </a:ln>
        </p:spPr>
        <p:txBody>
          <a:bodyPr wrap="none">
            <a:spAutoFit/>
          </a:bodyPr>
          <a:lstStyle/>
          <a:p>
            <a:pPr fontAlgn="auto">
              <a:spcBef>
                <a:spcPts val="0"/>
              </a:spcBef>
              <a:spcAft>
                <a:spcPts val="0"/>
              </a:spcAft>
              <a:defRPr/>
            </a:pPr>
            <a:r>
              <a:rPr lang="en-US" sz="2400" b="1" dirty="0">
                <a:solidFill>
                  <a:schemeClr val="tx2">
                    <a:lumMod val="50000"/>
                  </a:schemeClr>
                </a:solidFill>
                <a:latin typeface="Calibri" pitchFamily="34" charset="0"/>
              </a:rPr>
              <a:t>Coal India Ltd</a:t>
            </a:r>
            <a:endParaRPr lang="en-US" sz="2400" dirty="0">
              <a:solidFill>
                <a:schemeClr val="tx2">
                  <a:lumMod val="50000"/>
                </a:schemeClr>
              </a:solidFill>
              <a:latin typeface="Calibri" pitchFamily="34" charset="0"/>
            </a:endParaRPr>
          </a:p>
        </p:txBody>
      </p:sp>
      <p:pic>
        <p:nvPicPr>
          <p:cNvPr id="15364" name="Picture 1" descr="cid:image001.gif@01CB1F77.FC0DE750"/>
          <p:cNvPicPr>
            <a:picLocks noChangeAspect="1" noChangeArrowheads="1"/>
          </p:cNvPicPr>
          <p:nvPr/>
        </p:nvPicPr>
        <p:blipFill>
          <a:blip r:embed="rId2"/>
          <a:srcRect/>
          <a:stretch>
            <a:fillRect/>
          </a:stretch>
        </p:blipFill>
        <p:spPr bwMode="auto">
          <a:xfrm>
            <a:off x="7696200" y="76200"/>
            <a:ext cx="1371600" cy="762000"/>
          </a:xfrm>
          <a:prstGeom prst="rect">
            <a:avLst/>
          </a:prstGeom>
          <a:noFill/>
          <a:ln w="9525">
            <a:noFill/>
            <a:miter lim="800000"/>
            <a:headEnd/>
            <a:tailEnd/>
          </a:ln>
        </p:spPr>
      </p:pic>
      <p:pic>
        <p:nvPicPr>
          <p:cNvPr id="15365" name="Picture 1" descr="cid:image001.gif@01CB1F77.FC0DE750"/>
          <p:cNvPicPr>
            <a:picLocks noChangeAspect="1" noChangeArrowheads="1"/>
          </p:cNvPicPr>
          <p:nvPr/>
        </p:nvPicPr>
        <p:blipFill>
          <a:blip r:embed="rId2"/>
          <a:srcRect/>
          <a:stretch>
            <a:fillRect/>
          </a:stretch>
        </p:blipFill>
        <p:spPr bwMode="auto">
          <a:xfrm>
            <a:off x="7772400" y="0"/>
            <a:ext cx="13716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5"/>
          <p:cNvSpPr>
            <a:spLocks noGrp="1"/>
          </p:cNvSpPr>
          <p:nvPr>
            <p:ph idx="1"/>
          </p:nvPr>
        </p:nvSpPr>
        <p:spPr>
          <a:xfrm>
            <a:off x="381000" y="1143000"/>
            <a:ext cx="8218488" cy="3529013"/>
          </a:xfrm>
        </p:spPr>
        <p:txBody>
          <a:bodyPr rtlCol="0">
            <a:normAutofit/>
          </a:bodyPr>
          <a:lstStyle/>
          <a:p>
            <a:pPr algn="ctr" eaLnBrk="1" fontAlgn="auto" hangingPunct="1">
              <a:spcAft>
                <a:spcPts val="0"/>
              </a:spcAft>
              <a:buFontTx/>
              <a:buNone/>
              <a:defRPr/>
            </a:pPr>
            <a:r>
              <a:rPr lang="en-US" sz="2400" b="1" dirty="0" smtClean="0">
                <a:solidFill>
                  <a:schemeClr val="tx2">
                    <a:lumMod val="50000"/>
                  </a:schemeClr>
                </a:solidFill>
                <a:cs typeface="Calibri" pitchFamily="34" charset="0"/>
              </a:rPr>
              <a:t>Revenue Loss to the Centre</a:t>
            </a:r>
          </a:p>
          <a:p>
            <a:pPr eaLnBrk="1" fontAlgn="auto" hangingPunct="1">
              <a:spcAft>
                <a:spcPts val="0"/>
              </a:spcAft>
              <a:buFontTx/>
              <a:buNone/>
              <a:defRPr/>
            </a:pPr>
            <a:endParaRPr lang="en-US" sz="1800" b="1" dirty="0" smtClean="0">
              <a:solidFill>
                <a:schemeClr val="tx2">
                  <a:lumMod val="50000"/>
                </a:schemeClr>
              </a:solidFill>
              <a:cs typeface="Calibri" pitchFamily="34" charset="0"/>
            </a:endParaRPr>
          </a:p>
          <a:p>
            <a:pPr eaLnBrk="1" fontAlgn="auto" hangingPunct="1">
              <a:spcAft>
                <a:spcPts val="0"/>
              </a:spcAft>
              <a:buFontTx/>
              <a:buNone/>
              <a:defRPr/>
            </a:pPr>
            <a:endParaRPr lang="en-US" sz="1800" b="1" dirty="0" smtClean="0">
              <a:solidFill>
                <a:schemeClr val="tx2">
                  <a:lumMod val="50000"/>
                </a:schemeClr>
              </a:solidFill>
              <a:cs typeface="Calibri" pitchFamily="34" charset="0"/>
            </a:endParaRPr>
          </a:p>
          <a:p>
            <a:pPr eaLnBrk="1" fontAlgn="auto" hangingPunct="1">
              <a:spcAft>
                <a:spcPts val="0"/>
              </a:spcAft>
              <a:buFontTx/>
              <a:buNone/>
              <a:defRPr/>
            </a:pPr>
            <a:endParaRPr lang="en-US" sz="1800" b="1" dirty="0" smtClean="0">
              <a:solidFill>
                <a:schemeClr val="tx2">
                  <a:lumMod val="50000"/>
                </a:schemeClr>
              </a:solidFill>
              <a:cs typeface="Calibri" pitchFamily="34" charset="0"/>
            </a:endParaRPr>
          </a:p>
          <a:p>
            <a:pPr eaLnBrk="1" fontAlgn="auto" hangingPunct="1">
              <a:spcAft>
                <a:spcPts val="0"/>
              </a:spcAft>
              <a:defRPr/>
            </a:pPr>
            <a:r>
              <a:rPr lang="en-US" sz="1800" b="1" dirty="0" smtClean="0">
                <a:solidFill>
                  <a:schemeClr val="tx2">
                    <a:lumMod val="50000"/>
                  </a:schemeClr>
                </a:solidFill>
                <a:cs typeface="Calibri" pitchFamily="34" charset="0"/>
              </a:rPr>
              <a:t> </a:t>
            </a:r>
            <a:r>
              <a:rPr lang="en-US" sz="1800" b="1" dirty="0" smtClean="0">
                <a:solidFill>
                  <a:srgbClr val="0000FF"/>
                </a:solidFill>
                <a:cs typeface="Calibri" pitchFamily="34" charset="0"/>
              </a:rPr>
              <a:t>Annual revenue loss to the government on account of                   Rs.  10,000 </a:t>
            </a:r>
            <a:r>
              <a:rPr lang="en-US" sz="1800" b="1" dirty="0" err="1" smtClean="0">
                <a:solidFill>
                  <a:srgbClr val="0000FF"/>
                </a:solidFill>
                <a:cs typeface="Calibri" pitchFamily="34" charset="0"/>
              </a:rPr>
              <a:t>cr</a:t>
            </a:r>
            <a:endParaRPr lang="en-US" sz="1800" b="1" dirty="0" smtClean="0">
              <a:solidFill>
                <a:srgbClr val="0000FF"/>
              </a:solidFill>
              <a:cs typeface="Calibri" pitchFamily="34" charset="0"/>
            </a:endParaRPr>
          </a:p>
          <a:p>
            <a:pPr eaLnBrk="1" fontAlgn="auto" hangingPunct="1">
              <a:spcAft>
                <a:spcPts val="0"/>
              </a:spcAft>
              <a:buFont typeface="Arial" charset="0"/>
              <a:buNone/>
              <a:defRPr/>
            </a:pPr>
            <a:r>
              <a:rPr lang="en-US" sz="1800" b="1" dirty="0" smtClean="0">
                <a:solidFill>
                  <a:srgbClr val="0000FF"/>
                </a:solidFill>
                <a:cs typeface="Calibri" pitchFamily="34" charset="0"/>
              </a:rPr>
              <a:t>	various  taxes viz. income tax, dividend distribution tax</a:t>
            </a:r>
          </a:p>
          <a:p>
            <a:pPr eaLnBrk="1" fontAlgn="auto" hangingPunct="1">
              <a:spcAft>
                <a:spcPts val="0"/>
              </a:spcAft>
              <a:buFont typeface="Arial" charset="0"/>
              <a:buNone/>
              <a:defRPr/>
            </a:pPr>
            <a:r>
              <a:rPr lang="en-US" sz="1800" b="1" dirty="0" smtClean="0">
                <a:solidFill>
                  <a:srgbClr val="0000FF"/>
                </a:solidFill>
                <a:cs typeface="Calibri" pitchFamily="34" charset="0"/>
              </a:rPr>
              <a:t>	and dividend (based on FY 2011)</a:t>
            </a:r>
          </a:p>
          <a:p>
            <a:pPr eaLnBrk="1" fontAlgn="auto" hangingPunct="1">
              <a:spcAft>
                <a:spcPts val="0"/>
              </a:spcAft>
              <a:defRPr/>
            </a:pPr>
            <a:endParaRPr lang="en-US" sz="1800" b="1" dirty="0" smtClean="0">
              <a:solidFill>
                <a:schemeClr val="tx2">
                  <a:lumMod val="50000"/>
                </a:schemeClr>
              </a:solidFill>
              <a:cs typeface="Calibri" pitchFamily="34" charset="0"/>
            </a:endParaRPr>
          </a:p>
        </p:txBody>
      </p:sp>
      <p:sp>
        <p:nvSpPr>
          <p:cNvPr id="32772" name="Slide Number Placeholder 3"/>
          <p:cNvSpPr>
            <a:spLocks noGrp="1"/>
          </p:cNvSpPr>
          <p:nvPr>
            <p:ph type="sldNum" sz="quarter" idx="12"/>
          </p:nvPr>
        </p:nvSpPr>
        <p:spPr>
          <a:xfrm>
            <a:off x="457200" y="6356350"/>
            <a:ext cx="2133600" cy="365125"/>
          </a:xfrm>
        </p:spPr>
        <p:txBody>
          <a:bodyPr/>
          <a:lstStyle/>
          <a:p>
            <a:pPr algn="l">
              <a:defRPr/>
            </a:pPr>
            <a:fld id="{D020DF80-E7ED-43F8-B57B-863E3783B31D}" type="slidenum">
              <a:rPr lang="en-US">
                <a:latin typeface="Trebuchet MS" pitchFamily="34" charset="0"/>
              </a:rPr>
              <a:pPr algn="l">
                <a:defRPr/>
              </a:pPr>
              <a:t>15</a:t>
            </a:fld>
            <a:endParaRPr lang="en-US">
              <a:latin typeface="Trebuchet MS" pitchFamily="34" charset="0"/>
            </a:endParaRPr>
          </a:p>
        </p:txBody>
      </p:sp>
      <p:pic>
        <p:nvPicPr>
          <p:cNvPr id="16388" name="Picture 1"/>
          <p:cNvPicPr>
            <a:picLocks noChangeAspect="1" noChangeArrowheads="1"/>
          </p:cNvPicPr>
          <p:nvPr/>
        </p:nvPicPr>
        <p:blipFill>
          <a:blip r:embed="rId2"/>
          <a:srcRect/>
          <a:stretch>
            <a:fillRect/>
          </a:stretch>
        </p:blipFill>
        <p:spPr bwMode="auto">
          <a:xfrm>
            <a:off x="7543800" y="5029200"/>
            <a:ext cx="1676400" cy="1676400"/>
          </a:xfrm>
          <a:prstGeom prst="rect">
            <a:avLst/>
          </a:prstGeom>
          <a:noFill/>
          <a:ln w="9525">
            <a:noFill/>
            <a:miter lim="800000"/>
            <a:headEnd/>
            <a:tailEnd/>
          </a:ln>
        </p:spPr>
      </p:pic>
      <p:pic>
        <p:nvPicPr>
          <p:cNvPr id="16389" name="Picture 1" descr="cid:image001.gif@01CB1F77.FC0DE750"/>
          <p:cNvPicPr>
            <a:picLocks noChangeAspect="1" noChangeArrowheads="1"/>
          </p:cNvPicPr>
          <p:nvPr/>
        </p:nvPicPr>
        <p:blipFill>
          <a:blip r:embed="rId3"/>
          <a:srcRect/>
          <a:stretch>
            <a:fillRect/>
          </a:stretch>
        </p:blipFill>
        <p:spPr bwMode="auto">
          <a:xfrm>
            <a:off x="7696200" y="76200"/>
            <a:ext cx="1371600" cy="762000"/>
          </a:xfrm>
          <a:prstGeom prst="rect">
            <a:avLst/>
          </a:prstGeom>
          <a:noFill/>
          <a:ln w="9525">
            <a:noFill/>
            <a:miter lim="800000"/>
            <a:headEnd/>
            <a:tailEnd/>
          </a:ln>
        </p:spPr>
      </p:pic>
      <p:pic>
        <p:nvPicPr>
          <p:cNvPr id="16390" name="Picture 1" descr="cid:image001.gif@01CB1F77.FC0DE750"/>
          <p:cNvPicPr>
            <a:picLocks noChangeAspect="1" noChangeArrowheads="1"/>
          </p:cNvPicPr>
          <p:nvPr/>
        </p:nvPicPr>
        <p:blipFill>
          <a:blip r:embed="rId3"/>
          <a:srcRect/>
          <a:stretch>
            <a:fillRect/>
          </a:stretch>
        </p:blipFill>
        <p:spPr bwMode="auto">
          <a:xfrm>
            <a:off x="7772400" y="0"/>
            <a:ext cx="1371600" cy="762000"/>
          </a:xfrm>
          <a:prstGeom prst="rect">
            <a:avLst/>
          </a:prstGeom>
          <a:noFill/>
          <a:ln w="9525">
            <a:noFill/>
            <a:miter lim="800000"/>
            <a:headEnd/>
            <a:tailEnd/>
          </a:ln>
        </p:spPr>
      </p:pic>
      <p:pic>
        <p:nvPicPr>
          <p:cNvPr id="15367" name="Picture 7"/>
          <p:cNvPicPr>
            <a:picLocks noChangeAspect="1" noChangeArrowheads="1"/>
          </p:cNvPicPr>
          <p:nvPr/>
        </p:nvPicPr>
        <p:blipFill>
          <a:blip r:embed="rId4" cstate="print"/>
          <a:srcRect/>
          <a:stretch>
            <a:fillRect/>
          </a:stretch>
        </p:blipFill>
        <p:spPr bwMode="auto">
          <a:xfrm>
            <a:off x="6705600" y="3200400"/>
            <a:ext cx="1848597" cy="1866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92" name="Picture 8"/>
          <p:cNvPicPr>
            <a:picLocks noChangeAspect="1" noChangeArrowheads="1"/>
          </p:cNvPicPr>
          <p:nvPr/>
        </p:nvPicPr>
        <p:blipFill>
          <a:blip r:embed="rId5"/>
          <a:srcRect/>
          <a:stretch>
            <a:fillRect/>
          </a:stretch>
        </p:blipFill>
        <p:spPr bwMode="auto">
          <a:xfrm>
            <a:off x="7543800" y="3733800"/>
            <a:ext cx="3048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609600"/>
            <a:ext cx="5562600" cy="715963"/>
          </a:xfrm>
        </p:spPr>
        <p:txBody>
          <a:bodyPr rtlCol="0">
            <a:noAutofit/>
          </a:bodyPr>
          <a:lstStyle/>
          <a:p>
            <a:pPr algn="l" eaLnBrk="1" fontAlgn="auto" hangingPunct="1">
              <a:spcAft>
                <a:spcPts val="0"/>
              </a:spcAft>
              <a:defRPr/>
            </a:pPr>
            <a:r>
              <a:rPr lang="en-US" sz="2400" b="1" dirty="0" smtClean="0">
                <a:solidFill>
                  <a:schemeClr val="tx2">
                    <a:lumMod val="50000"/>
                  </a:schemeClr>
                </a:solidFill>
              </a:rPr>
              <a:t>Adverse Impact on FDI</a:t>
            </a:r>
            <a:endParaRPr lang="en-US" sz="2400" b="1" dirty="0">
              <a:solidFill>
                <a:schemeClr val="tx2">
                  <a:lumMod val="50000"/>
                </a:schemeClr>
              </a:solidFill>
            </a:endParaRPr>
          </a:p>
        </p:txBody>
      </p:sp>
      <p:pic>
        <p:nvPicPr>
          <p:cNvPr id="17411" name="Picture 2"/>
          <p:cNvPicPr>
            <a:picLocks noChangeAspect="1" noChangeArrowheads="1"/>
          </p:cNvPicPr>
          <p:nvPr/>
        </p:nvPicPr>
        <p:blipFill>
          <a:blip r:embed="rId2"/>
          <a:srcRect/>
          <a:stretch>
            <a:fillRect/>
          </a:stretch>
        </p:blipFill>
        <p:spPr bwMode="auto">
          <a:xfrm>
            <a:off x="5943600" y="3962400"/>
            <a:ext cx="3000375" cy="2819400"/>
          </a:xfrm>
          <a:prstGeom prst="rect">
            <a:avLst/>
          </a:prstGeom>
          <a:noFill/>
          <a:ln w="9525">
            <a:noFill/>
            <a:miter lim="800000"/>
            <a:headEnd/>
            <a:tailEnd/>
          </a:ln>
        </p:spPr>
      </p:pic>
      <p:pic>
        <p:nvPicPr>
          <p:cNvPr id="17412" name="Picture 3"/>
          <p:cNvPicPr>
            <a:picLocks noChangeAspect="1" noChangeArrowheads="1"/>
          </p:cNvPicPr>
          <p:nvPr/>
        </p:nvPicPr>
        <p:blipFill>
          <a:blip r:embed="rId3"/>
          <a:srcRect/>
          <a:stretch>
            <a:fillRect/>
          </a:stretch>
        </p:blipFill>
        <p:spPr bwMode="auto">
          <a:xfrm>
            <a:off x="6477000" y="6162675"/>
            <a:ext cx="1925638" cy="542925"/>
          </a:xfrm>
          <a:prstGeom prst="rect">
            <a:avLst/>
          </a:prstGeom>
          <a:noFill/>
          <a:ln w="9525">
            <a:noFill/>
            <a:miter lim="800000"/>
            <a:headEnd/>
            <a:tailEnd/>
          </a:ln>
        </p:spPr>
      </p:pic>
      <p:pic>
        <p:nvPicPr>
          <p:cNvPr id="17413" name="Picture 1" descr="cid:image001.gif@01CB1F77.FC0DE750"/>
          <p:cNvPicPr>
            <a:picLocks noChangeAspect="1" noChangeArrowheads="1"/>
          </p:cNvPicPr>
          <p:nvPr/>
        </p:nvPicPr>
        <p:blipFill>
          <a:blip r:embed="rId4"/>
          <a:srcRect/>
          <a:stretch>
            <a:fillRect/>
          </a:stretch>
        </p:blipFill>
        <p:spPr bwMode="auto">
          <a:xfrm>
            <a:off x="7696200" y="76200"/>
            <a:ext cx="1371600" cy="762000"/>
          </a:xfrm>
          <a:prstGeom prst="rect">
            <a:avLst/>
          </a:prstGeom>
          <a:noFill/>
          <a:ln w="9525">
            <a:noFill/>
            <a:miter lim="800000"/>
            <a:headEnd/>
            <a:tailEnd/>
          </a:ln>
        </p:spPr>
      </p:pic>
      <p:pic>
        <p:nvPicPr>
          <p:cNvPr id="17414" name="Picture 1" descr="cid:image001.gif@01CB1F77.FC0DE750"/>
          <p:cNvPicPr>
            <a:picLocks noChangeAspect="1" noChangeArrowheads="1"/>
          </p:cNvPicPr>
          <p:nvPr/>
        </p:nvPicPr>
        <p:blipFill>
          <a:blip r:embed="rId4"/>
          <a:srcRect/>
          <a:stretch>
            <a:fillRect/>
          </a:stretch>
        </p:blipFill>
        <p:spPr bwMode="auto">
          <a:xfrm>
            <a:off x="7772400" y="0"/>
            <a:ext cx="1371600" cy="762000"/>
          </a:xfrm>
          <a:prstGeom prst="rect">
            <a:avLst/>
          </a:prstGeom>
          <a:noFill/>
          <a:ln w="9525">
            <a:noFill/>
            <a:miter lim="800000"/>
            <a:headEnd/>
            <a:tailEnd/>
          </a:ln>
        </p:spPr>
      </p:pic>
      <p:sp>
        <p:nvSpPr>
          <p:cNvPr id="17415" name="Content Placeholder 4"/>
          <p:cNvSpPr>
            <a:spLocks noGrp="1"/>
          </p:cNvSpPr>
          <p:nvPr>
            <p:ph idx="1"/>
          </p:nvPr>
        </p:nvSpPr>
        <p:spPr>
          <a:xfrm>
            <a:off x="304800" y="1600200"/>
            <a:ext cx="8229600" cy="3962400"/>
          </a:xfrm>
        </p:spPr>
        <p:txBody>
          <a:bodyPr/>
          <a:lstStyle/>
          <a:p>
            <a:pPr eaLnBrk="1" hangingPunct="1"/>
            <a:r>
              <a:rPr lang="en-US" sz="2000" b="1" smtClean="0">
                <a:solidFill>
                  <a:srgbClr val="0000FF"/>
                </a:solidFill>
                <a:ea typeface="Calibri" pitchFamily="34" charset="0"/>
                <a:cs typeface="Calibri" pitchFamily="34" charset="0"/>
              </a:rPr>
              <a:t>Canadian as well as Australian companies have expressed serious concerns over 26% profit sharing/ 100% Royalty Payment proposal of Govt. of India</a:t>
            </a:r>
            <a:r>
              <a:rPr lang="en-US" sz="2000" smtClean="0">
                <a:solidFill>
                  <a:srgbClr val="0000FF"/>
                </a:solidFill>
                <a:ea typeface="Calibri" pitchFamily="34" charset="0"/>
                <a:cs typeface="Calibri" pitchFamily="34" charset="0"/>
              </a:rPr>
              <a:t>. </a:t>
            </a:r>
          </a:p>
          <a:p>
            <a:pPr eaLnBrk="1" hangingPunct="1">
              <a:buFont typeface="Arial" pitchFamily="34" charset="0"/>
              <a:buNone/>
            </a:pPr>
            <a:endParaRPr lang="en-US" sz="1600" smtClean="0">
              <a:solidFill>
                <a:srgbClr val="0000FF"/>
              </a:solidFill>
              <a:ea typeface="Calibri" pitchFamily="34" charset="0"/>
              <a:cs typeface="Calibri" pitchFamily="34" charset="0"/>
            </a:endParaRPr>
          </a:p>
          <a:p>
            <a:pPr eaLnBrk="1" hangingPunct="1"/>
            <a:r>
              <a:rPr lang="en-US" sz="2000" b="1" smtClean="0">
                <a:solidFill>
                  <a:srgbClr val="0000FF"/>
                </a:solidFill>
                <a:ea typeface="Calibri" pitchFamily="34" charset="0"/>
                <a:cs typeface="Calibri" pitchFamily="34" charset="0"/>
              </a:rPr>
              <a:t>This is a move away from free market economy, which is driving India’s economy</a:t>
            </a:r>
            <a:endParaRPr lang="en-US" sz="2000" smtClean="0">
              <a:solidFill>
                <a:srgbClr val="0000FF"/>
              </a:solidFill>
              <a:ea typeface="Calibri" pitchFamily="34" charset="0"/>
              <a:cs typeface="Calibri" pitchFamily="34" charset="0"/>
            </a:endParaRPr>
          </a:p>
          <a:p>
            <a:pPr eaLnBrk="1" hangingPunct="1"/>
            <a:endParaRPr lang="en-US" sz="1600" smtClean="0">
              <a:solidFill>
                <a:srgbClr val="0000FF"/>
              </a:solidFill>
              <a:ea typeface="Calibri" pitchFamily="34" charset="0"/>
              <a:cs typeface="Calibri" pitchFamily="34" charset="0"/>
            </a:endParaRPr>
          </a:p>
          <a:p>
            <a:pPr eaLnBrk="1" hangingPunct="1"/>
            <a:r>
              <a:rPr lang="en-US" sz="2000" smtClean="0">
                <a:solidFill>
                  <a:srgbClr val="0000FF"/>
                </a:solidFill>
                <a:ea typeface="Calibri" pitchFamily="34" charset="0"/>
                <a:cs typeface="Calibri" pitchFamily="34" charset="0"/>
              </a:rPr>
              <a:t>It will make mining a financially unviable proposition                                               for investors as the margin of profit is small in  case                                                     of several minerals.</a:t>
            </a:r>
          </a:p>
          <a:p>
            <a:pPr eaLnBrk="1" hangingPunct="1"/>
            <a:endParaRPr lang="en-US" sz="1600" smtClean="0">
              <a:solidFill>
                <a:srgbClr val="0000FF"/>
              </a:solidFill>
              <a:ea typeface="Calibri" pitchFamily="34" charset="0"/>
              <a:cs typeface="Calibri" pitchFamily="34" charset="0"/>
            </a:endParaRPr>
          </a:p>
          <a:p>
            <a:pPr eaLnBrk="1" hangingPunct="1"/>
            <a:r>
              <a:rPr lang="en-US" sz="2000" smtClean="0">
                <a:solidFill>
                  <a:srgbClr val="0000FF"/>
                </a:solidFill>
                <a:ea typeface="Calibri" pitchFamily="34" charset="0"/>
                <a:cs typeface="Calibri" pitchFamily="34" charset="0"/>
              </a:rPr>
              <a:t>Also, historically stricter license/regulations have                                                               provoked  non-compliance and evasion</a:t>
            </a:r>
          </a:p>
          <a:p>
            <a:pPr eaLnBrk="1" hangingPunct="1"/>
            <a:endParaRPr lang="en-US" sz="1800" smtClean="0">
              <a:solidFill>
                <a:srgbClr val="0000FF"/>
              </a:solidFill>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9750" y="765175"/>
            <a:ext cx="8229600" cy="720725"/>
          </a:xfrm>
        </p:spPr>
        <p:txBody>
          <a:bodyPr/>
          <a:lstStyle/>
          <a:p>
            <a:pPr eaLnBrk="1" hangingPunct="1"/>
            <a:r>
              <a:rPr lang="en-US" sz="2400" b="1" smtClean="0"/>
              <a:t>Inflationary Impact </a:t>
            </a:r>
            <a:br>
              <a:rPr lang="en-US" sz="2400" b="1" smtClean="0"/>
            </a:br>
            <a:endParaRPr lang="en-US" sz="2400" b="1" smtClean="0"/>
          </a:p>
        </p:txBody>
      </p:sp>
      <p:graphicFrame>
        <p:nvGraphicFramePr>
          <p:cNvPr id="4" name="Content Placeholder 3"/>
          <p:cNvGraphicFramePr>
            <a:graphicFrameLocks noGrp="1"/>
          </p:cNvGraphicFramePr>
          <p:nvPr>
            <p:ph idx="1"/>
          </p:nvPr>
        </p:nvGraphicFramePr>
        <p:xfrm>
          <a:off x="179512" y="2667000"/>
          <a:ext cx="8424936"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436" name="Picture 3"/>
          <p:cNvPicPr>
            <a:picLocks noChangeAspect="1" noChangeArrowheads="1"/>
          </p:cNvPicPr>
          <p:nvPr/>
        </p:nvPicPr>
        <p:blipFill>
          <a:blip r:embed="rId6"/>
          <a:srcRect/>
          <a:stretch>
            <a:fillRect/>
          </a:stretch>
        </p:blipFill>
        <p:spPr bwMode="auto">
          <a:xfrm>
            <a:off x="2057400" y="1828800"/>
            <a:ext cx="4876800" cy="1752600"/>
          </a:xfrm>
          <a:prstGeom prst="rect">
            <a:avLst/>
          </a:prstGeom>
          <a:noFill/>
          <a:ln w="9525">
            <a:noFill/>
            <a:miter lim="800000"/>
            <a:headEnd/>
            <a:tailEnd/>
          </a:ln>
        </p:spPr>
      </p:pic>
      <p:pic>
        <p:nvPicPr>
          <p:cNvPr id="18437" name="Picture 1" descr="cid:image001.gif@01CB1F77.FC0DE750"/>
          <p:cNvPicPr>
            <a:picLocks noChangeAspect="1" noChangeArrowheads="1"/>
          </p:cNvPicPr>
          <p:nvPr/>
        </p:nvPicPr>
        <p:blipFill>
          <a:blip r:embed="rId7"/>
          <a:srcRect/>
          <a:stretch>
            <a:fillRect/>
          </a:stretch>
        </p:blipFill>
        <p:spPr bwMode="auto">
          <a:xfrm>
            <a:off x="7696200" y="76200"/>
            <a:ext cx="1371600" cy="762000"/>
          </a:xfrm>
          <a:prstGeom prst="rect">
            <a:avLst/>
          </a:prstGeom>
          <a:noFill/>
          <a:ln w="9525">
            <a:noFill/>
            <a:miter lim="800000"/>
            <a:headEnd/>
            <a:tailEnd/>
          </a:ln>
        </p:spPr>
      </p:pic>
      <p:pic>
        <p:nvPicPr>
          <p:cNvPr id="18438" name="Picture 1" descr="cid:image001.gif@01CB1F77.FC0DE750"/>
          <p:cNvPicPr>
            <a:picLocks noChangeAspect="1" noChangeArrowheads="1"/>
          </p:cNvPicPr>
          <p:nvPr/>
        </p:nvPicPr>
        <p:blipFill>
          <a:blip r:embed="rId7"/>
          <a:srcRect/>
          <a:stretch>
            <a:fillRect/>
          </a:stretch>
        </p:blipFill>
        <p:spPr bwMode="auto">
          <a:xfrm>
            <a:off x="7772400" y="0"/>
            <a:ext cx="13716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609600"/>
            <a:ext cx="2286000" cy="304800"/>
          </a:xfrm>
        </p:spPr>
        <p:txBody>
          <a:bodyPr rtlCol="0">
            <a:noAutofit/>
          </a:bodyPr>
          <a:lstStyle/>
          <a:p>
            <a:pPr algn="l" eaLnBrk="1" fontAlgn="auto" hangingPunct="1">
              <a:spcAft>
                <a:spcPts val="0"/>
              </a:spcAft>
              <a:defRPr/>
            </a:pPr>
            <a:r>
              <a:rPr lang="en-US" sz="2400" b="1" dirty="0" smtClean="0">
                <a:solidFill>
                  <a:schemeClr val="tx2">
                    <a:lumMod val="50000"/>
                  </a:schemeClr>
                </a:solidFill>
              </a:rPr>
              <a:t> </a:t>
            </a:r>
            <a:br>
              <a:rPr lang="en-US" sz="2400" b="1" dirty="0" smtClean="0">
                <a:solidFill>
                  <a:schemeClr val="tx2">
                    <a:lumMod val="50000"/>
                  </a:schemeClr>
                </a:solidFill>
              </a:rPr>
            </a:br>
            <a:r>
              <a:rPr lang="en-US" sz="2400" b="1" dirty="0" smtClean="0">
                <a:solidFill>
                  <a:schemeClr val="tx2">
                    <a:lumMod val="50000"/>
                  </a:schemeClr>
                </a:solidFill>
              </a:rPr>
              <a:t> </a:t>
            </a:r>
            <a:r>
              <a:rPr lang="en-US" sz="2800" b="1" dirty="0" smtClean="0">
                <a:solidFill>
                  <a:schemeClr val="tx2">
                    <a:lumMod val="50000"/>
                  </a:schemeClr>
                </a:solidFill>
              </a:rPr>
              <a:t>Social</a:t>
            </a:r>
            <a:r>
              <a:rPr lang="en-US" sz="2400" b="1" dirty="0" smtClean="0">
                <a:solidFill>
                  <a:schemeClr val="tx2">
                    <a:lumMod val="50000"/>
                  </a:schemeClr>
                </a:solidFill>
              </a:rPr>
              <a:t> </a:t>
            </a:r>
            <a:r>
              <a:rPr lang="en-US" sz="2800" b="1" dirty="0" smtClean="0">
                <a:solidFill>
                  <a:schemeClr val="tx2">
                    <a:lumMod val="50000"/>
                  </a:schemeClr>
                </a:solidFill>
              </a:rPr>
              <a:t>Impact</a:t>
            </a:r>
            <a:r>
              <a:rPr lang="en-US" sz="2400" dirty="0" smtClean="0">
                <a:solidFill>
                  <a:schemeClr val="tx2">
                    <a:lumMod val="50000"/>
                  </a:schemeClr>
                </a:solidFill>
              </a:rPr>
              <a:t/>
            </a:r>
            <a:br>
              <a:rPr lang="en-US" sz="2400" dirty="0" smtClean="0">
                <a:solidFill>
                  <a:schemeClr val="tx2">
                    <a:lumMod val="50000"/>
                  </a:schemeClr>
                </a:solidFill>
              </a:rPr>
            </a:br>
            <a:endParaRPr lang="en-US" sz="2400" dirty="0">
              <a:solidFill>
                <a:schemeClr val="tx2">
                  <a:lumMod val="50000"/>
                </a:schemeClr>
              </a:solidFill>
            </a:endParaRPr>
          </a:p>
        </p:txBody>
      </p:sp>
      <p:sp>
        <p:nvSpPr>
          <p:cNvPr id="19459" name="Content Placeholder 4"/>
          <p:cNvSpPr>
            <a:spLocks noGrp="1"/>
          </p:cNvSpPr>
          <p:nvPr>
            <p:ph idx="1"/>
          </p:nvPr>
        </p:nvSpPr>
        <p:spPr>
          <a:xfrm>
            <a:off x="228600" y="1447800"/>
            <a:ext cx="8305800" cy="5334000"/>
          </a:xfrm>
        </p:spPr>
        <p:txBody>
          <a:bodyPr/>
          <a:lstStyle/>
          <a:p>
            <a:pPr eaLnBrk="1" hangingPunct="1"/>
            <a:r>
              <a:rPr lang="en-US" sz="2000" b="1" smtClean="0">
                <a:solidFill>
                  <a:srgbClr val="0000FF"/>
                </a:solidFill>
                <a:ea typeface="Calibri" pitchFamily="34" charset="0"/>
                <a:cs typeface="Calibri" pitchFamily="34" charset="0"/>
              </a:rPr>
              <a:t>Annual payment of over Rs. 12,500 Cr. </a:t>
            </a:r>
            <a:r>
              <a:rPr lang="en-US" sz="2000" smtClean="0">
                <a:solidFill>
                  <a:srgbClr val="0000FF"/>
                </a:solidFill>
                <a:ea typeface="Calibri" pitchFamily="34" charset="0"/>
                <a:cs typeface="Calibri" pitchFamily="34" charset="0"/>
              </a:rPr>
              <a:t>(outgo on account of Draft MMDR Bill-2011) is proposed to be used exclusively for a small number of affected persons</a:t>
            </a:r>
          </a:p>
          <a:p>
            <a:pPr eaLnBrk="1" hangingPunct="1">
              <a:buFontTx/>
              <a:buNone/>
            </a:pPr>
            <a:endParaRPr lang="en-US" sz="1600" smtClean="0">
              <a:solidFill>
                <a:srgbClr val="0000FF"/>
              </a:solidFill>
              <a:ea typeface="Calibri" pitchFamily="34" charset="0"/>
              <a:cs typeface="Calibri" pitchFamily="34" charset="0"/>
            </a:endParaRPr>
          </a:p>
          <a:p>
            <a:pPr eaLnBrk="1" hangingPunct="1"/>
            <a:r>
              <a:rPr lang="en-US" sz="2000" b="1" smtClean="0">
                <a:solidFill>
                  <a:srgbClr val="0000FF"/>
                </a:solidFill>
                <a:ea typeface="Calibri" pitchFamily="34" charset="0"/>
                <a:cs typeface="Calibri" pitchFamily="34" charset="0"/>
              </a:rPr>
              <a:t>It will create pockets of “Rich ” in the mining  areas, leading to a huge disparity and dissatisfaction amongst the rest. </a:t>
            </a:r>
          </a:p>
          <a:p>
            <a:pPr eaLnBrk="1" hangingPunct="1"/>
            <a:endParaRPr lang="en-US" sz="1600" b="1" smtClean="0">
              <a:solidFill>
                <a:srgbClr val="0000FF"/>
              </a:solidFill>
              <a:ea typeface="Calibri" pitchFamily="34" charset="0"/>
              <a:cs typeface="Calibri" pitchFamily="34" charset="0"/>
            </a:endParaRPr>
          </a:p>
          <a:p>
            <a:pPr eaLnBrk="1" hangingPunct="1"/>
            <a:r>
              <a:rPr lang="en-US" sz="2000" b="1" smtClean="0">
                <a:solidFill>
                  <a:srgbClr val="0000FF"/>
                </a:solidFill>
                <a:ea typeface="Calibri" pitchFamily="34" charset="0"/>
                <a:cs typeface="Calibri" pitchFamily="34" charset="0"/>
              </a:rPr>
              <a:t>People from other parts will start migrating to these areas</a:t>
            </a:r>
          </a:p>
          <a:p>
            <a:pPr eaLnBrk="1" hangingPunct="1">
              <a:buFont typeface="Arial" pitchFamily="34" charset="0"/>
              <a:buNone/>
            </a:pPr>
            <a:endParaRPr lang="en-US" sz="1600" b="1" smtClean="0">
              <a:solidFill>
                <a:srgbClr val="0000FF"/>
              </a:solidFill>
              <a:ea typeface="Calibri" pitchFamily="34" charset="0"/>
              <a:cs typeface="Calibri" pitchFamily="34" charset="0"/>
            </a:endParaRPr>
          </a:p>
          <a:p>
            <a:pPr eaLnBrk="1" hangingPunct="1"/>
            <a:r>
              <a:rPr lang="en-US" sz="2000" b="1" smtClean="0">
                <a:solidFill>
                  <a:srgbClr val="0000FF"/>
                </a:solidFill>
                <a:ea typeface="Calibri" pitchFamily="34" charset="0"/>
                <a:cs typeface="Calibri" pitchFamily="34" charset="0"/>
              </a:rPr>
              <a:t>Land owners of other industrial projects will also  demand a similar payment for parting with their land</a:t>
            </a:r>
          </a:p>
          <a:p>
            <a:pPr eaLnBrk="1" hangingPunct="1">
              <a:buFont typeface="Arial" pitchFamily="34" charset="0"/>
              <a:buNone/>
            </a:pPr>
            <a:endParaRPr lang="en-US" sz="1000" b="1" smtClean="0">
              <a:solidFill>
                <a:srgbClr val="0000FF"/>
              </a:solidFill>
              <a:ea typeface="Calibri" pitchFamily="34" charset="0"/>
              <a:cs typeface="Calibri" pitchFamily="34" charset="0"/>
            </a:endParaRPr>
          </a:p>
          <a:p>
            <a:pPr eaLnBrk="1" hangingPunct="1"/>
            <a:endParaRPr lang="en-US" sz="1800" smtClean="0">
              <a:solidFill>
                <a:srgbClr val="0000FF"/>
              </a:solidFill>
              <a:ea typeface="Calibri" pitchFamily="34" charset="0"/>
              <a:cs typeface="Calibri" pitchFamily="34" charset="0"/>
            </a:endParaRPr>
          </a:p>
        </p:txBody>
      </p:sp>
      <p:pic>
        <p:nvPicPr>
          <p:cNvPr id="19460" name="Picture 1" descr="cid:image001.gif@01CB1F77.FC0DE750"/>
          <p:cNvPicPr>
            <a:picLocks noChangeAspect="1" noChangeArrowheads="1"/>
          </p:cNvPicPr>
          <p:nvPr/>
        </p:nvPicPr>
        <p:blipFill>
          <a:blip r:embed="rId2"/>
          <a:srcRect/>
          <a:stretch>
            <a:fillRect/>
          </a:stretch>
        </p:blipFill>
        <p:spPr bwMode="auto">
          <a:xfrm>
            <a:off x="7696200" y="76200"/>
            <a:ext cx="1371600" cy="762000"/>
          </a:xfrm>
          <a:prstGeom prst="rect">
            <a:avLst/>
          </a:prstGeom>
          <a:noFill/>
          <a:ln w="9525">
            <a:noFill/>
            <a:miter lim="800000"/>
            <a:headEnd/>
            <a:tailEnd/>
          </a:ln>
        </p:spPr>
      </p:pic>
      <p:pic>
        <p:nvPicPr>
          <p:cNvPr id="19461" name="Picture 1" descr="cid:image001.gif@01CB1F77.FC0DE750"/>
          <p:cNvPicPr>
            <a:picLocks noChangeAspect="1" noChangeArrowheads="1"/>
          </p:cNvPicPr>
          <p:nvPr/>
        </p:nvPicPr>
        <p:blipFill>
          <a:blip r:embed="rId2"/>
          <a:srcRect/>
          <a:stretch>
            <a:fillRect/>
          </a:stretch>
        </p:blipFill>
        <p:spPr bwMode="auto">
          <a:xfrm>
            <a:off x="7772400" y="0"/>
            <a:ext cx="13716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533400"/>
            <a:ext cx="3048000" cy="381000"/>
          </a:xfrm>
        </p:spPr>
        <p:txBody>
          <a:bodyPr rtlCol="0">
            <a:noAutofit/>
          </a:bodyPr>
          <a:lstStyle/>
          <a:p>
            <a:pPr algn="l" eaLnBrk="1" fontAlgn="auto" hangingPunct="1">
              <a:spcAft>
                <a:spcPts val="0"/>
              </a:spcAft>
              <a:defRPr/>
            </a:pPr>
            <a:r>
              <a:rPr lang="en-US" sz="2400" b="1" dirty="0" smtClean="0">
                <a:solidFill>
                  <a:schemeClr val="tx2">
                    <a:lumMod val="50000"/>
                  </a:schemeClr>
                </a:solidFill>
              </a:rPr>
              <a:t> </a:t>
            </a:r>
            <a:br>
              <a:rPr lang="en-US" sz="2400" b="1" dirty="0" smtClean="0">
                <a:solidFill>
                  <a:schemeClr val="tx2">
                    <a:lumMod val="50000"/>
                  </a:schemeClr>
                </a:solidFill>
              </a:rPr>
            </a:br>
            <a:r>
              <a:rPr lang="en-US" sz="2400" b="1" dirty="0" smtClean="0">
                <a:solidFill>
                  <a:schemeClr val="tx2">
                    <a:lumMod val="50000"/>
                  </a:schemeClr>
                </a:solidFill>
              </a:rPr>
              <a:t> Social Impact…contd.</a:t>
            </a:r>
            <a:r>
              <a:rPr lang="en-US" sz="2400" dirty="0" smtClean="0">
                <a:solidFill>
                  <a:schemeClr val="tx2">
                    <a:lumMod val="50000"/>
                  </a:schemeClr>
                </a:solidFill>
              </a:rPr>
              <a:t/>
            </a:r>
            <a:br>
              <a:rPr lang="en-US" sz="2400" dirty="0" smtClean="0">
                <a:solidFill>
                  <a:schemeClr val="tx2">
                    <a:lumMod val="50000"/>
                  </a:schemeClr>
                </a:solidFill>
              </a:rPr>
            </a:br>
            <a:endParaRPr lang="en-US" sz="2400" dirty="0">
              <a:solidFill>
                <a:schemeClr val="tx2">
                  <a:lumMod val="50000"/>
                </a:schemeClr>
              </a:solidFill>
            </a:endParaRPr>
          </a:p>
        </p:txBody>
      </p:sp>
      <p:sp>
        <p:nvSpPr>
          <p:cNvPr id="19459" name="Content Placeholder 4"/>
          <p:cNvSpPr>
            <a:spLocks noGrp="1"/>
          </p:cNvSpPr>
          <p:nvPr>
            <p:ph idx="1"/>
          </p:nvPr>
        </p:nvSpPr>
        <p:spPr>
          <a:xfrm>
            <a:off x="152400" y="1371600"/>
            <a:ext cx="8153400" cy="5334000"/>
          </a:xfrm>
        </p:spPr>
        <p:txBody>
          <a:bodyPr/>
          <a:lstStyle/>
          <a:p>
            <a:pPr eaLnBrk="1" hangingPunct="1">
              <a:buFont typeface="Arial" charset="0"/>
              <a:buNone/>
              <a:defRPr/>
            </a:pPr>
            <a:endParaRPr lang="en-US" sz="1050" dirty="0" smtClean="0">
              <a:solidFill>
                <a:srgbClr val="0000FF"/>
              </a:solidFill>
              <a:ea typeface="Calibri" pitchFamily="34" charset="0"/>
              <a:cs typeface="Calibri" pitchFamily="34" charset="0"/>
            </a:endParaRPr>
          </a:p>
          <a:p>
            <a:pPr eaLnBrk="1" hangingPunct="1">
              <a:buFont typeface="Arial" charset="0"/>
              <a:buChar char="•"/>
              <a:defRPr/>
            </a:pPr>
            <a:r>
              <a:rPr lang="en-US" sz="2000" dirty="0" smtClean="0">
                <a:solidFill>
                  <a:srgbClr val="0000FF"/>
                </a:solidFill>
                <a:ea typeface="Calibri" pitchFamily="34" charset="0"/>
                <a:cs typeface="Calibri" pitchFamily="34" charset="0"/>
              </a:rPr>
              <a:t>Industry will cut down on CSR expenditure, eliminating many good initiatives.</a:t>
            </a:r>
          </a:p>
          <a:p>
            <a:pPr eaLnBrk="1" hangingPunct="1">
              <a:buFont typeface="Arial" charset="0"/>
              <a:buNone/>
              <a:defRPr/>
            </a:pPr>
            <a:endParaRPr lang="en-US" sz="1600" dirty="0" smtClean="0">
              <a:solidFill>
                <a:srgbClr val="0000FF"/>
              </a:solidFill>
              <a:ea typeface="Calibri" pitchFamily="34" charset="0"/>
              <a:cs typeface="Calibri" pitchFamily="34" charset="0"/>
            </a:endParaRPr>
          </a:p>
          <a:p>
            <a:pPr eaLnBrk="1" hangingPunct="1">
              <a:buFont typeface="Arial" charset="0"/>
              <a:buChar char="•"/>
              <a:defRPr/>
            </a:pPr>
            <a:r>
              <a:rPr lang="en-US" sz="2000" dirty="0" smtClean="0">
                <a:solidFill>
                  <a:srgbClr val="0000FF"/>
                </a:solidFill>
                <a:ea typeface="Calibri" pitchFamily="34" charset="0"/>
                <a:cs typeface="Calibri" pitchFamily="34" charset="0"/>
              </a:rPr>
              <a:t>The objective of empowerment of all would be defeated due to difference in population density. </a:t>
            </a:r>
          </a:p>
          <a:p>
            <a:pPr eaLnBrk="1" hangingPunct="1">
              <a:buFont typeface="Arial" charset="0"/>
              <a:buChar char="•"/>
              <a:defRPr/>
            </a:pPr>
            <a:endParaRPr lang="en-US" sz="1600" dirty="0" smtClean="0">
              <a:solidFill>
                <a:srgbClr val="0000FF"/>
              </a:solidFill>
              <a:ea typeface="Calibri" pitchFamily="34" charset="0"/>
              <a:cs typeface="Calibri" pitchFamily="34" charset="0"/>
            </a:endParaRPr>
          </a:p>
          <a:p>
            <a:pPr eaLnBrk="1" hangingPunct="1">
              <a:buFont typeface="Arial" charset="0"/>
              <a:buChar char="•"/>
              <a:defRPr/>
            </a:pPr>
            <a:r>
              <a:rPr lang="en-US" sz="2000" dirty="0" smtClean="0">
                <a:solidFill>
                  <a:srgbClr val="0000FF"/>
                </a:solidFill>
                <a:ea typeface="Calibri" pitchFamily="34" charset="0"/>
                <a:cs typeface="Calibri" pitchFamily="34" charset="0"/>
              </a:rPr>
              <a:t>Problem of identification of beneficiaries and multiple                      litigations amongst family members to derive                                          benefit  would adversely affect the project.</a:t>
            </a:r>
          </a:p>
          <a:p>
            <a:pPr eaLnBrk="1" hangingPunct="1">
              <a:buFont typeface="Arial" charset="0"/>
              <a:buNone/>
              <a:defRPr/>
            </a:pPr>
            <a:endParaRPr lang="en-US" sz="1800" dirty="0" smtClean="0">
              <a:solidFill>
                <a:srgbClr val="0000FF"/>
              </a:solidFill>
              <a:ea typeface="Calibri" pitchFamily="34" charset="0"/>
              <a:cs typeface="Calibri" pitchFamily="34" charset="0"/>
            </a:endParaRPr>
          </a:p>
          <a:p>
            <a:pPr eaLnBrk="1" hangingPunct="1">
              <a:buFont typeface="Arial" charset="0"/>
              <a:buChar char="•"/>
              <a:defRPr/>
            </a:pPr>
            <a:r>
              <a:rPr lang="en-US" sz="2000" dirty="0" smtClean="0">
                <a:solidFill>
                  <a:srgbClr val="0000FF"/>
                </a:solidFill>
                <a:ea typeface="Calibri" pitchFamily="34" charset="0"/>
                <a:cs typeface="Calibri" pitchFamily="34" charset="0"/>
              </a:rPr>
              <a:t>Whatever  funds  the State  Govt. provides for the development of the District  may be stopped after passing of the proposed Bill.</a:t>
            </a:r>
          </a:p>
          <a:p>
            <a:pPr eaLnBrk="1" hangingPunct="1">
              <a:buFont typeface="Arial" charset="0"/>
              <a:buChar char="•"/>
              <a:defRPr/>
            </a:pPr>
            <a:endParaRPr lang="en-US" sz="1800" dirty="0" smtClean="0">
              <a:solidFill>
                <a:srgbClr val="0000FF"/>
              </a:solidFill>
              <a:ea typeface="Calibri" pitchFamily="34" charset="0"/>
              <a:cs typeface="Calibri" pitchFamily="34" charset="0"/>
            </a:endParaRPr>
          </a:p>
        </p:txBody>
      </p:sp>
      <p:pic>
        <p:nvPicPr>
          <p:cNvPr id="20484" name="Picture 1" descr="cid:image001.gif@01CB1F77.FC0DE750"/>
          <p:cNvPicPr>
            <a:picLocks noChangeAspect="1" noChangeArrowheads="1"/>
          </p:cNvPicPr>
          <p:nvPr/>
        </p:nvPicPr>
        <p:blipFill>
          <a:blip r:embed="rId2"/>
          <a:srcRect/>
          <a:stretch>
            <a:fillRect/>
          </a:stretch>
        </p:blipFill>
        <p:spPr bwMode="auto">
          <a:xfrm>
            <a:off x="7696200" y="76200"/>
            <a:ext cx="1371600" cy="762000"/>
          </a:xfrm>
          <a:prstGeom prst="rect">
            <a:avLst/>
          </a:prstGeom>
          <a:noFill/>
          <a:ln w="9525">
            <a:noFill/>
            <a:miter lim="800000"/>
            <a:headEnd/>
            <a:tailEnd/>
          </a:ln>
        </p:spPr>
      </p:pic>
      <p:pic>
        <p:nvPicPr>
          <p:cNvPr id="20485" name="Picture 1" descr="cid:image001.gif@01CB1F77.FC0DE750"/>
          <p:cNvPicPr>
            <a:picLocks noChangeAspect="1" noChangeArrowheads="1"/>
          </p:cNvPicPr>
          <p:nvPr/>
        </p:nvPicPr>
        <p:blipFill>
          <a:blip r:embed="rId2"/>
          <a:srcRect/>
          <a:stretch>
            <a:fillRect/>
          </a:stretch>
        </p:blipFill>
        <p:spPr bwMode="auto">
          <a:xfrm>
            <a:off x="7772400" y="0"/>
            <a:ext cx="13716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a:xfrm>
            <a:off x="381000" y="152400"/>
            <a:ext cx="8229600" cy="1143000"/>
          </a:xfrm>
        </p:spPr>
        <p:txBody>
          <a:bodyPr/>
          <a:lstStyle/>
          <a:p>
            <a:pPr algn="l" eaLnBrk="1" hangingPunct="1"/>
            <a:r>
              <a:rPr lang="en-US" sz="2400" b="1" smtClean="0"/>
              <a:t>Mining Sector of India- A quick Glance</a:t>
            </a:r>
          </a:p>
        </p:txBody>
      </p:sp>
      <p:pic>
        <p:nvPicPr>
          <p:cNvPr id="5123" name="Picture 1" descr="cid:image001.gif@01CB1F77.FC0DE750"/>
          <p:cNvPicPr>
            <a:picLocks noChangeAspect="1" noChangeArrowheads="1"/>
          </p:cNvPicPr>
          <p:nvPr/>
        </p:nvPicPr>
        <p:blipFill>
          <a:blip r:embed="rId2"/>
          <a:srcRect/>
          <a:stretch>
            <a:fillRect/>
          </a:stretch>
        </p:blipFill>
        <p:spPr bwMode="auto">
          <a:xfrm>
            <a:off x="7772400" y="0"/>
            <a:ext cx="1371600" cy="762000"/>
          </a:xfrm>
          <a:prstGeom prst="rect">
            <a:avLst/>
          </a:prstGeom>
          <a:noFill/>
          <a:ln w="9525">
            <a:noFill/>
            <a:miter lim="800000"/>
            <a:headEnd/>
            <a:tailEnd/>
          </a:ln>
        </p:spPr>
      </p:pic>
      <p:sp>
        <p:nvSpPr>
          <p:cNvPr id="5124" name="Content Placeholder 11"/>
          <p:cNvSpPr>
            <a:spLocks noGrp="1"/>
          </p:cNvSpPr>
          <p:nvPr>
            <p:ph idx="1"/>
          </p:nvPr>
        </p:nvSpPr>
        <p:spPr>
          <a:xfrm>
            <a:off x="381000" y="1524000"/>
            <a:ext cx="8610600" cy="5029200"/>
          </a:xfrm>
        </p:spPr>
        <p:txBody>
          <a:bodyPr/>
          <a:lstStyle/>
          <a:p>
            <a:r>
              <a:rPr lang="en-US" sz="1800" b="1" smtClean="0">
                <a:solidFill>
                  <a:srgbClr val="0000FF"/>
                </a:solidFill>
              </a:rPr>
              <a:t>Mining Sector contributes 2.25 % to GDP of India</a:t>
            </a:r>
          </a:p>
          <a:p>
            <a:pPr>
              <a:buFont typeface="Arial" pitchFamily="34" charset="0"/>
              <a:buNone/>
            </a:pPr>
            <a:endParaRPr lang="en-US" sz="1800" b="1" smtClean="0">
              <a:solidFill>
                <a:srgbClr val="0000FF"/>
              </a:solidFill>
            </a:endParaRPr>
          </a:p>
          <a:p>
            <a:r>
              <a:rPr lang="en-US" sz="1800" b="1" smtClean="0">
                <a:solidFill>
                  <a:srgbClr val="0000FF"/>
                </a:solidFill>
              </a:rPr>
              <a:t>Mining sector employs nearly 1.5 Million people  Directly/ Indirectly.                                      (</a:t>
            </a:r>
            <a:r>
              <a:rPr lang="en-US" sz="1800" smtClean="0">
                <a:solidFill>
                  <a:srgbClr val="0000FF"/>
                </a:solidFill>
              </a:rPr>
              <a:t>Source : </a:t>
            </a:r>
            <a:r>
              <a:rPr lang="en-US" sz="1800" smtClean="0">
                <a:solidFill>
                  <a:srgbClr val="0000FF"/>
                </a:solidFill>
                <a:hlinkClick r:id="rId3"/>
              </a:rPr>
              <a:t>http://www.ncbi.nlm.nih.gov/pmc/articles/PMC2847328/</a:t>
            </a:r>
            <a:r>
              <a:rPr lang="en-US" sz="1800" smtClean="0">
                <a:solidFill>
                  <a:srgbClr val="0000FF"/>
                </a:solidFill>
              </a:rPr>
              <a:t>)</a:t>
            </a:r>
          </a:p>
          <a:p>
            <a:endParaRPr lang="en-US" sz="1800" b="1" smtClean="0">
              <a:solidFill>
                <a:srgbClr val="0000FF"/>
              </a:solidFill>
            </a:endParaRPr>
          </a:p>
          <a:p>
            <a:r>
              <a:rPr lang="en-US" sz="1800" b="1" smtClean="0">
                <a:solidFill>
                  <a:srgbClr val="0000FF"/>
                </a:solidFill>
              </a:rPr>
              <a:t>The contribution of mining sector to GDP is coming down in recent years</a:t>
            </a:r>
          </a:p>
          <a:p>
            <a:pPr>
              <a:buFont typeface="Arial" pitchFamily="34" charset="0"/>
              <a:buNone/>
            </a:pPr>
            <a:endParaRPr lang="en-US" sz="1800" b="1" smtClean="0">
              <a:solidFill>
                <a:srgbClr val="0000FF"/>
              </a:solidFill>
            </a:endParaRPr>
          </a:p>
          <a:p>
            <a:r>
              <a:rPr lang="en-US" sz="1800" b="1" smtClean="0">
                <a:solidFill>
                  <a:srgbClr val="0000FF"/>
                </a:solidFill>
              </a:rPr>
              <a:t>The cumulative growth of mining sectors during 2011-12 over the corresponding period of 2010-11 has contracted by approximately 3%</a:t>
            </a:r>
          </a:p>
          <a:p>
            <a:endParaRPr lang="en-US" sz="1800" smtClean="0">
              <a:solidFill>
                <a:srgbClr val="0000FF"/>
              </a:solidFill>
            </a:endParaRPr>
          </a:p>
          <a:p>
            <a:r>
              <a:rPr lang="en-US" sz="1800" smtClean="0">
                <a:solidFill>
                  <a:srgbClr val="0000FF"/>
                </a:solidFill>
              </a:rPr>
              <a:t>IIP data shows that the Mining output registered a negative growth of  2.7% in January as against a growth of 1.7% last year</a:t>
            </a:r>
          </a:p>
          <a:p>
            <a:endParaRPr lang="en-US" sz="1800" b="1" smtClean="0">
              <a:solidFill>
                <a:srgbClr val="0000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7543800" cy="715963"/>
          </a:xfrm>
        </p:spPr>
        <p:txBody>
          <a:bodyPr rtlCol="0">
            <a:noAutofit/>
          </a:bodyPr>
          <a:lstStyle/>
          <a:p>
            <a:pPr eaLnBrk="1" fontAlgn="auto" hangingPunct="1">
              <a:spcAft>
                <a:spcPts val="0"/>
              </a:spcAft>
              <a:defRPr/>
            </a:pPr>
            <a:r>
              <a:rPr lang="en-US" sz="2400" b="1" dirty="0" smtClean="0">
                <a:solidFill>
                  <a:schemeClr val="tx2">
                    <a:lumMod val="50000"/>
                  </a:schemeClr>
                </a:solidFill>
              </a:rPr>
              <a:t> </a:t>
            </a:r>
            <a:r>
              <a:rPr lang="en-US" sz="2800" b="1" dirty="0" smtClean="0">
                <a:solidFill>
                  <a:schemeClr val="tx2">
                    <a:lumMod val="50000"/>
                  </a:schemeClr>
                </a:solidFill>
              </a:rPr>
              <a:t>Discrimination</a:t>
            </a:r>
            <a:r>
              <a:rPr lang="en-US" sz="2400" b="1" dirty="0" smtClean="0">
                <a:solidFill>
                  <a:schemeClr val="tx2">
                    <a:lumMod val="50000"/>
                  </a:schemeClr>
                </a:solidFill>
              </a:rPr>
              <a:t> </a:t>
            </a:r>
            <a:r>
              <a:rPr lang="en-US" sz="2800" b="1" dirty="0" smtClean="0">
                <a:solidFill>
                  <a:schemeClr val="tx2">
                    <a:lumMod val="50000"/>
                  </a:schemeClr>
                </a:solidFill>
              </a:rPr>
              <a:t>against the Mining Industry</a:t>
            </a:r>
            <a:r>
              <a:rPr lang="en-US" sz="2800" dirty="0" smtClean="0">
                <a:solidFill>
                  <a:schemeClr val="tx2">
                    <a:lumMod val="50000"/>
                  </a:schemeClr>
                </a:solidFill>
              </a:rPr>
              <a:t/>
            </a:r>
            <a:br>
              <a:rPr lang="en-US" sz="2800" dirty="0" smtClean="0">
                <a:solidFill>
                  <a:schemeClr val="tx2">
                    <a:lumMod val="50000"/>
                  </a:schemeClr>
                </a:solidFill>
              </a:rPr>
            </a:br>
            <a:endParaRPr lang="en-US" sz="2800" dirty="0">
              <a:solidFill>
                <a:schemeClr val="tx2">
                  <a:lumMod val="50000"/>
                </a:schemeClr>
              </a:solidFill>
            </a:endParaRPr>
          </a:p>
        </p:txBody>
      </p:sp>
      <p:graphicFrame>
        <p:nvGraphicFramePr>
          <p:cNvPr id="6" name="Content Placeholder 5"/>
          <p:cNvGraphicFramePr>
            <a:graphicFrameLocks noGrp="1"/>
          </p:cNvGraphicFramePr>
          <p:nvPr>
            <p:ph idx="1"/>
          </p:nvPr>
        </p:nvGraphicFramePr>
        <p:xfrm>
          <a:off x="152400" y="1066800"/>
          <a:ext cx="8763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508" name="Picture 1" descr="cid:image001.gif@01CB1F77.FC0DE750"/>
          <p:cNvPicPr>
            <a:picLocks noChangeAspect="1" noChangeArrowheads="1"/>
          </p:cNvPicPr>
          <p:nvPr/>
        </p:nvPicPr>
        <p:blipFill>
          <a:blip r:embed="rId7"/>
          <a:srcRect/>
          <a:stretch>
            <a:fillRect/>
          </a:stretch>
        </p:blipFill>
        <p:spPr bwMode="auto">
          <a:xfrm>
            <a:off x="7696200" y="76200"/>
            <a:ext cx="1371600" cy="762000"/>
          </a:xfrm>
          <a:prstGeom prst="rect">
            <a:avLst/>
          </a:prstGeom>
          <a:noFill/>
          <a:ln w="9525">
            <a:noFill/>
            <a:miter lim="800000"/>
            <a:headEnd/>
            <a:tailEnd/>
          </a:ln>
        </p:spPr>
      </p:pic>
      <p:pic>
        <p:nvPicPr>
          <p:cNvPr id="21509" name="Picture 1" descr="cid:image001.gif@01CB1F77.FC0DE750"/>
          <p:cNvPicPr>
            <a:picLocks noChangeAspect="1" noChangeArrowheads="1"/>
          </p:cNvPicPr>
          <p:nvPr/>
        </p:nvPicPr>
        <p:blipFill>
          <a:blip r:embed="rId7"/>
          <a:srcRect/>
          <a:stretch>
            <a:fillRect/>
          </a:stretch>
        </p:blipFill>
        <p:spPr bwMode="auto">
          <a:xfrm>
            <a:off x="7772400" y="0"/>
            <a:ext cx="13716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763000" cy="609600"/>
          </a:xfrm>
        </p:spPr>
        <p:txBody>
          <a:bodyPr rtlCol="0">
            <a:noAutofit/>
          </a:bodyPr>
          <a:lstStyle/>
          <a:p>
            <a:pPr eaLnBrk="1" fontAlgn="auto" hangingPunct="1">
              <a:spcAft>
                <a:spcPts val="0"/>
              </a:spcAft>
              <a:defRPr/>
            </a:pPr>
            <a:r>
              <a:rPr lang="en-US" sz="2000" b="1" dirty="0" smtClean="0">
                <a:solidFill>
                  <a:schemeClr val="tx2">
                    <a:lumMod val="50000"/>
                  </a:schemeClr>
                </a:solidFill>
              </a:rPr>
              <a:t> </a:t>
            </a:r>
            <a:r>
              <a:rPr lang="en-US" sz="2400" b="1" dirty="0" smtClean="0"/>
              <a:t>Utilization of Funds will be  a challenge</a:t>
            </a:r>
            <a:endParaRPr lang="en-US" sz="2400" dirty="0">
              <a:solidFill>
                <a:schemeClr val="tx2">
                  <a:lumMod val="50000"/>
                </a:schemeClr>
              </a:solidFill>
            </a:endParaRPr>
          </a:p>
        </p:txBody>
      </p:sp>
      <p:sp>
        <p:nvSpPr>
          <p:cNvPr id="22531" name="Content Placeholder 2"/>
          <p:cNvSpPr>
            <a:spLocks noGrp="1"/>
          </p:cNvSpPr>
          <p:nvPr>
            <p:ph idx="1"/>
          </p:nvPr>
        </p:nvSpPr>
        <p:spPr>
          <a:xfrm>
            <a:off x="152400" y="1295400"/>
            <a:ext cx="7391400" cy="5257800"/>
          </a:xfrm>
        </p:spPr>
        <p:txBody>
          <a:bodyPr/>
          <a:lstStyle/>
          <a:p>
            <a:pPr eaLnBrk="1" hangingPunct="1"/>
            <a:endParaRPr lang="en-US" sz="1000" b="1" smtClean="0">
              <a:solidFill>
                <a:srgbClr val="0000FF"/>
              </a:solidFill>
            </a:endParaRPr>
          </a:p>
          <a:p>
            <a:r>
              <a:rPr lang="en-US" sz="2000" b="1" smtClean="0">
                <a:solidFill>
                  <a:srgbClr val="0000FF"/>
                </a:solidFill>
              </a:rPr>
              <a:t>The mechanism for compensating the “impacted communities”                            has not been defined and is likely to be contentious</a:t>
            </a:r>
            <a:r>
              <a:rPr lang="en-US" sz="2000" smtClean="0">
                <a:solidFill>
                  <a:srgbClr val="0000FF"/>
                </a:solidFill>
              </a:rPr>
              <a:t>.</a:t>
            </a:r>
          </a:p>
          <a:p>
            <a:endParaRPr lang="en-US" sz="1000" smtClean="0">
              <a:solidFill>
                <a:srgbClr val="0000FF"/>
              </a:solidFill>
            </a:endParaRPr>
          </a:p>
          <a:p>
            <a:r>
              <a:rPr lang="en-US" sz="2000" smtClean="0">
                <a:solidFill>
                  <a:srgbClr val="0000FF"/>
                </a:solidFill>
              </a:rPr>
              <a:t>Even at present, most development funds do not get fully utilized.</a:t>
            </a:r>
          </a:p>
          <a:p>
            <a:endParaRPr lang="en-US" sz="1000" smtClean="0">
              <a:solidFill>
                <a:srgbClr val="0000FF"/>
              </a:solidFill>
            </a:endParaRPr>
          </a:p>
          <a:p>
            <a:r>
              <a:rPr lang="en-US" sz="2000" smtClean="0">
                <a:solidFill>
                  <a:srgbClr val="0000FF"/>
                </a:solidFill>
              </a:rPr>
              <a:t>The District Mineral Foundation will be headed by DM and managed by a Board which will include the District Administration, mining lease holders, representatives of affected people, District Mining Officers and representatives of Indian Bureau of Mines.</a:t>
            </a:r>
          </a:p>
          <a:p>
            <a:endParaRPr lang="en-US" sz="1000" smtClean="0">
              <a:solidFill>
                <a:srgbClr val="0000FF"/>
              </a:solidFill>
            </a:endParaRPr>
          </a:p>
          <a:p>
            <a:r>
              <a:rPr lang="en-US" sz="2000" b="1" smtClean="0">
                <a:solidFill>
                  <a:srgbClr val="0000FF"/>
                </a:solidFill>
              </a:rPr>
              <a:t>A bulk of the funds could lie unutilized, while the industry starves for investment and the government loses tax revenues</a:t>
            </a:r>
          </a:p>
          <a:p>
            <a:endParaRPr lang="en-US" sz="1000" smtClean="0">
              <a:solidFill>
                <a:srgbClr val="0000FF"/>
              </a:solidFill>
            </a:endParaRPr>
          </a:p>
          <a:p>
            <a:r>
              <a:rPr lang="en-US" sz="2000" smtClean="0">
                <a:solidFill>
                  <a:srgbClr val="0000FF"/>
                </a:solidFill>
              </a:rPr>
              <a:t> Like in many government facilitated schemes, there is a risk of  only a small fraction of the benefits reaching the intended beneficiaries</a:t>
            </a:r>
          </a:p>
          <a:p>
            <a:endParaRPr lang="en-US" sz="2000" smtClean="0">
              <a:solidFill>
                <a:srgbClr val="0000FF"/>
              </a:solidFill>
            </a:endParaRPr>
          </a:p>
          <a:p>
            <a:pPr eaLnBrk="1" hangingPunct="1"/>
            <a:endParaRPr lang="en-US" sz="2000" smtClean="0">
              <a:solidFill>
                <a:srgbClr val="0000FF"/>
              </a:solidFill>
            </a:endParaRPr>
          </a:p>
          <a:p>
            <a:pPr eaLnBrk="1" hangingPunct="1">
              <a:buFont typeface="Arial" pitchFamily="34" charset="0"/>
              <a:buNone/>
            </a:pPr>
            <a:endParaRPr lang="en-US" sz="2000" smtClean="0">
              <a:solidFill>
                <a:srgbClr val="0000FF"/>
              </a:solidFill>
            </a:endParaRPr>
          </a:p>
        </p:txBody>
      </p:sp>
      <p:pic>
        <p:nvPicPr>
          <p:cNvPr id="22532" name="Picture 1" descr="cid:image001.gif@01CB1F77.FC0DE750"/>
          <p:cNvPicPr>
            <a:picLocks noChangeAspect="1" noChangeArrowheads="1"/>
          </p:cNvPicPr>
          <p:nvPr/>
        </p:nvPicPr>
        <p:blipFill>
          <a:blip r:embed="rId3"/>
          <a:srcRect/>
          <a:stretch>
            <a:fillRect/>
          </a:stretch>
        </p:blipFill>
        <p:spPr bwMode="auto">
          <a:xfrm>
            <a:off x="7696200" y="76200"/>
            <a:ext cx="1371600" cy="762000"/>
          </a:xfrm>
          <a:prstGeom prst="rect">
            <a:avLst/>
          </a:prstGeom>
          <a:noFill/>
          <a:ln w="9525">
            <a:noFill/>
            <a:miter lim="800000"/>
            <a:headEnd/>
            <a:tailEnd/>
          </a:ln>
        </p:spPr>
      </p:pic>
      <p:pic>
        <p:nvPicPr>
          <p:cNvPr id="22533" name="Picture 1" descr="cid:image001.gif@01CB1F77.FC0DE750"/>
          <p:cNvPicPr>
            <a:picLocks noChangeAspect="1" noChangeArrowheads="1"/>
          </p:cNvPicPr>
          <p:nvPr/>
        </p:nvPicPr>
        <p:blipFill>
          <a:blip r:embed="rId3"/>
          <a:srcRect/>
          <a:stretch>
            <a:fillRect/>
          </a:stretch>
        </p:blipFill>
        <p:spPr bwMode="auto">
          <a:xfrm>
            <a:off x="7772400" y="0"/>
            <a:ext cx="1371600" cy="762000"/>
          </a:xfrm>
          <a:prstGeom prst="rect">
            <a:avLst/>
          </a:prstGeom>
          <a:noFill/>
          <a:ln w="9525">
            <a:noFill/>
            <a:miter lim="800000"/>
            <a:headEnd/>
            <a:tailEnd/>
          </a:ln>
        </p:spPr>
      </p:pic>
      <p:grpSp>
        <p:nvGrpSpPr>
          <p:cNvPr id="22534" name="Group 13"/>
          <p:cNvGrpSpPr>
            <a:grpSpLocks/>
          </p:cNvGrpSpPr>
          <p:nvPr/>
        </p:nvGrpSpPr>
        <p:grpSpPr bwMode="auto">
          <a:xfrm>
            <a:off x="7467600" y="2133600"/>
            <a:ext cx="1524000" cy="1676400"/>
            <a:chOff x="7239000" y="4267200"/>
            <a:chExt cx="1524000" cy="1676400"/>
          </a:xfrm>
        </p:grpSpPr>
        <p:sp>
          <p:nvSpPr>
            <p:cNvPr id="13" name="Oval 12"/>
            <p:cNvSpPr/>
            <p:nvPr/>
          </p:nvSpPr>
          <p:spPr>
            <a:xfrm>
              <a:off x="7239000" y="4267200"/>
              <a:ext cx="1524000" cy="16764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p:txBody>
        </p:sp>
        <p:pic>
          <p:nvPicPr>
            <p:cNvPr id="22538" name="Picture 6"/>
            <p:cNvPicPr>
              <a:picLocks noChangeAspect="1" noChangeArrowheads="1"/>
            </p:cNvPicPr>
            <p:nvPr/>
          </p:nvPicPr>
          <p:blipFill>
            <a:blip r:embed="rId4"/>
            <a:srcRect/>
            <a:stretch>
              <a:fillRect/>
            </a:stretch>
          </p:blipFill>
          <p:spPr bwMode="auto">
            <a:xfrm>
              <a:off x="7620000" y="4419600"/>
              <a:ext cx="838200" cy="1295400"/>
            </a:xfrm>
            <a:prstGeom prst="rect">
              <a:avLst/>
            </a:prstGeom>
            <a:noFill/>
            <a:ln w="9525">
              <a:noFill/>
              <a:miter lim="800000"/>
              <a:headEnd/>
              <a:tailEnd/>
            </a:ln>
          </p:spPr>
        </p:pic>
      </p:grpSp>
      <p:cxnSp>
        <p:nvCxnSpPr>
          <p:cNvPr id="16" name="Straight Arrow Connector 15"/>
          <p:cNvCxnSpPr/>
          <p:nvPr/>
        </p:nvCxnSpPr>
        <p:spPr>
          <a:xfrm>
            <a:off x="8229600" y="38862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7391400" y="4419600"/>
            <a:ext cx="1600200" cy="1600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b="1" dirty="0"/>
              <a:t>EFFECTIVE UTILIZATION </a:t>
            </a:r>
            <a:r>
              <a:rPr lang="en-US" sz="1600" b="1" dirty="0"/>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a:xfrm>
            <a:off x="1371600" y="609600"/>
            <a:ext cx="6096000" cy="360363"/>
          </a:xfrm>
        </p:spPr>
        <p:txBody>
          <a:bodyPr/>
          <a:lstStyle/>
          <a:p>
            <a:pPr algn="l" eaLnBrk="1" hangingPunct="1"/>
            <a:r>
              <a:rPr lang="en-US" sz="2400" b="1" smtClean="0">
                <a:solidFill>
                  <a:srgbClr val="10253F"/>
                </a:solidFill>
              </a:rPr>
              <a:t>Views of  Dy. Chairman - Planning Commission</a:t>
            </a:r>
          </a:p>
        </p:txBody>
      </p:sp>
      <p:sp>
        <p:nvSpPr>
          <p:cNvPr id="23555" name="Content Placeholder 5"/>
          <p:cNvSpPr>
            <a:spLocks noGrp="1"/>
          </p:cNvSpPr>
          <p:nvPr>
            <p:ph idx="1"/>
          </p:nvPr>
        </p:nvSpPr>
        <p:spPr>
          <a:xfrm>
            <a:off x="457200" y="1447800"/>
            <a:ext cx="8305800" cy="5181600"/>
          </a:xfrm>
        </p:spPr>
        <p:txBody>
          <a:bodyPr/>
          <a:lstStyle/>
          <a:p>
            <a:pPr algn="just" eaLnBrk="1" hangingPunct="1"/>
            <a:r>
              <a:rPr lang="en-US" sz="2000" smtClean="0">
                <a:solidFill>
                  <a:srgbClr val="0000FF"/>
                </a:solidFill>
              </a:rPr>
              <a:t>Dy. Chairman Planning Commission , Sh Montek Singh Ahluwalia, raised the red flag about the provision of profit sharing in draft amendment to MMDR act  stating that “</a:t>
            </a:r>
            <a:r>
              <a:rPr lang="en-US" sz="2000" b="1" smtClean="0">
                <a:solidFill>
                  <a:srgbClr val="0000FF"/>
                </a:solidFill>
              </a:rPr>
              <a:t>it would discourage investments in the mining sector”</a:t>
            </a:r>
            <a:r>
              <a:rPr lang="en-US" sz="2000" smtClean="0">
                <a:solidFill>
                  <a:srgbClr val="0000FF"/>
                </a:solidFill>
              </a:rPr>
              <a:t>. </a:t>
            </a:r>
          </a:p>
          <a:p>
            <a:pPr algn="just" eaLnBrk="1" hangingPunct="1">
              <a:buFont typeface="Arial" pitchFamily="34" charset="0"/>
              <a:buNone/>
            </a:pPr>
            <a:endParaRPr lang="en-US" sz="1000" smtClean="0">
              <a:solidFill>
                <a:srgbClr val="0000FF"/>
              </a:solidFill>
            </a:endParaRPr>
          </a:p>
          <a:p>
            <a:pPr algn="just" eaLnBrk="1" hangingPunct="1"/>
            <a:r>
              <a:rPr lang="en-US" sz="2000" smtClean="0">
                <a:solidFill>
                  <a:srgbClr val="0000FF"/>
                </a:solidFill>
              </a:rPr>
              <a:t>“Asking Business Houses to share a part of their profits is not a good idea”. “It is almost like saying  that a part of taxation should be privatized, this is not the way”.</a:t>
            </a:r>
          </a:p>
          <a:p>
            <a:pPr algn="just" eaLnBrk="1" hangingPunct="1">
              <a:buFont typeface="Arial" pitchFamily="34" charset="0"/>
              <a:buNone/>
            </a:pPr>
            <a:endParaRPr lang="en-US" sz="1000" smtClean="0">
              <a:solidFill>
                <a:srgbClr val="0000FF"/>
              </a:solidFill>
            </a:endParaRPr>
          </a:p>
          <a:p>
            <a:pPr algn="just" eaLnBrk="1" hangingPunct="1"/>
            <a:r>
              <a:rPr lang="en-US" sz="2000" smtClean="0">
                <a:solidFill>
                  <a:srgbClr val="0000FF"/>
                </a:solidFill>
              </a:rPr>
              <a:t>He also feared that once this is implemented “then the </a:t>
            </a:r>
            <a:r>
              <a:rPr lang="en-US" sz="2000" b="1" smtClean="0">
                <a:solidFill>
                  <a:srgbClr val="0000FF"/>
                </a:solidFill>
              </a:rPr>
              <a:t>funds would be invested without reference to any plan development for the region</a:t>
            </a:r>
            <a:r>
              <a:rPr lang="en-US" sz="2000" smtClean="0">
                <a:solidFill>
                  <a:srgbClr val="0000FF"/>
                </a:solidFill>
              </a:rPr>
              <a:t>”. </a:t>
            </a:r>
          </a:p>
          <a:p>
            <a:pPr algn="just" eaLnBrk="1" hangingPunct="1">
              <a:buFont typeface="Arial" pitchFamily="34" charset="0"/>
              <a:buNone/>
            </a:pPr>
            <a:r>
              <a:rPr lang="en-US" sz="2000" smtClean="0">
                <a:solidFill>
                  <a:srgbClr val="0000FF"/>
                </a:solidFill>
              </a:rPr>
              <a:t> </a:t>
            </a:r>
          </a:p>
          <a:p>
            <a:pPr algn="just" eaLnBrk="1" hangingPunct="1"/>
            <a:r>
              <a:rPr lang="en-US" sz="2000" b="1" smtClean="0">
                <a:solidFill>
                  <a:srgbClr val="0000FF"/>
                </a:solidFill>
              </a:rPr>
              <a:t>“There is no guarantee that this expenditure will be additional since states can divert resources they would have spent on the district to the other areas”. </a:t>
            </a:r>
          </a:p>
          <a:p>
            <a:pPr algn="just" eaLnBrk="1" hangingPunct="1">
              <a:buFont typeface="Arial" pitchFamily="34" charset="0"/>
              <a:buNone/>
            </a:pPr>
            <a:endParaRPr lang="en-US" sz="2000" smtClean="0">
              <a:solidFill>
                <a:srgbClr val="0000FF"/>
              </a:solidFill>
            </a:endParaRPr>
          </a:p>
          <a:p>
            <a:pPr algn="just" eaLnBrk="1" hangingPunct="1">
              <a:buFont typeface="Arial" pitchFamily="34" charset="0"/>
              <a:buNone/>
            </a:pPr>
            <a:r>
              <a:rPr lang="en-US" sz="2000" smtClean="0">
                <a:solidFill>
                  <a:srgbClr val="0000FF"/>
                </a:solidFill>
              </a:rPr>
              <a:t>       </a:t>
            </a:r>
          </a:p>
        </p:txBody>
      </p:sp>
      <p:pic>
        <p:nvPicPr>
          <p:cNvPr id="23556" name="Picture 1" descr="cid:image001.gif@01CB1F77.FC0DE750"/>
          <p:cNvPicPr>
            <a:picLocks noChangeAspect="1" noChangeArrowheads="1"/>
          </p:cNvPicPr>
          <p:nvPr/>
        </p:nvPicPr>
        <p:blipFill>
          <a:blip r:embed="rId2"/>
          <a:srcRect/>
          <a:stretch>
            <a:fillRect/>
          </a:stretch>
        </p:blipFill>
        <p:spPr bwMode="auto">
          <a:xfrm>
            <a:off x="7696200" y="76200"/>
            <a:ext cx="1371600" cy="762000"/>
          </a:xfrm>
          <a:prstGeom prst="rect">
            <a:avLst/>
          </a:prstGeom>
          <a:noFill/>
          <a:ln w="9525">
            <a:noFill/>
            <a:miter lim="800000"/>
            <a:headEnd/>
            <a:tailEnd/>
          </a:ln>
        </p:spPr>
      </p:pic>
      <p:pic>
        <p:nvPicPr>
          <p:cNvPr id="23557" name="Picture 1" descr="cid:image001.gif@01CB1F77.FC0DE750"/>
          <p:cNvPicPr>
            <a:picLocks noChangeAspect="1" noChangeArrowheads="1"/>
          </p:cNvPicPr>
          <p:nvPr/>
        </p:nvPicPr>
        <p:blipFill>
          <a:blip r:embed="rId2"/>
          <a:srcRect/>
          <a:stretch>
            <a:fillRect/>
          </a:stretch>
        </p:blipFill>
        <p:spPr bwMode="auto">
          <a:xfrm>
            <a:off x="7772400" y="0"/>
            <a:ext cx="13716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p:nvPr>
        </p:nvSpPr>
        <p:spPr>
          <a:xfrm>
            <a:off x="152400" y="381000"/>
            <a:ext cx="8229600" cy="720725"/>
          </a:xfrm>
        </p:spPr>
        <p:txBody>
          <a:bodyPr rtlCol="0">
            <a:normAutofit fontScale="90000"/>
          </a:bodyPr>
          <a:lstStyle/>
          <a:p>
            <a:pPr eaLnBrk="1" fontAlgn="auto" hangingPunct="1">
              <a:spcAft>
                <a:spcPts val="0"/>
              </a:spcAft>
              <a:defRPr/>
            </a:pPr>
            <a:r>
              <a:rPr lang="en-US" sz="2400" b="1" dirty="0" smtClean="0">
                <a:solidFill>
                  <a:schemeClr val="tx2">
                    <a:lumMod val="50000"/>
                  </a:schemeClr>
                </a:solidFill>
                <a:cs typeface="Cambria" pitchFamily="18" charset="0"/>
              </a:rPr>
              <a:t>Views of Ashok </a:t>
            </a:r>
            <a:r>
              <a:rPr lang="en-US" sz="2400" b="1" dirty="0" err="1" smtClean="0">
                <a:solidFill>
                  <a:schemeClr val="tx2">
                    <a:lumMod val="50000"/>
                  </a:schemeClr>
                </a:solidFill>
                <a:cs typeface="Cambria" pitchFamily="18" charset="0"/>
              </a:rPr>
              <a:t>Chawla</a:t>
            </a:r>
            <a:r>
              <a:rPr lang="en-US" sz="2400" b="1" dirty="0" smtClean="0">
                <a:solidFill>
                  <a:schemeClr val="tx2">
                    <a:lumMod val="50000"/>
                  </a:schemeClr>
                </a:solidFill>
                <a:cs typeface="Cambria" pitchFamily="18" charset="0"/>
              </a:rPr>
              <a:t> Committee on Allocation of Natural resources on Issues with respect to Draft MMDR ACT</a:t>
            </a:r>
          </a:p>
        </p:txBody>
      </p:sp>
      <p:sp>
        <p:nvSpPr>
          <p:cNvPr id="24579" name="Content Placeholder 5"/>
          <p:cNvSpPr>
            <a:spLocks noGrp="1"/>
          </p:cNvSpPr>
          <p:nvPr>
            <p:ph idx="1"/>
          </p:nvPr>
        </p:nvSpPr>
        <p:spPr>
          <a:xfrm>
            <a:off x="228600" y="1295400"/>
            <a:ext cx="8686800" cy="5534025"/>
          </a:xfrm>
        </p:spPr>
        <p:txBody>
          <a:bodyPr/>
          <a:lstStyle/>
          <a:p>
            <a:pPr eaLnBrk="1" hangingPunct="1">
              <a:buFontTx/>
              <a:buChar char="•"/>
            </a:pPr>
            <a:r>
              <a:rPr lang="en-US" sz="1800" smtClean="0">
                <a:solidFill>
                  <a:srgbClr val="0000FF"/>
                </a:solidFill>
              </a:rPr>
              <a:t>The current proposal for sharing benefits has certain limitations</a:t>
            </a:r>
          </a:p>
          <a:p>
            <a:pPr eaLnBrk="1" hangingPunct="1">
              <a:buFontTx/>
              <a:buNone/>
            </a:pPr>
            <a:endParaRPr lang="en-US" sz="1000" smtClean="0">
              <a:solidFill>
                <a:srgbClr val="0000FF"/>
              </a:solidFill>
            </a:endParaRPr>
          </a:p>
          <a:p>
            <a:pPr eaLnBrk="1" hangingPunct="1">
              <a:buFontTx/>
              <a:buChar char="•"/>
            </a:pPr>
            <a:r>
              <a:rPr lang="en-US" sz="1800" smtClean="0">
                <a:solidFill>
                  <a:srgbClr val="0000FF"/>
                </a:solidFill>
              </a:rPr>
              <a:t>It does not account for variations across minerals.</a:t>
            </a:r>
          </a:p>
          <a:p>
            <a:pPr eaLnBrk="1" hangingPunct="1">
              <a:buFontTx/>
              <a:buChar char="•"/>
            </a:pPr>
            <a:endParaRPr lang="en-US" sz="1000" baseline="-25000" smtClean="0">
              <a:solidFill>
                <a:srgbClr val="0000FF"/>
              </a:solidFill>
            </a:endParaRPr>
          </a:p>
          <a:p>
            <a:pPr eaLnBrk="1" hangingPunct="1">
              <a:buFontTx/>
              <a:buChar char="•"/>
            </a:pPr>
            <a:r>
              <a:rPr lang="en-US" sz="1800" smtClean="0">
                <a:solidFill>
                  <a:srgbClr val="0000FF"/>
                </a:solidFill>
              </a:rPr>
              <a:t>Limiting to specific individuals may exacerbate inequality and bring out issues of absorptive capacity. </a:t>
            </a:r>
          </a:p>
          <a:p>
            <a:pPr eaLnBrk="1" hangingPunct="1">
              <a:buFontTx/>
              <a:buChar char="•"/>
            </a:pPr>
            <a:endParaRPr lang="en-US" sz="1000" smtClean="0">
              <a:solidFill>
                <a:srgbClr val="0000FF"/>
              </a:solidFill>
            </a:endParaRPr>
          </a:p>
          <a:p>
            <a:pPr eaLnBrk="1" hangingPunct="1">
              <a:buFontTx/>
              <a:buChar char="•"/>
            </a:pPr>
            <a:r>
              <a:rPr lang="en-US" sz="1800" smtClean="0">
                <a:solidFill>
                  <a:srgbClr val="0000FF"/>
                </a:solidFill>
              </a:rPr>
              <a:t>In addition there are a number of other administrative problems, viz. </a:t>
            </a:r>
          </a:p>
          <a:p>
            <a:pPr eaLnBrk="1" hangingPunct="1">
              <a:buFontTx/>
              <a:buChar char="•"/>
            </a:pPr>
            <a:endParaRPr lang="en-US" sz="1800" smtClean="0">
              <a:solidFill>
                <a:srgbClr val="0000FF"/>
              </a:solidFill>
            </a:endParaRPr>
          </a:p>
          <a:p>
            <a:pPr eaLnBrk="1" hangingPunct="1">
              <a:buFontTx/>
              <a:buChar char="•"/>
            </a:pPr>
            <a:r>
              <a:rPr lang="en-US" sz="1800" smtClean="0">
                <a:solidFill>
                  <a:srgbClr val="0000FF"/>
                </a:solidFill>
              </a:rPr>
              <a:t>Profits are volatile and calculations can be subject to manipulations. Besides, any social cost should logically be included as part of the cost of operations. </a:t>
            </a:r>
          </a:p>
          <a:p>
            <a:pPr eaLnBrk="1" hangingPunct="1">
              <a:buFontTx/>
              <a:buChar char="•"/>
            </a:pPr>
            <a:endParaRPr lang="en-US" sz="1000" smtClean="0">
              <a:solidFill>
                <a:srgbClr val="0000FF"/>
              </a:solidFill>
            </a:endParaRPr>
          </a:p>
          <a:p>
            <a:pPr eaLnBrk="1" hangingPunct="1">
              <a:buFontTx/>
              <a:buChar char="•"/>
            </a:pPr>
            <a:r>
              <a:rPr lang="en-US" sz="1800" smtClean="0">
                <a:solidFill>
                  <a:srgbClr val="0000FF"/>
                </a:solidFill>
              </a:rPr>
              <a:t>Establishing transfer prices is a problem since in many instances the mining division of a steel company may not have separate accounts. Hence accounting separation has to be in place. </a:t>
            </a:r>
          </a:p>
          <a:p>
            <a:pPr eaLnBrk="1" hangingPunct="1">
              <a:buFontTx/>
              <a:buChar char="•"/>
            </a:pPr>
            <a:endParaRPr lang="en-US" sz="1000" smtClean="0">
              <a:solidFill>
                <a:srgbClr val="0000FF"/>
              </a:solidFill>
            </a:endParaRPr>
          </a:p>
          <a:p>
            <a:pPr eaLnBrk="1" hangingPunct="1">
              <a:buFontTx/>
              <a:buChar char="•"/>
            </a:pPr>
            <a:r>
              <a:rPr lang="en-US" sz="1800" smtClean="0">
                <a:solidFill>
                  <a:srgbClr val="0000FF"/>
                </a:solidFill>
              </a:rPr>
              <a:t>Linking the rate to the royalty will limit the extent to which royalty rates can be set since an increase in royalty will automatically trigger an increase in this payment.</a:t>
            </a:r>
          </a:p>
        </p:txBody>
      </p:sp>
      <p:sp>
        <p:nvSpPr>
          <p:cNvPr id="45060" name="Slide Number Placeholder 3"/>
          <p:cNvSpPr>
            <a:spLocks noGrp="1"/>
          </p:cNvSpPr>
          <p:nvPr>
            <p:ph type="sldNum" sz="quarter" idx="12"/>
          </p:nvPr>
        </p:nvSpPr>
        <p:spPr>
          <a:xfrm>
            <a:off x="457200" y="6356350"/>
            <a:ext cx="2133600" cy="365125"/>
          </a:xfrm>
        </p:spPr>
        <p:txBody>
          <a:bodyPr/>
          <a:lstStyle/>
          <a:p>
            <a:pPr algn="l">
              <a:defRPr/>
            </a:pPr>
            <a:fld id="{C8B84490-D70B-4B8C-8455-D56AD975192E}" type="slidenum">
              <a:rPr lang="en-US">
                <a:latin typeface="Trebuchet MS" pitchFamily="34" charset="0"/>
              </a:rPr>
              <a:pPr algn="l">
                <a:defRPr/>
              </a:pPr>
              <a:t>23</a:t>
            </a:fld>
            <a:endParaRPr lang="en-US" dirty="0">
              <a:latin typeface="Trebuchet MS" pitchFamily="34" charset="0"/>
            </a:endParaRPr>
          </a:p>
        </p:txBody>
      </p:sp>
      <p:pic>
        <p:nvPicPr>
          <p:cNvPr id="24581" name="Picture 1" descr="cid:image001.gif@01CB1F77.FC0DE750"/>
          <p:cNvPicPr>
            <a:picLocks noChangeAspect="1" noChangeArrowheads="1"/>
          </p:cNvPicPr>
          <p:nvPr/>
        </p:nvPicPr>
        <p:blipFill>
          <a:blip r:embed="rId2"/>
          <a:srcRect/>
          <a:stretch>
            <a:fillRect/>
          </a:stretch>
        </p:blipFill>
        <p:spPr bwMode="auto">
          <a:xfrm>
            <a:off x="7696200" y="76200"/>
            <a:ext cx="1371600" cy="762000"/>
          </a:xfrm>
          <a:prstGeom prst="rect">
            <a:avLst/>
          </a:prstGeom>
          <a:noFill/>
          <a:ln w="9525">
            <a:noFill/>
            <a:miter lim="800000"/>
            <a:headEnd/>
            <a:tailEnd/>
          </a:ln>
        </p:spPr>
      </p:pic>
      <p:pic>
        <p:nvPicPr>
          <p:cNvPr id="24582" name="Picture 1" descr="cid:image001.gif@01CB1F77.FC0DE750"/>
          <p:cNvPicPr>
            <a:picLocks noChangeAspect="1" noChangeArrowheads="1"/>
          </p:cNvPicPr>
          <p:nvPr/>
        </p:nvPicPr>
        <p:blipFill>
          <a:blip r:embed="rId2"/>
          <a:srcRect/>
          <a:stretch>
            <a:fillRect/>
          </a:stretch>
        </p:blipFill>
        <p:spPr bwMode="auto">
          <a:xfrm>
            <a:off x="7772400" y="0"/>
            <a:ext cx="13716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a:xfrm>
            <a:off x="304800" y="41275"/>
            <a:ext cx="8229600" cy="720725"/>
          </a:xfrm>
        </p:spPr>
        <p:txBody>
          <a:bodyPr/>
          <a:lstStyle/>
          <a:p>
            <a:pPr eaLnBrk="1" hangingPunct="1"/>
            <a:r>
              <a:rPr lang="en-US" sz="2400" b="1" smtClean="0">
                <a:ea typeface="Cambria" pitchFamily="18" charset="0"/>
                <a:cs typeface="Cambria" pitchFamily="18" charset="0"/>
              </a:rPr>
              <a:t>Distribution of Royalty by district</a:t>
            </a:r>
            <a:endParaRPr lang="en-US" sz="2400" smtClean="0">
              <a:ea typeface="Cambria" pitchFamily="18" charset="0"/>
              <a:cs typeface="Cambria" pitchFamily="18" charset="0"/>
            </a:endParaRPr>
          </a:p>
        </p:txBody>
      </p:sp>
      <p:sp>
        <p:nvSpPr>
          <p:cNvPr id="46083" name="Slide Number Placeholder 3"/>
          <p:cNvSpPr>
            <a:spLocks noGrp="1"/>
          </p:cNvSpPr>
          <p:nvPr>
            <p:ph type="sldNum" sz="quarter" idx="12"/>
          </p:nvPr>
        </p:nvSpPr>
        <p:spPr>
          <a:xfrm>
            <a:off x="457200" y="6356350"/>
            <a:ext cx="2133600" cy="365125"/>
          </a:xfrm>
        </p:spPr>
        <p:txBody>
          <a:bodyPr/>
          <a:lstStyle/>
          <a:p>
            <a:pPr algn="l">
              <a:defRPr/>
            </a:pPr>
            <a:fld id="{B32D9E9D-311E-4807-A4DC-A904E2E71E82}" type="slidenum">
              <a:rPr lang="en-US">
                <a:latin typeface="Trebuchet MS" pitchFamily="34" charset="0"/>
              </a:rPr>
              <a:pPr algn="l">
                <a:defRPr/>
              </a:pPr>
              <a:t>24</a:t>
            </a:fld>
            <a:endParaRPr lang="en-US">
              <a:latin typeface="Trebuchet MS" pitchFamily="34" charset="0"/>
            </a:endParaRPr>
          </a:p>
        </p:txBody>
      </p:sp>
      <p:graphicFrame>
        <p:nvGraphicFramePr>
          <p:cNvPr id="10" name="Table 9"/>
          <p:cNvGraphicFramePr>
            <a:graphicFrameLocks noGrp="1"/>
          </p:cNvGraphicFramePr>
          <p:nvPr/>
        </p:nvGraphicFramePr>
        <p:xfrm>
          <a:off x="228600" y="717550"/>
          <a:ext cx="8137525" cy="2940050"/>
        </p:xfrm>
        <a:graphic>
          <a:graphicData uri="http://schemas.openxmlformats.org/drawingml/2006/table">
            <a:tbl>
              <a:tblPr/>
              <a:tblGrid>
                <a:gridCol w="1627022"/>
                <a:gridCol w="1627022"/>
                <a:gridCol w="1627022"/>
                <a:gridCol w="1627022"/>
                <a:gridCol w="1628813"/>
              </a:tblGrid>
              <a:tr h="267113">
                <a:tc gridSpan="5">
                  <a:txBody>
                    <a:bodyPr/>
                    <a:lstStyle/>
                    <a:p>
                      <a:pPr marL="0" marR="0" algn="ctr">
                        <a:spcBef>
                          <a:spcPts val="0"/>
                        </a:spcBef>
                        <a:spcAft>
                          <a:spcPts val="0"/>
                        </a:spcAft>
                      </a:pPr>
                      <a:r>
                        <a:rPr lang="en-US" sz="1100" b="1" dirty="0">
                          <a:solidFill>
                            <a:srgbClr val="FFFFFF"/>
                          </a:solidFill>
                          <a:latin typeface="Arial"/>
                          <a:ea typeface="Calibri"/>
                        </a:rPr>
                        <a:t>Distribution of Royalty by district</a:t>
                      </a:r>
                      <a:endParaRPr lang="en-US" sz="1200" dirty="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548DD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5661">
                <a:tc>
                  <a:txBody>
                    <a:bodyPr/>
                    <a:lstStyle/>
                    <a:p>
                      <a:pPr marL="0" marR="0">
                        <a:spcBef>
                          <a:spcPts val="0"/>
                        </a:spcBef>
                        <a:spcAft>
                          <a:spcPts val="0"/>
                        </a:spcAft>
                      </a:pPr>
                      <a:r>
                        <a:rPr lang="en-US" sz="1400" dirty="0">
                          <a:solidFill>
                            <a:srgbClr val="0070C0"/>
                          </a:solidFill>
                          <a:latin typeface="Arial"/>
                          <a:ea typeface="Calibri"/>
                        </a:rPr>
                        <a:t>Twice Amount of Royalty per capita</a:t>
                      </a:r>
                      <a:endParaRPr lang="en-US" sz="2000" dirty="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400">
                          <a:solidFill>
                            <a:srgbClr val="0070C0"/>
                          </a:solidFill>
                          <a:latin typeface="Arial"/>
                          <a:ea typeface="Calibri"/>
                        </a:rPr>
                        <a:t>Number of Districts</a:t>
                      </a:r>
                      <a:endParaRPr lang="en-US" sz="200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70C0"/>
                          </a:solidFill>
                          <a:latin typeface="Arial"/>
                          <a:ea typeface="Calibri"/>
                        </a:rPr>
                        <a:t>Percentage of Districts</a:t>
                      </a:r>
                      <a:endParaRPr lang="en-US" sz="200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70C0"/>
                          </a:solidFill>
                          <a:latin typeface="Arial"/>
                          <a:ea typeface="Calibri"/>
                        </a:rPr>
                        <a:t>Percentage of Population</a:t>
                      </a:r>
                      <a:endParaRPr lang="en-US" sz="200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70C0"/>
                          </a:solidFill>
                          <a:latin typeface="Arial"/>
                          <a:ea typeface="Calibri"/>
                        </a:rPr>
                        <a:t>Percentage of Royalty</a:t>
                      </a:r>
                      <a:endParaRPr lang="en-US" sz="200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42830">
                <a:tc>
                  <a:txBody>
                    <a:bodyPr/>
                    <a:lstStyle/>
                    <a:p>
                      <a:pPr marL="0" marR="0">
                        <a:spcBef>
                          <a:spcPts val="0"/>
                        </a:spcBef>
                        <a:spcAft>
                          <a:spcPts val="0"/>
                        </a:spcAft>
                      </a:pPr>
                      <a:r>
                        <a:rPr lang="en-US" sz="1600" b="1" dirty="0">
                          <a:solidFill>
                            <a:srgbClr val="0070C0"/>
                          </a:solidFill>
                          <a:latin typeface="Arial"/>
                          <a:ea typeface="Calibri"/>
                        </a:rPr>
                        <a:t>Zero</a:t>
                      </a:r>
                      <a:endParaRPr lang="en-US" sz="2400" b="1" dirty="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600" b="1" dirty="0">
                          <a:solidFill>
                            <a:srgbClr val="0070C0"/>
                          </a:solidFill>
                          <a:latin typeface="Arial"/>
                          <a:ea typeface="Calibri"/>
                        </a:rPr>
                        <a:t>520</a:t>
                      </a:r>
                      <a:endParaRPr lang="en-US" sz="2400" b="1" dirty="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70C0"/>
                          </a:solidFill>
                          <a:latin typeface="Arial"/>
                          <a:ea typeface="Calibri"/>
                        </a:rPr>
                        <a:t>82.9%</a:t>
                      </a:r>
                      <a:endParaRPr lang="en-US" sz="200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70C0"/>
                          </a:solidFill>
                          <a:latin typeface="Arial"/>
                          <a:ea typeface="Calibri"/>
                        </a:rPr>
                        <a:t>81.3%</a:t>
                      </a:r>
                      <a:endParaRPr lang="en-US" sz="200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70C0"/>
                          </a:solidFill>
                          <a:latin typeface="Arial"/>
                          <a:ea typeface="Calibri"/>
                        </a:rPr>
                        <a:t>0.0%</a:t>
                      </a:r>
                      <a:endParaRPr lang="en-US" sz="200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42830">
                <a:tc>
                  <a:txBody>
                    <a:bodyPr/>
                    <a:lstStyle/>
                    <a:p>
                      <a:pPr marL="0" marR="0">
                        <a:spcBef>
                          <a:spcPts val="0"/>
                        </a:spcBef>
                        <a:spcAft>
                          <a:spcPts val="0"/>
                        </a:spcAft>
                      </a:pPr>
                      <a:r>
                        <a:rPr lang="en-US" sz="1400" dirty="0">
                          <a:solidFill>
                            <a:srgbClr val="0070C0"/>
                          </a:solidFill>
                          <a:latin typeface="Arial"/>
                          <a:ea typeface="Calibri"/>
                        </a:rPr>
                        <a:t>1-10</a:t>
                      </a:r>
                      <a:endParaRPr lang="en-US" sz="2000" dirty="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400" dirty="0">
                          <a:solidFill>
                            <a:srgbClr val="0070C0"/>
                          </a:solidFill>
                          <a:latin typeface="Arial"/>
                          <a:ea typeface="Calibri"/>
                        </a:rPr>
                        <a:t>23</a:t>
                      </a:r>
                      <a:endParaRPr lang="en-US" sz="2000" dirty="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70C0"/>
                          </a:solidFill>
                          <a:latin typeface="Arial"/>
                          <a:ea typeface="Calibri"/>
                        </a:rPr>
                        <a:t>3.7%</a:t>
                      </a:r>
                      <a:endParaRPr lang="en-US" sz="200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70C0"/>
                          </a:solidFill>
                          <a:latin typeface="Arial"/>
                          <a:ea typeface="Calibri"/>
                        </a:rPr>
                        <a:t>3.8%</a:t>
                      </a:r>
                      <a:endParaRPr lang="en-US" sz="200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70C0"/>
                          </a:solidFill>
                          <a:latin typeface="Arial"/>
                          <a:ea typeface="Calibri"/>
                        </a:rPr>
                        <a:t>0.1%</a:t>
                      </a:r>
                      <a:endParaRPr lang="en-US" sz="200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42830">
                <a:tc>
                  <a:txBody>
                    <a:bodyPr/>
                    <a:lstStyle/>
                    <a:p>
                      <a:pPr marL="0" marR="0">
                        <a:spcBef>
                          <a:spcPts val="0"/>
                        </a:spcBef>
                        <a:spcAft>
                          <a:spcPts val="0"/>
                        </a:spcAft>
                      </a:pPr>
                      <a:r>
                        <a:rPr lang="en-US" sz="1400">
                          <a:solidFill>
                            <a:srgbClr val="0070C0"/>
                          </a:solidFill>
                          <a:latin typeface="Arial"/>
                          <a:ea typeface="Calibri"/>
                        </a:rPr>
                        <a:t>11-50</a:t>
                      </a:r>
                      <a:endParaRPr lang="en-US" sz="200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400" dirty="0">
                          <a:solidFill>
                            <a:srgbClr val="0070C0"/>
                          </a:solidFill>
                          <a:latin typeface="Arial"/>
                          <a:ea typeface="Calibri"/>
                        </a:rPr>
                        <a:t>16</a:t>
                      </a:r>
                      <a:endParaRPr lang="en-US" sz="2000" dirty="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70C0"/>
                          </a:solidFill>
                          <a:latin typeface="Arial"/>
                          <a:ea typeface="Calibri"/>
                        </a:rPr>
                        <a:t>2.6%</a:t>
                      </a:r>
                      <a:endParaRPr lang="en-US" sz="200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70C0"/>
                          </a:solidFill>
                          <a:latin typeface="Arial"/>
                          <a:ea typeface="Calibri"/>
                        </a:rPr>
                        <a:t>3.3%</a:t>
                      </a:r>
                      <a:endParaRPr lang="en-US" sz="200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70C0"/>
                          </a:solidFill>
                          <a:latin typeface="Arial"/>
                          <a:ea typeface="Calibri"/>
                        </a:rPr>
                        <a:t>1.2%</a:t>
                      </a:r>
                      <a:endParaRPr lang="en-US" sz="200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42830">
                <a:tc>
                  <a:txBody>
                    <a:bodyPr/>
                    <a:lstStyle/>
                    <a:p>
                      <a:pPr marL="0" marR="0">
                        <a:spcBef>
                          <a:spcPts val="0"/>
                        </a:spcBef>
                        <a:spcAft>
                          <a:spcPts val="0"/>
                        </a:spcAft>
                      </a:pPr>
                      <a:r>
                        <a:rPr lang="en-US" sz="1400">
                          <a:solidFill>
                            <a:srgbClr val="0070C0"/>
                          </a:solidFill>
                          <a:latin typeface="Arial"/>
                          <a:ea typeface="Calibri"/>
                        </a:rPr>
                        <a:t>51-100</a:t>
                      </a:r>
                      <a:endParaRPr lang="en-US" sz="200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400" dirty="0">
                          <a:solidFill>
                            <a:srgbClr val="0070C0"/>
                          </a:solidFill>
                          <a:latin typeface="Arial"/>
                          <a:ea typeface="Calibri"/>
                        </a:rPr>
                        <a:t>11</a:t>
                      </a:r>
                      <a:endParaRPr lang="en-US" sz="2000" dirty="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70C0"/>
                          </a:solidFill>
                          <a:latin typeface="Arial"/>
                          <a:ea typeface="Calibri"/>
                        </a:rPr>
                        <a:t>1.8%</a:t>
                      </a:r>
                      <a:endParaRPr lang="en-US" sz="2000" dirty="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70C0"/>
                          </a:solidFill>
                          <a:latin typeface="Arial"/>
                          <a:ea typeface="Calibri"/>
                        </a:rPr>
                        <a:t>3.0%</a:t>
                      </a:r>
                      <a:endParaRPr lang="en-US" sz="200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70C0"/>
                          </a:solidFill>
                          <a:latin typeface="Arial"/>
                          <a:ea typeface="Calibri"/>
                        </a:rPr>
                        <a:t>2.8%</a:t>
                      </a:r>
                      <a:endParaRPr lang="en-US" sz="200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42830">
                <a:tc>
                  <a:txBody>
                    <a:bodyPr/>
                    <a:lstStyle/>
                    <a:p>
                      <a:pPr marL="0" marR="0">
                        <a:spcBef>
                          <a:spcPts val="0"/>
                        </a:spcBef>
                        <a:spcAft>
                          <a:spcPts val="0"/>
                        </a:spcAft>
                      </a:pPr>
                      <a:r>
                        <a:rPr lang="en-US" sz="1400">
                          <a:solidFill>
                            <a:srgbClr val="0070C0"/>
                          </a:solidFill>
                          <a:latin typeface="Arial"/>
                          <a:ea typeface="Calibri"/>
                        </a:rPr>
                        <a:t>101-250</a:t>
                      </a:r>
                      <a:endParaRPr lang="en-US" sz="200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400">
                          <a:solidFill>
                            <a:srgbClr val="0070C0"/>
                          </a:solidFill>
                          <a:latin typeface="Arial"/>
                          <a:ea typeface="Calibri"/>
                        </a:rPr>
                        <a:t>17</a:t>
                      </a:r>
                      <a:endParaRPr lang="en-US" sz="200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70C0"/>
                          </a:solidFill>
                          <a:latin typeface="Arial"/>
                          <a:ea typeface="Calibri"/>
                        </a:rPr>
                        <a:t>2.7%</a:t>
                      </a:r>
                      <a:endParaRPr lang="en-US" sz="2000" dirty="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70C0"/>
                          </a:solidFill>
                          <a:latin typeface="Arial"/>
                          <a:ea typeface="Calibri"/>
                        </a:rPr>
                        <a:t>2.6%</a:t>
                      </a:r>
                      <a:endParaRPr lang="en-US" sz="200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70C0"/>
                          </a:solidFill>
                          <a:latin typeface="Arial"/>
                          <a:ea typeface="Calibri"/>
                        </a:rPr>
                        <a:t>5.2%</a:t>
                      </a:r>
                      <a:endParaRPr lang="en-US" sz="200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42830">
                <a:tc>
                  <a:txBody>
                    <a:bodyPr/>
                    <a:lstStyle/>
                    <a:p>
                      <a:pPr marL="0" marR="0">
                        <a:spcBef>
                          <a:spcPts val="0"/>
                        </a:spcBef>
                        <a:spcAft>
                          <a:spcPts val="0"/>
                        </a:spcAft>
                      </a:pPr>
                      <a:r>
                        <a:rPr lang="en-US" sz="1400">
                          <a:solidFill>
                            <a:srgbClr val="0070C0"/>
                          </a:solidFill>
                          <a:latin typeface="Arial"/>
                          <a:ea typeface="Calibri"/>
                        </a:rPr>
                        <a:t>251-500</a:t>
                      </a:r>
                      <a:endParaRPr lang="en-US" sz="200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400">
                          <a:solidFill>
                            <a:srgbClr val="0070C0"/>
                          </a:solidFill>
                          <a:latin typeface="Arial"/>
                          <a:ea typeface="Calibri"/>
                        </a:rPr>
                        <a:t>13</a:t>
                      </a:r>
                      <a:endParaRPr lang="en-US" sz="200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70C0"/>
                          </a:solidFill>
                          <a:latin typeface="Arial"/>
                          <a:ea typeface="Calibri"/>
                        </a:rPr>
                        <a:t>2.1%</a:t>
                      </a:r>
                      <a:endParaRPr lang="en-US" sz="200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70C0"/>
                          </a:solidFill>
                          <a:latin typeface="Arial"/>
                          <a:ea typeface="Calibri"/>
                        </a:rPr>
                        <a:t>2.4%</a:t>
                      </a:r>
                      <a:endParaRPr lang="en-US" sz="200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70C0"/>
                          </a:solidFill>
                          <a:latin typeface="Arial"/>
                          <a:ea typeface="Calibri"/>
                        </a:rPr>
                        <a:t>10.9%</a:t>
                      </a:r>
                      <a:endParaRPr lang="en-US" sz="200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42830">
                <a:tc>
                  <a:txBody>
                    <a:bodyPr/>
                    <a:lstStyle/>
                    <a:p>
                      <a:pPr marL="0" marR="0">
                        <a:spcBef>
                          <a:spcPts val="0"/>
                        </a:spcBef>
                        <a:spcAft>
                          <a:spcPts val="0"/>
                        </a:spcAft>
                      </a:pPr>
                      <a:r>
                        <a:rPr lang="en-US" sz="1400">
                          <a:solidFill>
                            <a:srgbClr val="0070C0"/>
                          </a:solidFill>
                          <a:latin typeface="Arial"/>
                          <a:ea typeface="Calibri"/>
                        </a:rPr>
                        <a:t>501-1000</a:t>
                      </a:r>
                      <a:endParaRPr lang="en-US" sz="200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400">
                          <a:solidFill>
                            <a:srgbClr val="0070C0"/>
                          </a:solidFill>
                          <a:latin typeface="Arial"/>
                          <a:ea typeface="Calibri"/>
                        </a:rPr>
                        <a:t>12</a:t>
                      </a:r>
                      <a:endParaRPr lang="en-US" sz="200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70C0"/>
                          </a:solidFill>
                          <a:latin typeface="Arial"/>
                          <a:ea typeface="Calibri"/>
                        </a:rPr>
                        <a:t>1.9%</a:t>
                      </a:r>
                      <a:endParaRPr lang="en-US" sz="2000" dirty="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70C0"/>
                          </a:solidFill>
                          <a:latin typeface="Arial"/>
                          <a:ea typeface="Calibri"/>
                        </a:rPr>
                        <a:t>1.8%</a:t>
                      </a:r>
                      <a:endParaRPr lang="en-US" sz="200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70C0"/>
                          </a:solidFill>
                          <a:latin typeface="Arial"/>
                          <a:ea typeface="Calibri"/>
                        </a:rPr>
                        <a:t>16.6%</a:t>
                      </a:r>
                      <a:endParaRPr lang="en-US" sz="200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42830">
                <a:tc>
                  <a:txBody>
                    <a:bodyPr/>
                    <a:lstStyle/>
                    <a:p>
                      <a:pPr marL="0" marR="0">
                        <a:spcBef>
                          <a:spcPts val="0"/>
                        </a:spcBef>
                        <a:spcAft>
                          <a:spcPts val="0"/>
                        </a:spcAft>
                      </a:pPr>
                      <a:r>
                        <a:rPr lang="en-US" sz="1600" b="1" dirty="0">
                          <a:solidFill>
                            <a:srgbClr val="0070C0"/>
                          </a:solidFill>
                          <a:latin typeface="Arial"/>
                          <a:ea typeface="Calibri"/>
                        </a:rPr>
                        <a:t>Over 1000</a:t>
                      </a:r>
                      <a:endParaRPr lang="en-US" sz="2400" b="1" dirty="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600" b="1" dirty="0">
                          <a:solidFill>
                            <a:srgbClr val="0070C0"/>
                          </a:solidFill>
                          <a:latin typeface="Arial"/>
                          <a:ea typeface="Calibri"/>
                        </a:rPr>
                        <a:t>15</a:t>
                      </a:r>
                      <a:endParaRPr lang="en-US" sz="2400" b="1" dirty="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70C0"/>
                          </a:solidFill>
                          <a:latin typeface="Arial"/>
                          <a:ea typeface="Calibri"/>
                        </a:rPr>
                        <a:t>2.4%</a:t>
                      </a:r>
                      <a:endParaRPr lang="en-US" sz="200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70C0"/>
                          </a:solidFill>
                          <a:latin typeface="Arial"/>
                          <a:ea typeface="Calibri"/>
                        </a:rPr>
                        <a:t>1.8%</a:t>
                      </a:r>
                      <a:endParaRPr lang="en-US" sz="2000" dirty="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70C0"/>
                          </a:solidFill>
                          <a:latin typeface="Arial"/>
                          <a:ea typeface="Calibri"/>
                        </a:rPr>
                        <a:t>63.3%</a:t>
                      </a:r>
                      <a:endParaRPr lang="en-US" sz="2000" dirty="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42830">
                <a:tc gridSpan="5">
                  <a:txBody>
                    <a:bodyPr/>
                    <a:lstStyle/>
                    <a:p>
                      <a:pPr marL="0" marR="0">
                        <a:spcBef>
                          <a:spcPts val="0"/>
                        </a:spcBef>
                        <a:spcAft>
                          <a:spcPts val="0"/>
                        </a:spcAft>
                      </a:pPr>
                      <a:r>
                        <a:rPr lang="en-US" sz="1400" dirty="0">
                          <a:solidFill>
                            <a:srgbClr val="0070C0"/>
                          </a:solidFill>
                          <a:latin typeface="Arial"/>
                          <a:ea typeface="Calibri"/>
                        </a:rPr>
                        <a:t>Source: Ministry of Mines, Census of India </a:t>
                      </a:r>
                      <a:endParaRPr lang="en-US" sz="2000" dirty="0">
                        <a:solidFill>
                          <a:srgbClr val="000000"/>
                        </a:solidFill>
                        <a:latin typeface="Arial"/>
                        <a:ea typeface="Calibri"/>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5670" name="Content Placeholder 5"/>
          <p:cNvSpPr>
            <a:spLocks noGrp="1"/>
          </p:cNvSpPr>
          <p:nvPr>
            <p:ph idx="1"/>
          </p:nvPr>
        </p:nvSpPr>
        <p:spPr>
          <a:xfrm>
            <a:off x="0" y="3805238"/>
            <a:ext cx="9144000" cy="3357562"/>
          </a:xfrm>
        </p:spPr>
        <p:txBody>
          <a:bodyPr/>
          <a:lstStyle/>
          <a:p>
            <a:pPr eaLnBrk="1" hangingPunct="1"/>
            <a:r>
              <a:rPr lang="en-US" sz="1800" smtClean="0">
                <a:solidFill>
                  <a:srgbClr val="0000FF"/>
                </a:solidFill>
                <a:ea typeface="Calibri" pitchFamily="34" charset="0"/>
                <a:cs typeface="Calibri" pitchFamily="34" charset="0"/>
              </a:rPr>
              <a:t>The  Chawla Committee undertook an analysis of what would be the likely distribution of royalties for the major minerals . </a:t>
            </a:r>
          </a:p>
          <a:p>
            <a:pPr eaLnBrk="1" hangingPunct="1"/>
            <a:endParaRPr lang="en-US" sz="600" smtClean="0">
              <a:solidFill>
                <a:srgbClr val="0000FF"/>
              </a:solidFill>
              <a:ea typeface="Calibri" pitchFamily="34" charset="0"/>
              <a:cs typeface="Calibri" pitchFamily="34" charset="0"/>
            </a:endParaRPr>
          </a:p>
          <a:p>
            <a:pPr eaLnBrk="1" hangingPunct="1"/>
            <a:r>
              <a:rPr lang="en-US" sz="1800" smtClean="0">
                <a:solidFill>
                  <a:srgbClr val="0000FF"/>
                </a:solidFill>
                <a:ea typeface="Calibri" pitchFamily="34" charset="0"/>
                <a:cs typeface="Calibri" pitchFamily="34" charset="0"/>
              </a:rPr>
              <a:t>Table above depicts the resulting distribution of revenue per capita by districts.</a:t>
            </a:r>
          </a:p>
          <a:p>
            <a:pPr eaLnBrk="1" hangingPunct="1"/>
            <a:endParaRPr lang="en-US" sz="700" smtClean="0">
              <a:solidFill>
                <a:srgbClr val="0000FF"/>
              </a:solidFill>
              <a:ea typeface="Calibri" pitchFamily="34" charset="0"/>
              <a:cs typeface="Calibri" pitchFamily="34" charset="0"/>
            </a:endParaRPr>
          </a:p>
          <a:p>
            <a:pPr eaLnBrk="1" hangingPunct="1"/>
            <a:r>
              <a:rPr lang="en-US" sz="1800" b="1" smtClean="0">
                <a:solidFill>
                  <a:srgbClr val="0000FF"/>
                </a:solidFill>
                <a:ea typeface="Calibri" pitchFamily="34" charset="0"/>
                <a:cs typeface="Calibri" pitchFamily="34" charset="0"/>
              </a:rPr>
              <a:t>It is extremely skewed. Only 15 districts will have a per capita royalty revenue of more than Rs. 1000 per person per year. </a:t>
            </a:r>
          </a:p>
          <a:p>
            <a:pPr eaLnBrk="1" hangingPunct="1"/>
            <a:endParaRPr lang="en-US" sz="700" smtClean="0">
              <a:solidFill>
                <a:srgbClr val="0000FF"/>
              </a:solidFill>
              <a:ea typeface="Calibri" pitchFamily="34" charset="0"/>
              <a:cs typeface="Calibri" pitchFamily="34" charset="0"/>
            </a:endParaRPr>
          </a:p>
          <a:p>
            <a:pPr eaLnBrk="1" hangingPunct="1"/>
            <a:r>
              <a:rPr lang="en-US" sz="1800" b="1" smtClean="0">
                <a:solidFill>
                  <a:srgbClr val="0000FF"/>
                </a:solidFill>
                <a:ea typeface="Calibri" pitchFamily="34" charset="0"/>
                <a:cs typeface="Calibri" pitchFamily="34" charset="0"/>
              </a:rPr>
              <a:t>Most districts (520) will have no revenue to speak of </a:t>
            </a:r>
          </a:p>
          <a:p>
            <a:pPr eaLnBrk="1" hangingPunct="1"/>
            <a:endParaRPr lang="en-US" sz="400" b="1" smtClean="0">
              <a:solidFill>
                <a:srgbClr val="0000FF"/>
              </a:solidFill>
              <a:ea typeface="Calibri" pitchFamily="34" charset="0"/>
              <a:cs typeface="Calibri" pitchFamily="34" charset="0"/>
            </a:endParaRPr>
          </a:p>
          <a:p>
            <a:pPr eaLnBrk="1" hangingPunct="1"/>
            <a:r>
              <a:rPr lang="en-US" sz="1800" b="1" smtClean="0">
                <a:solidFill>
                  <a:srgbClr val="0000FF"/>
                </a:solidFill>
                <a:ea typeface="Calibri" pitchFamily="34" charset="0"/>
                <a:cs typeface="Calibri" pitchFamily="34" charset="0"/>
              </a:rPr>
              <a:t>50 districts will have a per capita royalty revenue of less than Rs. 100 per person per year. </a:t>
            </a:r>
          </a:p>
          <a:p>
            <a:pPr eaLnBrk="1" hangingPunct="1"/>
            <a:endParaRPr lang="en-US" sz="2000" smtClean="0">
              <a:solidFill>
                <a:srgbClr val="0000FF"/>
              </a:solidFill>
              <a:ea typeface="Calibri" pitchFamily="34" charset="0"/>
              <a:cs typeface="Calibri" pitchFamily="34" charset="0"/>
            </a:endParaRPr>
          </a:p>
        </p:txBody>
      </p:sp>
      <p:pic>
        <p:nvPicPr>
          <p:cNvPr id="25671" name="Picture 1" descr="cid:image001.gif@01CB1F77.FC0DE750"/>
          <p:cNvPicPr>
            <a:picLocks noChangeAspect="1" noChangeArrowheads="1"/>
          </p:cNvPicPr>
          <p:nvPr/>
        </p:nvPicPr>
        <p:blipFill>
          <a:blip r:embed="rId2"/>
          <a:srcRect/>
          <a:stretch>
            <a:fillRect/>
          </a:stretch>
        </p:blipFill>
        <p:spPr bwMode="auto">
          <a:xfrm>
            <a:off x="7696200" y="76200"/>
            <a:ext cx="1371600" cy="609600"/>
          </a:xfrm>
          <a:prstGeom prst="rect">
            <a:avLst/>
          </a:prstGeom>
          <a:noFill/>
          <a:ln w="9525">
            <a:noFill/>
            <a:miter lim="800000"/>
            <a:headEnd/>
            <a:tailEnd/>
          </a:ln>
        </p:spPr>
      </p:pic>
      <p:pic>
        <p:nvPicPr>
          <p:cNvPr id="25672" name="Picture 1" descr="cid:image001.gif@01CB1F77.FC0DE750"/>
          <p:cNvPicPr>
            <a:picLocks noChangeAspect="1" noChangeArrowheads="1"/>
          </p:cNvPicPr>
          <p:nvPr/>
        </p:nvPicPr>
        <p:blipFill>
          <a:blip r:embed="rId2"/>
          <a:srcRect/>
          <a:stretch>
            <a:fillRect/>
          </a:stretch>
        </p:blipFill>
        <p:spPr bwMode="auto">
          <a:xfrm>
            <a:off x="7772400" y="0"/>
            <a:ext cx="1371600" cy="762000"/>
          </a:xfrm>
          <a:prstGeom prst="rect">
            <a:avLst/>
          </a:prstGeom>
          <a:noFill/>
          <a:ln w="9525">
            <a:noFill/>
            <a:miter lim="800000"/>
            <a:headEnd/>
            <a:tailEnd/>
          </a:ln>
        </p:spPr>
      </p:pic>
      <p:sp>
        <p:nvSpPr>
          <p:cNvPr id="8" name="Right Brace 7"/>
          <p:cNvSpPr/>
          <p:nvPr/>
        </p:nvSpPr>
        <p:spPr>
          <a:xfrm>
            <a:off x="2895600" y="1828800"/>
            <a:ext cx="228600" cy="5334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674" name="TextBox 8"/>
          <p:cNvSpPr txBox="1">
            <a:spLocks noChangeArrowheads="1"/>
          </p:cNvSpPr>
          <p:nvPr/>
        </p:nvSpPr>
        <p:spPr bwMode="auto">
          <a:xfrm>
            <a:off x="3124200" y="1916113"/>
            <a:ext cx="441325" cy="369887"/>
          </a:xfrm>
          <a:prstGeom prst="rect">
            <a:avLst/>
          </a:prstGeom>
          <a:noFill/>
          <a:ln w="9525">
            <a:noFill/>
            <a:miter lim="800000"/>
            <a:headEnd/>
            <a:tailEnd/>
          </a:ln>
        </p:spPr>
        <p:txBody>
          <a:bodyPr wrap="none">
            <a:spAutoFit/>
          </a:bodyPr>
          <a:lstStyle/>
          <a:p>
            <a:r>
              <a:rPr lang="en-US" b="1"/>
              <a:t>50</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5"/>
          <p:cNvSpPr>
            <a:spLocks noGrp="1"/>
          </p:cNvSpPr>
          <p:nvPr>
            <p:ph idx="1"/>
          </p:nvPr>
        </p:nvSpPr>
        <p:spPr>
          <a:xfrm>
            <a:off x="255588" y="1143000"/>
            <a:ext cx="8202612" cy="5203825"/>
          </a:xfrm>
        </p:spPr>
        <p:txBody>
          <a:bodyPr/>
          <a:lstStyle/>
          <a:p>
            <a:pPr algn="just"/>
            <a:endParaRPr lang="en-US" sz="1800" smtClean="0">
              <a:solidFill>
                <a:srgbClr val="0000FF"/>
              </a:solidFill>
              <a:ea typeface="Calibri" pitchFamily="34" charset="0"/>
              <a:cs typeface="Calibri" pitchFamily="34" charset="0"/>
            </a:endParaRPr>
          </a:p>
          <a:p>
            <a:pPr algn="just"/>
            <a:r>
              <a:rPr lang="en-US" sz="1800" b="1" smtClean="0">
                <a:solidFill>
                  <a:srgbClr val="0000FF"/>
                </a:solidFill>
                <a:ea typeface="Calibri" pitchFamily="34" charset="0"/>
                <a:cs typeface="Calibri" pitchFamily="34" charset="0"/>
              </a:rPr>
              <a:t>Because of assorted reasons, sharing 26% of profit is a bad idea</a:t>
            </a:r>
          </a:p>
          <a:p>
            <a:pPr algn="just"/>
            <a:endParaRPr lang="en-US" sz="1000" b="1" smtClean="0">
              <a:solidFill>
                <a:srgbClr val="0000FF"/>
              </a:solidFill>
              <a:ea typeface="Calibri" pitchFamily="34" charset="0"/>
              <a:cs typeface="Calibri" pitchFamily="34" charset="0"/>
            </a:endParaRPr>
          </a:p>
          <a:p>
            <a:pPr algn="just"/>
            <a:r>
              <a:rPr lang="en-US" sz="1800" smtClean="0">
                <a:solidFill>
                  <a:srgbClr val="0000FF"/>
                </a:solidFill>
                <a:ea typeface="Calibri" pitchFamily="34" charset="0"/>
                <a:cs typeface="Calibri" pitchFamily="34" charset="0"/>
              </a:rPr>
              <a:t>How does one handle captive mining? </a:t>
            </a:r>
          </a:p>
          <a:p>
            <a:pPr algn="just">
              <a:buFontTx/>
              <a:buNone/>
            </a:pPr>
            <a:endParaRPr lang="en-US" sz="1000" b="1" smtClean="0">
              <a:solidFill>
                <a:srgbClr val="0000FF"/>
              </a:solidFill>
              <a:ea typeface="Calibri" pitchFamily="34" charset="0"/>
              <a:cs typeface="Calibri" pitchFamily="34" charset="0"/>
            </a:endParaRPr>
          </a:p>
          <a:p>
            <a:pPr algn="just"/>
            <a:r>
              <a:rPr lang="en-US" sz="1800" b="1" smtClean="0">
                <a:solidFill>
                  <a:srgbClr val="0000FF"/>
                </a:solidFill>
                <a:ea typeface="Calibri" pitchFamily="34" charset="0"/>
                <a:cs typeface="Calibri" pitchFamily="34" charset="0"/>
              </a:rPr>
              <a:t>Shouldn't existing CSR and R&amp;R expenditure by companies also be integrated into whatever is proposed to be done with this "additional" royalty?</a:t>
            </a:r>
          </a:p>
          <a:p>
            <a:pPr algn="just"/>
            <a:endParaRPr lang="en-US" sz="1000" b="1" smtClean="0">
              <a:solidFill>
                <a:srgbClr val="0000FF"/>
              </a:solidFill>
              <a:ea typeface="Calibri" pitchFamily="34" charset="0"/>
              <a:cs typeface="Calibri" pitchFamily="34" charset="0"/>
            </a:endParaRPr>
          </a:p>
          <a:p>
            <a:pPr algn="just"/>
            <a:r>
              <a:rPr lang="en-US" sz="1800" b="1" smtClean="0">
                <a:solidFill>
                  <a:srgbClr val="0000FF"/>
                </a:solidFill>
                <a:ea typeface="Calibri" pitchFamily="34" charset="0"/>
                <a:cs typeface="Calibri" pitchFamily="34" charset="0"/>
              </a:rPr>
              <a:t>How is displacement due to mining different from displacement due to some other kind of economic activity?</a:t>
            </a:r>
          </a:p>
          <a:p>
            <a:pPr algn="just"/>
            <a:endParaRPr lang="en-US" sz="1000" b="1" smtClean="0">
              <a:solidFill>
                <a:srgbClr val="0000FF"/>
              </a:solidFill>
              <a:ea typeface="Calibri" pitchFamily="34" charset="0"/>
              <a:cs typeface="Calibri" pitchFamily="34" charset="0"/>
            </a:endParaRPr>
          </a:p>
          <a:p>
            <a:pPr algn="just"/>
            <a:r>
              <a:rPr lang="en-US" sz="1800" b="1" smtClean="0">
                <a:solidFill>
                  <a:srgbClr val="0000FF"/>
                </a:solidFill>
                <a:ea typeface="Calibri" pitchFamily="34" charset="0"/>
                <a:cs typeface="Calibri" pitchFamily="34" charset="0"/>
              </a:rPr>
              <a:t>How is displacement caused to tribals different from displacement caused to non-tribals? </a:t>
            </a:r>
          </a:p>
          <a:p>
            <a:pPr algn="just">
              <a:buFontTx/>
              <a:buNone/>
            </a:pPr>
            <a:endParaRPr lang="en-US" sz="1000" b="1" smtClean="0">
              <a:solidFill>
                <a:srgbClr val="0000FF"/>
              </a:solidFill>
              <a:ea typeface="Calibri" pitchFamily="34" charset="0"/>
              <a:cs typeface="Calibri" pitchFamily="34" charset="0"/>
            </a:endParaRPr>
          </a:p>
          <a:p>
            <a:pPr algn="just"/>
            <a:r>
              <a:rPr lang="en-US" sz="1800" b="1" smtClean="0">
                <a:solidFill>
                  <a:srgbClr val="0000FF"/>
                </a:solidFill>
                <a:ea typeface="Calibri" pitchFamily="34" charset="0"/>
                <a:cs typeface="Calibri" pitchFamily="34" charset="0"/>
              </a:rPr>
              <a:t>How about giving companies a choice of either paying additional royalty or improving social and physical infrastructure</a:t>
            </a:r>
          </a:p>
          <a:p>
            <a:pPr algn="just"/>
            <a:endParaRPr lang="en-US" sz="1800" smtClean="0">
              <a:solidFill>
                <a:srgbClr val="0000FF"/>
              </a:solidFill>
              <a:ea typeface="Calibri" pitchFamily="34" charset="0"/>
              <a:cs typeface="Calibri" pitchFamily="34" charset="0"/>
            </a:endParaRPr>
          </a:p>
          <a:p>
            <a:pPr algn="just">
              <a:buFontTx/>
              <a:buNone/>
            </a:pPr>
            <a:endParaRPr lang="en-US" sz="1800" smtClean="0">
              <a:solidFill>
                <a:srgbClr val="0000FF"/>
              </a:solidFill>
              <a:ea typeface="Calibri" pitchFamily="34" charset="0"/>
              <a:cs typeface="Calibri" pitchFamily="34" charset="0"/>
            </a:endParaRPr>
          </a:p>
          <a:p>
            <a:pPr algn="just"/>
            <a:endParaRPr lang="en-US" sz="1800" smtClean="0">
              <a:solidFill>
                <a:srgbClr val="0000FF"/>
              </a:solidFill>
              <a:ea typeface="Calibri" pitchFamily="34" charset="0"/>
              <a:cs typeface="Calibri" pitchFamily="34" charset="0"/>
            </a:endParaRPr>
          </a:p>
        </p:txBody>
      </p:sp>
      <p:sp>
        <p:nvSpPr>
          <p:cNvPr id="47108" name="Slide Number Placeholder 3"/>
          <p:cNvSpPr>
            <a:spLocks noGrp="1"/>
          </p:cNvSpPr>
          <p:nvPr>
            <p:ph type="sldNum" sz="quarter" idx="12"/>
          </p:nvPr>
        </p:nvSpPr>
        <p:spPr>
          <a:xfrm>
            <a:off x="457200" y="6356350"/>
            <a:ext cx="2133600" cy="365125"/>
          </a:xfrm>
        </p:spPr>
        <p:txBody>
          <a:bodyPr/>
          <a:lstStyle/>
          <a:p>
            <a:pPr algn="l">
              <a:defRPr/>
            </a:pPr>
            <a:fld id="{7102BC4C-6951-453A-AF46-986F26CB3096}" type="slidenum">
              <a:rPr lang="en-US" smtClean="0">
                <a:latin typeface="Trebuchet MS" pitchFamily="34" charset="0"/>
              </a:rPr>
              <a:pPr algn="l">
                <a:defRPr/>
              </a:pPr>
              <a:t>25</a:t>
            </a:fld>
            <a:endParaRPr lang="en-US" dirty="0" smtClean="0">
              <a:latin typeface="Trebuchet MS" pitchFamily="34" charset="0"/>
            </a:endParaRPr>
          </a:p>
        </p:txBody>
      </p:sp>
      <p:pic>
        <p:nvPicPr>
          <p:cNvPr id="26628" name="Picture 1" descr="cid:image001.gif@01CB1F77.FC0DE750"/>
          <p:cNvPicPr>
            <a:picLocks noChangeAspect="1" noChangeArrowheads="1"/>
          </p:cNvPicPr>
          <p:nvPr/>
        </p:nvPicPr>
        <p:blipFill>
          <a:blip r:embed="rId3"/>
          <a:srcRect/>
          <a:stretch>
            <a:fillRect/>
          </a:stretch>
        </p:blipFill>
        <p:spPr bwMode="auto">
          <a:xfrm>
            <a:off x="7696200" y="76200"/>
            <a:ext cx="1371600" cy="762000"/>
          </a:xfrm>
          <a:prstGeom prst="rect">
            <a:avLst/>
          </a:prstGeom>
          <a:noFill/>
          <a:ln w="9525">
            <a:noFill/>
            <a:miter lim="800000"/>
            <a:headEnd/>
            <a:tailEnd/>
          </a:ln>
        </p:spPr>
      </p:pic>
      <p:pic>
        <p:nvPicPr>
          <p:cNvPr id="26629" name="Picture 1" descr="cid:image001.gif@01CB1F77.FC0DE750"/>
          <p:cNvPicPr>
            <a:picLocks noChangeAspect="1" noChangeArrowheads="1"/>
          </p:cNvPicPr>
          <p:nvPr/>
        </p:nvPicPr>
        <p:blipFill>
          <a:blip r:embed="rId3"/>
          <a:srcRect/>
          <a:stretch>
            <a:fillRect/>
          </a:stretch>
        </p:blipFill>
        <p:spPr bwMode="auto">
          <a:xfrm>
            <a:off x="7772400" y="0"/>
            <a:ext cx="1371600" cy="762000"/>
          </a:xfrm>
          <a:prstGeom prst="rect">
            <a:avLst/>
          </a:prstGeom>
          <a:noFill/>
          <a:ln w="9525">
            <a:noFill/>
            <a:miter lim="800000"/>
            <a:headEnd/>
            <a:tailEnd/>
          </a:ln>
        </p:spPr>
      </p:pic>
      <p:sp>
        <p:nvSpPr>
          <p:cNvPr id="47106" name="Title 4"/>
          <p:cNvSpPr>
            <a:spLocks noGrp="1"/>
          </p:cNvSpPr>
          <p:nvPr>
            <p:ph type="title"/>
          </p:nvPr>
        </p:nvSpPr>
        <p:spPr>
          <a:xfrm>
            <a:off x="228600" y="630238"/>
            <a:ext cx="8229600" cy="360362"/>
          </a:xfrm>
        </p:spPr>
        <p:txBody>
          <a:bodyPr>
            <a:noAutofit/>
          </a:bodyPr>
          <a:lstStyle/>
          <a:p>
            <a:pPr>
              <a:defRPr/>
            </a:pPr>
            <a:r>
              <a:rPr lang="en-US" sz="2400" b="1" dirty="0" smtClean="0">
                <a:solidFill>
                  <a:schemeClr val="tx2">
                    <a:lumMod val="50000"/>
                  </a:schemeClr>
                </a:solidFill>
                <a:cs typeface="Cambria" pitchFamily="18" charset="0"/>
              </a:rPr>
              <a:t>Views of Dr. </a:t>
            </a:r>
            <a:r>
              <a:rPr lang="en-US" sz="2400" b="1" dirty="0" err="1" smtClean="0">
                <a:solidFill>
                  <a:schemeClr val="tx2">
                    <a:lumMod val="50000"/>
                  </a:schemeClr>
                </a:solidFill>
                <a:cs typeface="Cambria" pitchFamily="18" charset="0"/>
              </a:rPr>
              <a:t>Bibek</a:t>
            </a:r>
            <a:r>
              <a:rPr lang="en-US" sz="2400" b="1" dirty="0" smtClean="0">
                <a:solidFill>
                  <a:schemeClr val="tx2">
                    <a:lumMod val="50000"/>
                  </a:schemeClr>
                </a:solidFill>
                <a:cs typeface="Cambria" pitchFamily="18" charset="0"/>
              </a:rPr>
              <a:t> </a:t>
            </a:r>
            <a:r>
              <a:rPr lang="en-US" sz="2400" b="1" dirty="0" err="1" smtClean="0">
                <a:solidFill>
                  <a:schemeClr val="tx2">
                    <a:lumMod val="50000"/>
                  </a:schemeClr>
                </a:solidFill>
                <a:cs typeface="Cambria" pitchFamily="18" charset="0"/>
              </a:rPr>
              <a:t>Debroy</a:t>
            </a:r>
            <a:r>
              <a:rPr lang="en-US" sz="2400" b="1" dirty="0" smtClean="0">
                <a:solidFill>
                  <a:schemeClr val="tx2">
                    <a:lumMod val="50000"/>
                  </a:schemeClr>
                </a:solidFill>
                <a:cs typeface="Cambria" pitchFamily="18" charset="0"/>
              </a:rPr>
              <a:t> on Draft MMDR Act and Profit Share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cid:image001.gif@01CB1F77.FC0DE750"/>
          <p:cNvPicPr>
            <a:picLocks noChangeAspect="1" noChangeArrowheads="1"/>
          </p:cNvPicPr>
          <p:nvPr/>
        </p:nvPicPr>
        <p:blipFill>
          <a:blip r:embed="rId2"/>
          <a:srcRect/>
          <a:stretch>
            <a:fillRect/>
          </a:stretch>
        </p:blipFill>
        <p:spPr bwMode="auto">
          <a:xfrm>
            <a:off x="7772400" y="0"/>
            <a:ext cx="1371600" cy="762000"/>
          </a:xfrm>
          <a:prstGeom prst="rect">
            <a:avLst/>
          </a:prstGeom>
          <a:noFill/>
          <a:ln w="9525">
            <a:noFill/>
            <a:miter lim="800000"/>
            <a:headEnd/>
            <a:tailEnd/>
          </a:ln>
        </p:spPr>
      </p:pic>
      <p:sp>
        <p:nvSpPr>
          <p:cNvPr id="27651" name="Title 2"/>
          <p:cNvSpPr>
            <a:spLocks noGrp="1"/>
          </p:cNvSpPr>
          <p:nvPr>
            <p:ph type="title" idx="4294967295"/>
          </p:nvPr>
        </p:nvSpPr>
        <p:spPr>
          <a:xfrm>
            <a:off x="152400" y="609600"/>
            <a:ext cx="8229600" cy="563563"/>
          </a:xfrm>
        </p:spPr>
        <p:txBody>
          <a:bodyPr/>
          <a:lstStyle/>
          <a:p>
            <a:r>
              <a:rPr lang="en-US" sz="2400" b="1" smtClean="0"/>
              <a:t>Mineral Resource Rent Tax- Australia</a:t>
            </a:r>
          </a:p>
        </p:txBody>
      </p:sp>
      <p:pic>
        <p:nvPicPr>
          <p:cNvPr id="27652" name="Picture 1" descr="cid:image001.gif@01CB1F77.FC0DE750"/>
          <p:cNvPicPr>
            <a:picLocks noChangeAspect="1" noChangeArrowheads="1"/>
          </p:cNvPicPr>
          <p:nvPr/>
        </p:nvPicPr>
        <p:blipFill>
          <a:blip r:embed="rId2"/>
          <a:srcRect/>
          <a:stretch>
            <a:fillRect/>
          </a:stretch>
        </p:blipFill>
        <p:spPr bwMode="auto">
          <a:xfrm>
            <a:off x="7772400" y="0"/>
            <a:ext cx="1371600" cy="762000"/>
          </a:xfrm>
          <a:prstGeom prst="rect">
            <a:avLst/>
          </a:prstGeom>
          <a:noFill/>
          <a:ln w="9525">
            <a:noFill/>
            <a:miter lim="800000"/>
            <a:headEnd/>
            <a:tailEnd/>
          </a:ln>
        </p:spPr>
      </p:pic>
      <p:sp>
        <p:nvSpPr>
          <p:cNvPr id="27653" name="Content Placeholder 3"/>
          <p:cNvSpPr>
            <a:spLocks noGrp="1"/>
          </p:cNvSpPr>
          <p:nvPr>
            <p:ph idx="4294967295"/>
          </p:nvPr>
        </p:nvSpPr>
        <p:spPr>
          <a:xfrm>
            <a:off x="152400" y="1371600"/>
            <a:ext cx="8839200" cy="5562600"/>
          </a:xfrm>
        </p:spPr>
        <p:txBody>
          <a:bodyPr/>
          <a:lstStyle/>
          <a:p>
            <a:r>
              <a:rPr lang="en-US" sz="1800" b="1" smtClean="0">
                <a:solidFill>
                  <a:srgbClr val="0000FF"/>
                </a:solidFill>
              </a:rPr>
              <a:t>Applicable only to Iron Ore &amp; Coal Mining companies having profit                                                    more than $ 50  Mn</a:t>
            </a:r>
          </a:p>
          <a:p>
            <a:pPr>
              <a:buFont typeface="Arial" pitchFamily="34" charset="0"/>
              <a:buNone/>
            </a:pPr>
            <a:endParaRPr lang="en-US" sz="1000" smtClean="0">
              <a:solidFill>
                <a:srgbClr val="0000FF"/>
              </a:solidFill>
            </a:endParaRPr>
          </a:p>
          <a:p>
            <a:r>
              <a:rPr lang="en-US" sz="1800" smtClean="0">
                <a:solidFill>
                  <a:srgbClr val="0000FF"/>
                </a:solidFill>
              </a:rPr>
              <a:t>A number of exemptions &amp; relaxations have been announced keeping in mind                               the competitiveness of mining industry &amp; impact on new investment proposals  i.e </a:t>
            </a:r>
          </a:p>
          <a:p>
            <a:pPr algn="just"/>
            <a:endParaRPr lang="en-US" sz="600" smtClean="0">
              <a:solidFill>
                <a:srgbClr val="0000FF"/>
              </a:solidFill>
            </a:endParaRPr>
          </a:p>
          <a:p>
            <a:pPr lvl="1">
              <a:buFont typeface="Arial" pitchFamily="34" charset="0"/>
              <a:buChar char="•"/>
            </a:pPr>
            <a:r>
              <a:rPr lang="en-US" sz="1800" b="1" smtClean="0">
                <a:solidFill>
                  <a:srgbClr val="0000FF"/>
                </a:solidFill>
              </a:rPr>
              <a:t>25% extraction allowance to shield from MRRT, </a:t>
            </a:r>
            <a:r>
              <a:rPr lang="en-US" sz="1800" smtClean="0">
                <a:solidFill>
                  <a:srgbClr val="0000FF"/>
                </a:solidFill>
              </a:rPr>
              <a:t>the imported know-how and capital that mining companies bring for mineral extraction.                                                                  </a:t>
            </a:r>
            <a:r>
              <a:rPr lang="en-US" sz="1800" b="1" smtClean="0">
                <a:solidFill>
                  <a:srgbClr val="0000FF"/>
                </a:solidFill>
              </a:rPr>
              <a:t>(The MRRT net rate therefore will be 30% - 7.5% =  22.5%)</a:t>
            </a:r>
          </a:p>
          <a:p>
            <a:pPr lvl="1" algn="just">
              <a:buFont typeface="Arial" pitchFamily="34" charset="0"/>
              <a:buChar char="•"/>
            </a:pPr>
            <a:endParaRPr lang="en-US" sz="600" b="1" smtClean="0">
              <a:solidFill>
                <a:srgbClr val="0000FF"/>
              </a:solidFill>
            </a:endParaRPr>
          </a:p>
          <a:p>
            <a:pPr lvl="1" algn="just">
              <a:buFont typeface="Arial" pitchFamily="34" charset="0"/>
              <a:buChar char="•"/>
            </a:pPr>
            <a:r>
              <a:rPr lang="en-US" sz="1800" b="1" smtClean="0">
                <a:solidFill>
                  <a:srgbClr val="0000FF"/>
                </a:solidFill>
              </a:rPr>
              <a:t>Set off of new capital expenditure incurred after 1</a:t>
            </a:r>
            <a:r>
              <a:rPr lang="en-US" sz="1800" b="1" baseline="30000" smtClean="0">
                <a:solidFill>
                  <a:srgbClr val="0000FF"/>
                </a:solidFill>
              </a:rPr>
              <a:t>st</a:t>
            </a:r>
            <a:r>
              <a:rPr lang="en-US" sz="1800" b="1" smtClean="0">
                <a:solidFill>
                  <a:srgbClr val="0000FF"/>
                </a:solidFill>
              </a:rPr>
              <a:t> July 2012 upfront</a:t>
            </a:r>
          </a:p>
          <a:p>
            <a:pPr lvl="1" algn="just">
              <a:buFont typeface="Arial" pitchFamily="34" charset="0"/>
              <a:buChar char="•"/>
            </a:pPr>
            <a:endParaRPr lang="en-US" sz="600" b="1" smtClean="0">
              <a:solidFill>
                <a:srgbClr val="0000FF"/>
              </a:solidFill>
            </a:endParaRPr>
          </a:p>
          <a:p>
            <a:pPr lvl="1" algn="just">
              <a:buFont typeface="Arial" pitchFamily="34" charset="0"/>
              <a:buChar char="•"/>
            </a:pPr>
            <a:r>
              <a:rPr lang="en-US" sz="1800" b="1" smtClean="0">
                <a:solidFill>
                  <a:srgbClr val="0000FF"/>
                </a:solidFill>
              </a:rPr>
              <a:t>Uplift rate for un-deducted  expenditure under MRRT is proposed at long term bond rate plus 7% p.a. </a:t>
            </a:r>
          </a:p>
          <a:p>
            <a:pPr lvl="1" algn="just">
              <a:buFont typeface="Arial" pitchFamily="34" charset="0"/>
              <a:buChar char="•"/>
            </a:pPr>
            <a:endParaRPr lang="en-US" sz="600" b="1" smtClean="0">
              <a:solidFill>
                <a:srgbClr val="0000FF"/>
              </a:solidFill>
            </a:endParaRPr>
          </a:p>
          <a:p>
            <a:pPr lvl="1" algn="just">
              <a:buFont typeface="Arial" pitchFamily="34" charset="0"/>
              <a:buChar char="•"/>
            </a:pPr>
            <a:r>
              <a:rPr lang="en-US" sz="1800" b="1" smtClean="0">
                <a:solidFill>
                  <a:srgbClr val="0000FF"/>
                </a:solidFill>
              </a:rPr>
              <a:t>Unused credits for royalties paid will be uplifted at long term bond rate plus 7% p.a</a:t>
            </a:r>
          </a:p>
          <a:p>
            <a:pPr lvl="1" algn="just">
              <a:buFont typeface="Arial" pitchFamily="34" charset="0"/>
              <a:buChar char="•"/>
            </a:pPr>
            <a:endParaRPr lang="en-US" sz="600" b="1" smtClean="0">
              <a:solidFill>
                <a:srgbClr val="0000FF"/>
              </a:solidFill>
            </a:endParaRPr>
          </a:p>
          <a:p>
            <a:pPr lvl="1" algn="just">
              <a:buFont typeface="Arial" pitchFamily="34" charset="0"/>
              <a:buChar char="•"/>
            </a:pPr>
            <a:r>
              <a:rPr lang="en-US" sz="1800" b="1" smtClean="0">
                <a:solidFill>
                  <a:srgbClr val="0000FF"/>
                </a:solidFill>
              </a:rPr>
              <a:t>Set off is allowed for investment in construction phase of a project from another project which is in production.</a:t>
            </a:r>
          </a:p>
          <a:p>
            <a:pPr lvl="1" algn="just">
              <a:buFont typeface="Arial" pitchFamily="34" charset="0"/>
              <a:buChar char="•"/>
            </a:pPr>
            <a:endParaRPr lang="en-US" sz="1000" smtClean="0">
              <a:solidFill>
                <a:srgbClr val="0000F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idx="4294967295"/>
          </p:nvPr>
        </p:nvSpPr>
        <p:spPr>
          <a:xfrm>
            <a:off x="152400" y="655638"/>
            <a:ext cx="8229600" cy="563562"/>
          </a:xfrm>
        </p:spPr>
        <p:txBody>
          <a:bodyPr/>
          <a:lstStyle/>
          <a:p>
            <a:r>
              <a:rPr lang="en-US" sz="2400" b="1" smtClean="0"/>
              <a:t>Mineral Resource Rent Tax- Australia.. Contd.</a:t>
            </a:r>
          </a:p>
        </p:txBody>
      </p:sp>
      <p:pic>
        <p:nvPicPr>
          <p:cNvPr id="28675" name="Picture 1" descr="cid:image001.gif@01CB1F77.FC0DE750"/>
          <p:cNvPicPr>
            <a:picLocks noChangeAspect="1" noChangeArrowheads="1"/>
          </p:cNvPicPr>
          <p:nvPr/>
        </p:nvPicPr>
        <p:blipFill>
          <a:blip r:embed="rId2"/>
          <a:srcRect/>
          <a:stretch>
            <a:fillRect/>
          </a:stretch>
        </p:blipFill>
        <p:spPr bwMode="auto">
          <a:xfrm>
            <a:off x="7696200" y="76200"/>
            <a:ext cx="1371600" cy="762000"/>
          </a:xfrm>
          <a:prstGeom prst="rect">
            <a:avLst/>
          </a:prstGeom>
          <a:noFill/>
          <a:ln w="9525">
            <a:noFill/>
            <a:miter lim="800000"/>
            <a:headEnd/>
            <a:tailEnd/>
          </a:ln>
        </p:spPr>
      </p:pic>
      <p:pic>
        <p:nvPicPr>
          <p:cNvPr id="28676" name="Picture 1" descr="cid:image001.gif@01CB1F77.FC0DE750"/>
          <p:cNvPicPr>
            <a:picLocks noChangeAspect="1" noChangeArrowheads="1"/>
          </p:cNvPicPr>
          <p:nvPr/>
        </p:nvPicPr>
        <p:blipFill>
          <a:blip r:embed="rId2"/>
          <a:srcRect/>
          <a:stretch>
            <a:fillRect/>
          </a:stretch>
        </p:blipFill>
        <p:spPr bwMode="auto">
          <a:xfrm>
            <a:off x="7772400" y="0"/>
            <a:ext cx="1371600" cy="762000"/>
          </a:xfrm>
          <a:prstGeom prst="rect">
            <a:avLst/>
          </a:prstGeom>
          <a:noFill/>
          <a:ln w="9525">
            <a:noFill/>
            <a:miter lim="800000"/>
            <a:headEnd/>
            <a:tailEnd/>
          </a:ln>
        </p:spPr>
      </p:pic>
      <p:sp>
        <p:nvSpPr>
          <p:cNvPr id="28677" name="Content Placeholder 3"/>
          <p:cNvSpPr>
            <a:spLocks noGrp="1"/>
          </p:cNvSpPr>
          <p:nvPr>
            <p:ph idx="4294967295"/>
          </p:nvPr>
        </p:nvSpPr>
        <p:spPr>
          <a:xfrm>
            <a:off x="228600" y="1752600"/>
            <a:ext cx="7010400" cy="5562600"/>
          </a:xfrm>
        </p:spPr>
        <p:txBody>
          <a:bodyPr/>
          <a:lstStyle/>
          <a:p>
            <a:pPr lvl="1" algn="just">
              <a:buFont typeface="Arial" pitchFamily="34" charset="0"/>
              <a:buChar char="•"/>
            </a:pPr>
            <a:endParaRPr lang="en-US" sz="1000" smtClean="0">
              <a:solidFill>
                <a:srgbClr val="0000FF"/>
              </a:solidFill>
            </a:endParaRPr>
          </a:p>
          <a:p>
            <a:r>
              <a:rPr lang="en-US" sz="1800" b="1" smtClean="0">
                <a:solidFill>
                  <a:srgbClr val="0000FF"/>
                </a:solidFill>
              </a:rPr>
              <a:t>The net effect of MRRT is overall increase of 1 - 5%  tax depending on different projects i.e. from 39% previous taxation to maximum 44% post MRRT</a:t>
            </a:r>
          </a:p>
          <a:p>
            <a:pPr>
              <a:lnSpc>
                <a:spcPct val="150000"/>
              </a:lnSpc>
              <a:buFont typeface="Arial" pitchFamily="34" charset="0"/>
              <a:buNone/>
            </a:pPr>
            <a:endParaRPr lang="en-US" sz="1200" smtClean="0">
              <a:solidFill>
                <a:srgbClr val="0000FF"/>
              </a:solidFill>
            </a:endParaRPr>
          </a:p>
          <a:p>
            <a:r>
              <a:rPr lang="en-US" sz="1800" b="1" smtClean="0">
                <a:solidFill>
                  <a:srgbClr val="0000FF"/>
                </a:solidFill>
              </a:rPr>
              <a:t>Have established a consultative process by framing a policy transition  group. This will allow affected businesses  to further deliberate on the provisions of MRRT.</a:t>
            </a:r>
          </a:p>
          <a:p>
            <a:pPr algn="just">
              <a:buFont typeface="Arial" pitchFamily="34" charset="0"/>
              <a:buNone/>
            </a:pPr>
            <a:endParaRPr lang="en-US" sz="1000" smtClean="0">
              <a:solidFill>
                <a:srgbClr val="0000FF"/>
              </a:solidFill>
            </a:endParaRPr>
          </a:p>
          <a:p>
            <a:pPr>
              <a:lnSpc>
                <a:spcPct val="150000"/>
              </a:lnSpc>
              <a:buFont typeface="Arial" pitchFamily="34" charset="0"/>
              <a:buAutoNum type="arabicParenR"/>
            </a:pPr>
            <a:endParaRPr lang="en-US" sz="1800" smtClean="0">
              <a:solidFill>
                <a:srgbClr val="0000FF"/>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457200"/>
            <a:ext cx="8229600" cy="609600"/>
          </a:xfrm>
        </p:spPr>
        <p:txBody>
          <a:bodyPr>
            <a:normAutofit/>
          </a:bodyPr>
          <a:lstStyle/>
          <a:p>
            <a:pPr>
              <a:defRPr/>
            </a:pPr>
            <a:r>
              <a:rPr lang="en-US" sz="2400" b="1" u="sng" dirty="0" smtClean="0">
                <a:solidFill>
                  <a:schemeClr val="tx2">
                    <a:lumMod val="50000"/>
                  </a:schemeClr>
                </a:solidFill>
                <a:cs typeface="Cambria" pitchFamily="18" charset="0"/>
              </a:rPr>
              <a:t>Submissions</a:t>
            </a:r>
          </a:p>
        </p:txBody>
      </p:sp>
      <p:sp>
        <p:nvSpPr>
          <p:cNvPr id="3" name="Content Placeholder 2"/>
          <p:cNvSpPr>
            <a:spLocks noGrp="1"/>
          </p:cNvSpPr>
          <p:nvPr>
            <p:ph idx="1"/>
          </p:nvPr>
        </p:nvSpPr>
        <p:spPr>
          <a:xfrm>
            <a:off x="381000" y="1447800"/>
            <a:ext cx="8367713" cy="4513263"/>
          </a:xfrm>
        </p:spPr>
        <p:txBody>
          <a:bodyPr>
            <a:noAutofit/>
          </a:bodyPr>
          <a:lstStyle/>
          <a:p>
            <a:pPr algn="just">
              <a:defRPr/>
            </a:pPr>
            <a:r>
              <a:rPr lang="en-US" sz="1800" dirty="0" smtClean="0">
                <a:solidFill>
                  <a:srgbClr val="0000FF"/>
                </a:solidFill>
              </a:rPr>
              <a:t>The proposed amendment in its present form will have a catastrophic impact on all stakeholders with little certainty of delivering benefits to the broader communities. </a:t>
            </a:r>
          </a:p>
          <a:p>
            <a:pPr algn="just">
              <a:buFont typeface="Arial" pitchFamily="34" charset="0"/>
              <a:buNone/>
              <a:defRPr/>
            </a:pPr>
            <a:endParaRPr lang="en-US" sz="1000" dirty="0" smtClean="0">
              <a:solidFill>
                <a:srgbClr val="0000FF"/>
              </a:solidFill>
            </a:endParaRPr>
          </a:p>
          <a:p>
            <a:pPr algn="just">
              <a:buFont typeface="Arial" pitchFamily="34" charset="0"/>
              <a:buNone/>
              <a:defRPr/>
            </a:pPr>
            <a:endParaRPr lang="en-US" sz="700" dirty="0" smtClean="0">
              <a:solidFill>
                <a:srgbClr val="0000FF"/>
              </a:solidFill>
            </a:endParaRPr>
          </a:p>
          <a:p>
            <a:pPr algn="just">
              <a:defRPr/>
            </a:pPr>
            <a:r>
              <a:rPr lang="en-US" sz="1800" dirty="0" smtClean="0">
                <a:solidFill>
                  <a:srgbClr val="0000FF"/>
                </a:solidFill>
              </a:rPr>
              <a:t>It will hamper employment generation, competitiveness, Long term growth prospects of the mining sector.</a:t>
            </a:r>
          </a:p>
          <a:p>
            <a:pPr algn="just">
              <a:defRPr/>
            </a:pPr>
            <a:endParaRPr lang="en-US" sz="1000" dirty="0" smtClean="0">
              <a:solidFill>
                <a:srgbClr val="0000FF"/>
              </a:solidFill>
            </a:endParaRPr>
          </a:p>
          <a:p>
            <a:pPr algn="just">
              <a:defRPr/>
            </a:pPr>
            <a:endParaRPr lang="en-US" sz="400" dirty="0" smtClean="0">
              <a:solidFill>
                <a:srgbClr val="0000FF"/>
              </a:solidFill>
            </a:endParaRPr>
          </a:p>
          <a:p>
            <a:pPr>
              <a:defRPr/>
            </a:pPr>
            <a:r>
              <a:rPr lang="en-US" sz="1800" dirty="0" smtClean="0">
                <a:solidFill>
                  <a:srgbClr val="0000FF"/>
                </a:solidFill>
              </a:rPr>
              <a:t>Firstly it must be determined as to what is the total taxation which the miner can bear,  Secondly what is the international rate of taxation/ Royalty.  only after ascertaining the above the royalty/total taxes may be determined</a:t>
            </a:r>
            <a:endParaRPr lang="en-US" sz="1600" dirty="0">
              <a:solidFill>
                <a:schemeClr val="tx2">
                  <a:lumMod val="50000"/>
                </a:schemeClr>
              </a:solidFill>
            </a:endParaRPr>
          </a:p>
        </p:txBody>
      </p:sp>
      <p:pic>
        <p:nvPicPr>
          <p:cNvPr id="29700" name="Picture 1" descr="cid:image001.gif@01CB1F77.FC0DE750"/>
          <p:cNvPicPr>
            <a:picLocks noChangeAspect="1" noChangeArrowheads="1"/>
          </p:cNvPicPr>
          <p:nvPr/>
        </p:nvPicPr>
        <p:blipFill>
          <a:blip r:embed="rId2"/>
          <a:srcRect/>
          <a:stretch>
            <a:fillRect/>
          </a:stretch>
        </p:blipFill>
        <p:spPr bwMode="auto">
          <a:xfrm>
            <a:off x="7772400" y="0"/>
            <a:ext cx="1371600" cy="762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a:xfrm>
            <a:off x="457200" y="274638"/>
            <a:ext cx="8229600" cy="639762"/>
          </a:xfrm>
        </p:spPr>
        <p:txBody>
          <a:bodyPr/>
          <a:lstStyle/>
          <a:p>
            <a:r>
              <a:rPr lang="en-US" sz="2400" smtClean="0"/>
              <a:t>Submissions …Contd.</a:t>
            </a:r>
          </a:p>
        </p:txBody>
      </p:sp>
      <p:sp>
        <p:nvSpPr>
          <p:cNvPr id="30723" name="Content Placeholder 4"/>
          <p:cNvSpPr>
            <a:spLocks noGrp="1"/>
          </p:cNvSpPr>
          <p:nvPr>
            <p:ph idx="1"/>
          </p:nvPr>
        </p:nvSpPr>
        <p:spPr>
          <a:xfrm>
            <a:off x="0" y="990600"/>
            <a:ext cx="9144000" cy="4983163"/>
          </a:xfrm>
        </p:spPr>
        <p:txBody>
          <a:bodyPr/>
          <a:lstStyle/>
          <a:p>
            <a:pPr algn="just">
              <a:buFont typeface="Arial" pitchFamily="34" charset="0"/>
              <a:buNone/>
            </a:pPr>
            <a:r>
              <a:rPr lang="en-US" sz="1800" b="1" smtClean="0">
                <a:solidFill>
                  <a:srgbClr val="0000FF"/>
                </a:solidFill>
              </a:rPr>
              <a:t>Royalty based approach: </a:t>
            </a:r>
          </a:p>
          <a:p>
            <a:pPr algn="just"/>
            <a:r>
              <a:rPr lang="en-US" sz="1800" b="1" smtClean="0">
                <a:solidFill>
                  <a:srgbClr val="0000FF"/>
                </a:solidFill>
              </a:rPr>
              <a:t>An amount not exceeding 26% of royalty as proposed by ministry of mines may be collected from the concerned mining lease holder irrespective whether it is Coal or any other Mineral. </a:t>
            </a:r>
          </a:p>
          <a:p>
            <a:pPr algn="just">
              <a:buFont typeface="Arial" pitchFamily="34" charset="0"/>
              <a:buNone/>
            </a:pPr>
            <a:endParaRPr lang="en-US" sz="1000" b="1" smtClean="0">
              <a:solidFill>
                <a:srgbClr val="0000FF"/>
              </a:solidFill>
            </a:endParaRPr>
          </a:p>
          <a:p>
            <a:pPr algn="just"/>
            <a:r>
              <a:rPr lang="en-US" sz="1800" smtClean="0">
                <a:solidFill>
                  <a:srgbClr val="0000FF"/>
                </a:solidFill>
              </a:rPr>
              <a:t>It may be mentioned here that the approach of charging 26% of profits will be very challenging as it will be difficult to calculate costs &amp; determine profits particularly in case of Captive miners</a:t>
            </a:r>
          </a:p>
          <a:p>
            <a:pPr algn="just"/>
            <a:endParaRPr lang="en-US" sz="1000" smtClean="0">
              <a:solidFill>
                <a:srgbClr val="0000FF"/>
              </a:solidFill>
            </a:endParaRPr>
          </a:p>
          <a:p>
            <a:pPr algn="just"/>
            <a:r>
              <a:rPr lang="en-US" sz="1800" smtClean="0">
                <a:solidFill>
                  <a:srgbClr val="0000FF"/>
                </a:solidFill>
              </a:rPr>
              <a:t>Globally the effective taxation on mining is in the range of 30-40%. This level of taxation is kept as such to strike a balance between what a mine owner could payout easily as well invest some funds to fuel the further growth. </a:t>
            </a:r>
          </a:p>
          <a:p>
            <a:pPr algn="just"/>
            <a:endParaRPr lang="en-GB" sz="1000" smtClean="0">
              <a:solidFill>
                <a:srgbClr val="0000FF"/>
              </a:solidFill>
            </a:endParaRPr>
          </a:p>
          <a:p>
            <a:pPr algn="just"/>
            <a:r>
              <a:rPr lang="en-GB" sz="1800" smtClean="0">
                <a:solidFill>
                  <a:srgbClr val="0000FF"/>
                </a:solidFill>
              </a:rPr>
              <a:t>Presently effective tax in India is already above 40%, after the proposed this new amendment it will become more than 60% which is too high a levy as compared to Global taxation and thus will adversely affect the growth of the domestic mining sector and will make it globally uncompetitive and will encourage illegal mining.</a:t>
            </a:r>
          </a:p>
          <a:p>
            <a:pPr algn="just"/>
            <a:endParaRPr lang="en-GB" sz="1000" smtClean="0">
              <a:solidFill>
                <a:srgbClr val="0000FF"/>
              </a:solidFill>
            </a:endParaRPr>
          </a:p>
          <a:p>
            <a:pPr algn="just"/>
            <a:r>
              <a:rPr lang="en-US" sz="1800" smtClean="0">
                <a:solidFill>
                  <a:srgbClr val="0000FF"/>
                </a:solidFill>
              </a:rPr>
              <a:t>The mechanism of the distribution of this huge sum of money collected is not very clear thus there is a possibility that funds may lie unutilized while the industry starves for funds</a:t>
            </a:r>
          </a:p>
          <a:p>
            <a:pPr algn="just"/>
            <a:endParaRPr lang="en-US" sz="1800" smtClean="0">
              <a:solidFill>
                <a:srgbClr val="0000FF"/>
              </a:solidFill>
            </a:endParaRPr>
          </a:p>
        </p:txBody>
      </p:sp>
      <p:pic>
        <p:nvPicPr>
          <p:cNvPr id="30724" name="Picture 1" descr="cid:image001.gif@01CB1F77.FC0DE750"/>
          <p:cNvPicPr>
            <a:picLocks noChangeAspect="1" noChangeArrowheads="1"/>
          </p:cNvPicPr>
          <p:nvPr/>
        </p:nvPicPr>
        <p:blipFill>
          <a:blip r:embed="rId2"/>
          <a:srcRect/>
          <a:stretch>
            <a:fillRect/>
          </a:stretch>
        </p:blipFill>
        <p:spPr bwMode="auto">
          <a:xfrm>
            <a:off x="7772400" y="0"/>
            <a:ext cx="13716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381000" y="457200"/>
            <a:ext cx="8229600" cy="1143000"/>
          </a:xfrm>
        </p:spPr>
        <p:txBody>
          <a:bodyPr/>
          <a:lstStyle/>
          <a:p>
            <a:pPr algn="l" eaLnBrk="1" hangingPunct="1"/>
            <a:r>
              <a:rPr lang="en-US" sz="2400" b="1" smtClean="0"/>
              <a:t>The  provision regarding sharing of 26% profit or 100% Royalty </a:t>
            </a:r>
          </a:p>
        </p:txBody>
      </p:sp>
      <p:pic>
        <p:nvPicPr>
          <p:cNvPr id="6147" name="Picture 1" descr="cid:image001.gif@01CB1F77.FC0DE750"/>
          <p:cNvPicPr>
            <a:picLocks noChangeAspect="1" noChangeArrowheads="1"/>
          </p:cNvPicPr>
          <p:nvPr/>
        </p:nvPicPr>
        <p:blipFill>
          <a:blip r:embed="rId2"/>
          <a:srcRect/>
          <a:stretch>
            <a:fillRect/>
          </a:stretch>
        </p:blipFill>
        <p:spPr bwMode="auto">
          <a:xfrm>
            <a:off x="7772400" y="0"/>
            <a:ext cx="1371600" cy="762000"/>
          </a:xfrm>
          <a:prstGeom prst="rect">
            <a:avLst/>
          </a:prstGeom>
          <a:noFill/>
          <a:ln w="9525">
            <a:noFill/>
            <a:miter lim="800000"/>
            <a:headEnd/>
            <a:tailEnd/>
          </a:ln>
        </p:spPr>
      </p:pic>
      <p:sp>
        <p:nvSpPr>
          <p:cNvPr id="6148" name="Content Placeholder 11"/>
          <p:cNvSpPr>
            <a:spLocks noGrp="1"/>
          </p:cNvSpPr>
          <p:nvPr>
            <p:ph idx="1"/>
          </p:nvPr>
        </p:nvSpPr>
        <p:spPr>
          <a:xfrm>
            <a:off x="457200" y="2057400"/>
            <a:ext cx="8153400" cy="3382963"/>
          </a:xfrm>
        </p:spPr>
        <p:txBody>
          <a:bodyPr/>
          <a:lstStyle/>
          <a:p>
            <a:r>
              <a:rPr lang="en-US" sz="1900" b="1" smtClean="0">
                <a:solidFill>
                  <a:srgbClr val="0000FF"/>
                </a:solidFill>
              </a:rPr>
              <a:t>We believe, the provision regarding sharing of 26% profit or 100% royalty in the draft amendment to MMDR Act is driven by noble intention of sharing the mining generated wealth with the impacted communities </a:t>
            </a:r>
          </a:p>
          <a:p>
            <a:endParaRPr lang="en-US" sz="1900" b="1" smtClean="0">
              <a:solidFill>
                <a:srgbClr val="0000FF"/>
              </a:solidFill>
            </a:endParaRPr>
          </a:p>
          <a:p>
            <a:endParaRPr lang="en-US" sz="1900" b="1" smtClean="0">
              <a:solidFill>
                <a:srgbClr val="0000FF"/>
              </a:solidFill>
            </a:endParaRPr>
          </a:p>
          <a:p>
            <a:r>
              <a:rPr lang="en-US" sz="1900" b="1" smtClean="0">
                <a:solidFill>
                  <a:srgbClr val="0000FF"/>
                </a:solidFill>
              </a:rPr>
              <a:t>It seems to be inspired by the B.E.E  Act (Black Economic Empowerment Act) of South Africa </a:t>
            </a:r>
          </a:p>
          <a:p>
            <a:endParaRPr lang="en-US" sz="1900" smtClean="0">
              <a:solidFill>
                <a:srgbClr val="0000FF"/>
              </a:solidFill>
            </a:endParaRPr>
          </a:p>
        </p:txBody>
      </p:sp>
      <p:sp>
        <p:nvSpPr>
          <p:cNvPr id="16" name="Rectangle 15"/>
          <p:cNvSpPr/>
          <p:nvPr/>
        </p:nvSpPr>
        <p:spPr>
          <a:xfrm>
            <a:off x="5638800" y="4572000"/>
            <a:ext cx="12192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8305800" y="4495800"/>
            <a:ext cx="6096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7315200" y="3581400"/>
            <a:ext cx="457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p:cNvSpPr/>
          <p:nvPr/>
        </p:nvSpPr>
        <p:spPr>
          <a:xfrm>
            <a:off x="7162800" y="3581400"/>
            <a:ext cx="6096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8077200" y="4724400"/>
            <a:ext cx="6096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7467600" y="2971800"/>
            <a:ext cx="1219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6781800" y="3048000"/>
            <a:ext cx="6096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543800" y="4343400"/>
            <a:ext cx="685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7924800" y="4038600"/>
            <a:ext cx="685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3"/>
          <p:cNvSpPr>
            <a:spLocks noGrp="1" noChangeArrowheads="1"/>
          </p:cNvSpPr>
          <p:nvPr>
            <p:ph type="sldNum" sz="quarter" idx="12"/>
          </p:nvPr>
        </p:nvSpPr>
        <p:spPr>
          <a:xfrm>
            <a:off x="457200" y="6356350"/>
            <a:ext cx="2133600" cy="365125"/>
          </a:xfrm>
        </p:spPr>
        <p:txBody>
          <a:bodyPr/>
          <a:lstStyle/>
          <a:p>
            <a:pPr algn="l">
              <a:defRPr/>
            </a:pPr>
            <a:fld id="{D9C0DD11-9988-4F13-B8F7-B788682843D6}" type="slidenum">
              <a:rPr lang="en-US" smtClean="0">
                <a:latin typeface="Trebuchet MS" pitchFamily="34" charset="0"/>
              </a:rPr>
              <a:pPr algn="l">
                <a:defRPr/>
              </a:pPr>
              <a:t>30</a:t>
            </a:fld>
            <a:endParaRPr lang="en-US" smtClean="0">
              <a:latin typeface="Trebuchet MS" pitchFamily="34" charset="0"/>
            </a:endParaRPr>
          </a:p>
        </p:txBody>
      </p:sp>
      <p:pic>
        <p:nvPicPr>
          <p:cNvPr id="31747" name="Picture 6" descr="Title slide - option3.jpg"/>
          <p:cNvPicPr>
            <a:picLocks noChangeAspect="1"/>
          </p:cNvPicPr>
          <p:nvPr/>
        </p:nvPicPr>
        <p:blipFill>
          <a:blip r:embed="rId2"/>
          <a:srcRect/>
          <a:stretch>
            <a:fillRect/>
          </a:stretch>
        </p:blipFill>
        <p:spPr bwMode="auto">
          <a:xfrm>
            <a:off x="1588" y="0"/>
            <a:ext cx="9140825" cy="6858000"/>
          </a:xfrm>
          <a:prstGeom prst="rect">
            <a:avLst/>
          </a:prstGeom>
          <a:noFill/>
          <a:ln w="9525">
            <a:noFill/>
            <a:miter lim="800000"/>
            <a:headEnd/>
            <a:tailEnd/>
          </a:ln>
        </p:spPr>
      </p:pic>
      <p:sp>
        <p:nvSpPr>
          <p:cNvPr id="31748" name="Rectangle 5"/>
          <p:cNvSpPr>
            <a:spLocks noGrp="1" noChangeArrowheads="1"/>
          </p:cNvSpPr>
          <p:nvPr>
            <p:ph type="body" idx="1"/>
          </p:nvPr>
        </p:nvSpPr>
        <p:spPr>
          <a:xfrm>
            <a:off x="2438400" y="4038600"/>
            <a:ext cx="7345363" cy="3965575"/>
          </a:xfrm>
          <a:noFill/>
        </p:spPr>
        <p:txBody>
          <a:bodyPr/>
          <a:lstStyle/>
          <a:p>
            <a:pPr>
              <a:lnSpc>
                <a:spcPct val="80000"/>
              </a:lnSpc>
              <a:buFontTx/>
              <a:buNone/>
            </a:pPr>
            <a:r>
              <a:rPr lang="en-US" sz="2800" b="1" smtClean="0">
                <a:solidFill>
                  <a:srgbClr val="0000FF"/>
                </a:solidFill>
              </a:rPr>
              <a:t>     Land Acquisition and R&amp;R Bill (2011)</a:t>
            </a:r>
            <a:endParaRPr lang="en-US" sz="2800" b="1" i="1" smtClean="0">
              <a:solidFill>
                <a:srgbClr val="0000FF"/>
              </a:solidFill>
              <a:latin typeface="Cambria" pitchFamily="18" charset="0"/>
              <a:ea typeface="Calibri" pitchFamily="34" charset="0"/>
              <a:cs typeface="Calibri" pitchFamily="34" charset="0"/>
            </a:endParaRPr>
          </a:p>
        </p:txBody>
      </p:sp>
      <p:sp>
        <p:nvSpPr>
          <p:cNvPr id="6" name="Subtitle 2"/>
          <p:cNvSpPr txBox="1">
            <a:spLocks/>
          </p:cNvSpPr>
          <p:nvPr/>
        </p:nvSpPr>
        <p:spPr bwMode="auto">
          <a:xfrm>
            <a:off x="-201613" y="5513388"/>
            <a:ext cx="6934201" cy="1371600"/>
          </a:xfrm>
          <a:prstGeom prst="rect">
            <a:avLst/>
          </a:prstGeom>
          <a:noFill/>
          <a:ln w="9525">
            <a:noFill/>
            <a:miter lim="800000"/>
            <a:headEnd/>
            <a:tailEnd/>
          </a:ln>
        </p:spPr>
        <p:txBody>
          <a:bodyPr/>
          <a:lstStyle/>
          <a:p>
            <a:pPr marL="342900" indent="-342900" eaLnBrk="0" hangingPunct="0">
              <a:spcBef>
                <a:spcPct val="20000"/>
              </a:spcBef>
              <a:defRPr/>
            </a:pPr>
            <a:endParaRPr lang="en-US" sz="1600" b="1" kern="0" dirty="0">
              <a:solidFill>
                <a:srgbClr val="0000FF"/>
              </a:solidFill>
              <a:latin typeface="Calibri"/>
              <a:cs typeface="Calibr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93838"/>
            <a:ext cx="8686800" cy="4525962"/>
          </a:xfrm>
        </p:spPr>
        <p:txBody>
          <a:bodyPr/>
          <a:lstStyle/>
          <a:p>
            <a:pPr marL="457200" indent="-457200">
              <a:buFont typeface="+mj-lt"/>
              <a:buAutoNum type="arabicPeriod"/>
              <a:defRPr/>
            </a:pPr>
            <a:r>
              <a:rPr lang="en-US" sz="2000" b="1" dirty="0" smtClean="0">
                <a:solidFill>
                  <a:srgbClr val="0000FF"/>
                </a:solidFill>
              </a:rPr>
              <a:t>80% consent of PAF :</a:t>
            </a:r>
          </a:p>
          <a:p>
            <a:pPr marL="857250" lvl="1" indent="-457200">
              <a:defRPr/>
            </a:pPr>
            <a:r>
              <a:rPr lang="en-US" sz="2000" dirty="0" smtClean="0">
                <a:solidFill>
                  <a:srgbClr val="0000FF"/>
                </a:solidFill>
              </a:rPr>
              <a:t>will be required by the state Govt. for acquiring land for private companies</a:t>
            </a:r>
          </a:p>
          <a:p>
            <a:pPr marL="457200" indent="-457200">
              <a:buFont typeface="Arial" pitchFamily="34" charset="0"/>
              <a:buNone/>
              <a:defRPr/>
            </a:pPr>
            <a:endParaRPr lang="en-US" sz="2000" dirty="0" smtClean="0">
              <a:solidFill>
                <a:srgbClr val="0000FF"/>
              </a:solidFill>
            </a:endParaRPr>
          </a:p>
          <a:p>
            <a:pPr marL="457200" indent="-457200">
              <a:buFont typeface="Arial" pitchFamily="34" charset="0"/>
              <a:buNone/>
              <a:defRPr/>
            </a:pPr>
            <a:r>
              <a:rPr lang="en-US" sz="2000" b="1" dirty="0" smtClean="0">
                <a:solidFill>
                  <a:srgbClr val="0000FF"/>
                </a:solidFill>
              </a:rPr>
              <a:t>2.   Compensation of land  :</a:t>
            </a:r>
            <a:endParaRPr lang="en-US" sz="2000" dirty="0" smtClean="0">
              <a:solidFill>
                <a:srgbClr val="0000FF"/>
              </a:solidFill>
            </a:endParaRPr>
          </a:p>
          <a:p>
            <a:pPr marL="857250" lvl="1" indent="-457200">
              <a:defRPr/>
            </a:pPr>
            <a:r>
              <a:rPr lang="en-US" sz="2000" b="1" dirty="0" smtClean="0">
                <a:solidFill>
                  <a:srgbClr val="0000FF"/>
                </a:solidFill>
              </a:rPr>
              <a:t>Will be 4 times the circle rate in Rural areas and 2 times in Urban Areas</a:t>
            </a:r>
          </a:p>
          <a:p>
            <a:pPr marL="457200" indent="-457200">
              <a:buFont typeface="Arial" pitchFamily="34" charset="0"/>
              <a:buNone/>
              <a:defRPr/>
            </a:pPr>
            <a:endParaRPr lang="en-US" sz="2000" dirty="0" smtClean="0">
              <a:solidFill>
                <a:srgbClr val="0000FF"/>
              </a:solidFill>
            </a:endParaRPr>
          </a:p>
          <a:p>
            <a:pPr marL="457200" indent="-457200">
              <a:buFont typeface="Arial" pitchFamily="34" charset="0"/>
              <a:buNone/>
              <a:defRPr/>
            </a:pPr>
            <a:r>
              <a:rPr lang="en-US" sz="2000" b="1" dirty="0" smtClean="0">
                <a:solidFill>
                  <a:srgbClr val="0000FF"/>
                </a:solidFill>
              </a:rPr>
              <a:t>3.   R&amp;R Provisions will be applicable  : </a:t>
            </a:r>
          </a:p>
          <a:p>
            <a:pPr marL="914400" lvl="1" indent="-457200">
              <a:defRPr/>
            </a:pPr>
            <a:r>
              <a:rPr lang="en-US" sz="2000" dirty="0" smtClean="0">
                <a:solidFill>
                  <a:srgbClr val="0000FF"/>
                </a:solidFill>
              </a:rPr>
              <a:t>When </a:t>
            </a:r>
            <a:r>
              <a:rPr lang="en-US" sz="2000" dirty="0" err="1" smtClean="0">
                <a:solidFill>
                  <a:srgbClr val="0000FF"/>
                </a:solidFill>
              </a:rPr>
              <a:t>Pvt</a:t>
            </a:r>
            <a:r>
              <a:rPr lang="en-US" sz="2000" dirty="0" smtClean="0">
                <a:solidFill>
                  <a:srgbClr val="0000FF"/>
                </a:solidFill>
              </a:rPr>
              <a:t> Companies acquire </a:t>
            </a:r>
            <a:r>
              <a:rPr lang="en-US" sz="2000" b="1" dirty="0" smtClean="0">
                <a:solidFill>
                  <a:srgbClr val="0000FF"/>
                </a:solidFill>
              </a:rPr>
              <a:t>100 Acres or more Land in Rural Areas or 50 Acres or more land in Urban Areas</a:t>
            </a:r>
          </a:p>
          <a:p>
            <a:pPr marL="914400" lvl="1" indent="-457200">
              <a:defRPr/>
            </a:pPr>
            <a:r>
              <a:rPr lang="en-US" sz="2000" dirty="0" smtClean="0">
                <a:solidFill>
                  <a:srgbClr val="0000FF"/>
                </a:solidFill>
              </a:rPr>
              <a:t>Also </a:t>
            </a:r>
            <a:r>
              <a:rPr lang="en-US" sz="2000" b="1" dirty="0" smtClean="0">
                <a:solidFill>
                  <a:srgbClr val="0000FF"/>
                </a:solidFill>
              </a:rPr>
              <a:t>when state Govt. acquires part of Land and part of Land is acquired by Pvt. Negotiations</a:t>
            </a:r>
          </a:p>
          <a:p>
            <a:pPr>
              <a:defRPr/>
            </a:pPr>
            <a:endParaRPr lang="en-US" sz="2400" dirty="0" smtClean="0"/>
          </a:p>
          <a:p>
            <a:pPr>
              <a:defRPr/>
            </a:pPr>
            <a:endParaRPr lang="en-US" sz="2400" dirty="0"/>
          </a:p>
        </p:txBody>
      </p:sp>
      <p:pic>
        <p:nvPicPr>
          <p:cNvPr id="32771" name="Picture 1" descr="cid:image001.gif@01CB1F77.FC0DE750"/>
          <p:cNvPicPr>
            <a:picLocks noChangeAspect="1" noChangeArrowheads="1"/>
          </p:cNvPicPr>
          <p:nvPr/>
        </p:nvPicPr>
        <p:blipFill>
          <a:blip r:embed="rId2"/>
          <a:srcRect/>
          <a:stretch>
            <a:fillRect/>
          </a:stretch>
        </p:blipFill>
        <p:spPr bwMode="auto">
          <a:xfrm>
            <a:off x="7772400" y="0"/>
            <a:ext cx="1371600" cy="762000"/>
          </a:xfrm>
          <a:prstGeom prst="rect">
            <a:avLst/>
          </a:prstGeom>
          <a:noFill/>
          <a:ln w="9525">
            <a:noFill/>
            <a:miter lim="800000"/>
            <a:headEnd/>
            <a:tailEnd/>
          </a:ln>
        </p:spPr>
      </p:pic>
      <p:sp>
        <p:nvSpPr>
          <p:cNvPr id="32772" name="Rectangle 5"/>
          <p:cNvSpPr>
            <a:spLocks noGrp="1" noChangeArrowheads="1"/>
          </p:cNvSpPr>
          <p:nvPr>
            <p:ph type="title"/>
          </p:nvPr>
        </p:nvSpPr>
        <p:spPr>
          <a:xfrm>
            <a:off x="457200" y="457200"/>
            <a:ext cx="8229600" cy="639763"/>
          </a:xfrm>
          <a:noFill/>
        </p:spPr>
        <p:txBody>
          <a:bodyPr/>
          <a:lstStyle/>
          <a:p>
            <a:pPr>
              <a:lnSpc>
                <a:spcPct val="80000"/>
              </a:lnSpc>
            </a:pPr>
            <a:r>
              <a:rPr lang="en-US" sz="2800" b="1" smtClean="0">
                <a:solidFill>
                  <a:srgbClr val="0000FF"/>
                </a:solidFill>
              </a:rPr>
              <a:t>     Land Acquisition and R&amp;R Bill (2011)</a:t>
            </a:r>
            <a:endParaRPr lang="en-US" sz="2800" b="1" i="1" smtClean="0">
              <a:solidFill>
                <a:srgbClr val="0000FF"/>
              </a:solidFill>
              <a:latin typeface="Cambria" pitchFamily="18" charset="0"/>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991600" cy="5592763"/>
          </a:xfrm>
        </p:spPr>
        <p:txBody>
          <a:bodyPr/>
          <a:lstStyle/>
          <a:p>
            <a:pPr marL="457200" indent="-457200">
              <a:buFont typeface="Arial" pitchFamily="34" charset="0"/>
              <a:buAutoNum type="arabicPeriod" startAt="4"/>
              <a:defRPr/>
            </a:pPr>
            <a:r>
              <a:rPr lang="en-US" sz="2100" b="1" dirty="0" smtClean="0">
                <a:solidFill>
                  <a:srgbClr val="0000FF"/>
                </a:solidFill>
              </a:rPr>
              <a:t>Process of Land Acquisitions has been made cumbersome</a:t>
            </a:r>
          </a:p>
          <a:p>
            <a:pPr marL="457200" indent="-457200">
              <a:buFont typeface="Arial" pitchFamily="34" charset="0"/>
              <a:buNone/>
              <a:defRPr/>
            </a:pPr>
            <a:endParaRPr lang="en-US" sz="1000" dirty="0" smtClean="0">
              <a:solidFill>
                <a:srgbClr val="0000FF"/>
              </a:solidFill>
            </a:endParaRPr>
          </a:p>
          <a:p>
            <a:pPr>
              <a:defRPr/>
            </a:pPr>
            <a:endParaRPr lang="en-US" sz="100" dirty="0" smtClean="0">
              <a:solidFill>
                <a:srgbClr val="0000FF"/>
              </a:solidFill>
            </a:endParaRPr>
          </a:p>
          <a:p>
            <a:pPr>
              <a:defRPr/>
            </a:pPr>
            <a:r>
              <a:rPr lang="en-US" sz="2000" dirty="0" smtClean="0">
                <a:solidFill>
                  <a:srgbClr val="0000FF"/>
                </a:solidFill>
              </a:rPr>
              <a:t>Carrying out social Impact assessment study in consultation with Gram </a:t>
            </a:r>
            <a:r>
              <a:rPr lang="en-US" sz="2000" dirty="0" err="1" smtClean="0">
                <a:solidFill>
                  <a:srgbClr val="0000FF"/>
                </a:solidFill>
              </a:rPr>
              <a:t>Sabha</a:t>
            </a:r>
            <a:r>
              <a:rPr lang="en-US" sz="2000" dirty="0" smtClean="0">
                <a:solidFill>
                  <a:srgbClr val="0000FF"/>
                </a:solidFill>
              </a:rPr>
              <a:t> or equivalent body in Urban areas</a:t>
            </a:r>
          </a:p>
          <a:p>
            <a:pPr>
              <a:defRPr/>
            </a:pPr>
            <a:endParaRPr lang="en-US" sz="600" dirty="0" smtClean="0">
              <a:solidFill>
                <a:srgbClr val="0000FF"/>
              </a:solidFill>
            </a:endParaRPr>
          </a:p>
          <a:p>
            <a:pPr>
              <a:defRPr/>
            </a:pPr>
            <a:r>
              <a:rPr lang="en-US" sz="2000" dirty="0" smtClean="0">
                <a:solidFill>
                  <a:srgbClr val="0000FF"/>
                </a:solidFill>
              </a:rPr>
              <a:t>Public hearing to be held to ascertain the views of affected families</a:t>
            </a:r>
          </a:p>
          <a:p>
            <a:pPr>
              <a:defRPr/>
            </a:pPr>
            <a:r>
              <a:rPr lang="en-US" sz="2000" dirty="0" smtClean="0">
                <a:solidFill>
                  <a:srgbClr val="0000FF"/>
                </a:solidFill>
              </a:rPr>
              <a:t>An expert group will examine the social Impact assessment study</a:t>
            </a:r>
          </a:p>
          <a:p>
            <a:pPr>
              <a:buFont typeface="Arial" pitchFamily="34" charset="0"/>
              <a:buNone/>
              <a:defRPr/>
            </a:pPr>
            <a:r>
              <a:rPr lang="en-US" sz="2000" dirty="0" smtClean="0">
                <a:solidFill>
                  <a:srgbClr val="0000FF"/>
                </a:solidFill>
              </a:rPr>
              <a:t>      The expert group comprising of </a:t>
            </a:r>
          </a:p>
          <a:p>
            <a:pPr lvl="1">
              <a:defRPr/>
            </a:pPr>
            <a:r>
              <a:rPr lang="en-US" sz="2000" dirty="0" smtClean="0">
                <a:solidFill>
                  <a:srgbClr val="0000FF"/>
                </a:solidFill>
              </a:rPr>
              <a:t>Two non official Social Scientists, Two experts in Rehabilitation, A technical expert in the subject relating to the project</a:t>
            </a:r>
          </a:p>
          <a:p>
            <a:pPr>
              <a:defRPr/>
            </a:pPr>
            <a:r>
              <a:rPr lang="en-US" sz="2000" dirty="0" smtClean="0">
                <a:solidFill>
                  <a:srgbClr val="0000FF"/>
                </a:solidFill>
              </a:rPr>
              <a:t>Then the proposal will be examined by a committee headed by Chief Secretary consisting of secretaries of Departments of </a:t>
            </a:r>
          </a:p>
          <a:p>
            <a:pPr lvl="1">
              <a:defRPr/>
            </a:pPr>
            <a:r>
              <a:rPr lang="en-US" sz="2000" dirty="0" smtClean="0">
                <a:solidFill>
                  <a:srgbClr val="0000FF"/>
                </a:solidFill>
              </a:rPr>
              <a:t>Finance, Revenue, Rural Development, Social Justice, Tribal Welfare, </a:t>
            </a:r>
            <a:r>
              <a:rPr lang="en-US" sz="2000" dirty="0" err="1" smtClean="0">
                <a:solidFill>
                  <a:srgbClr val="0000FF"/>
                </a:solidFill>
              </a:rPr>
              <a:t>Panchayati</a:t>
            </a:r>
            <a:r>
              <a:rPr lang="en-US" sz="2000" dirty="0" smtClean="0">
                <a:solidFill>
                  <a:srgbClr val="0000FF"/>
                </a:solidFill>
              </a:rPr>
              <a:t> Raj and three non official experts from relevant field</a:t>
            </a:r>
          </a:p>
          <a:p>
            <a:pPr>
              <a:defRPr/>
            </a:pPr>
            <a:endParaRPr lang="en-US" sz="1000" dirty="0" smtClean="0">
              <a:solidFill>
                <a:srgbClr val="0000FF"/>
              </a:solidFill>
            </a:endParaRPr>
          </a:p>
          <a:p>
            <a:pPr lvl="1">
              <a:buFont typeface="Arial" pitchFamily="34" charset="0"/>
              <a:buNone/>
              <a:defRPr/>
            </a:pPr>
            <a:endParaRPr lang="en-US" sz="200" dirty="0" smtClean="0">
              <a:solidFill>
                <a:srgbClr val="0000FF"/>
              </a:solidFill>
            </a:endParaRPr>
          </a:p>
          <a:p>
            <a:pPr>
              <a:buFont typeface="Arial" pitchFamily="34" charset="0"/>
              <a:buNone/>
              <a:defRPr/>
            </a:pPr>
            <a:r>
              <a:rPr lang="en-US" sz="1800" b="1" dirty="0" smtClean="0">
                <a:solidFill>
                  <a:srgbClr val="0000FF"/>
                </a:solidFill>
              </a:rPr>
              <a:t>And will  recommend:-</a:t>
            </a:r>
          </a:p>
          <a:p>
            <a:pPr>
              <a:buFont typeface="Arial" pitchFamily="34" charset="0"/>
              <a:buNone/>
              <a:defRPr/>
            </a:pPr>
            <a:endParaRPr lang="en-US" sz="200" b="1" dirty="0" smtClean="0">
              <a:solidFill>
                <a:srgbClr val="0000FF"/>
              </a:solidFill>
            </a:endParaRPr>
          </a:p>
          <a:p>
            <a:pPr lvl="1">
              <a:defRPr/>
            </a:pPr>
            <a:r>
              <a:rPr lang="en-US" sz="1800" b="1" dirty="0" smtClean="0">
                <a:solidFill>
                  <a:srgbClr val="0000FF"/>
                </a:solidFill>
              </a:rPr>
              <a:t>Bare minimum area for Land Acquisition which ensures minimum displacement</a:t>
            </a:r>
          </a:p>
          <a:p>
            <a:pPr lvl="1">
              <a:defRPr/>
            </a:pPr>
            <a:endParaRPr lang="en-US" sz="2100" dirty="0" smtClean="0">
              <a:solidFill>
                <a:srgbClr val="0000FF"/>
              </a:solidFill>
            </a:endParaRPr>
          </a:p>
          <a:p>
            <a:pPr lvl="1">
              <a:defRPr/>
            </a:pPr>
            <a:endParaRPr lang="en-US" sz="2400" dirty="0" smtClean="0">
              <a:solidFill>
                <a:srgbClr val="0000FF"/>
              </a:solidFill>
            </a:endParaRPr>
          </a:p>
          <a:p>
            <a:pPr>
              <a:defRPr/>
            </a:pPr>
            <a:endParaRPr lang="en-US" sz="3600" dirty="0">
              <a:solidFill>
                <a:srgbClr val="0000FF"/>
              </a:solidFill>
            </a:endParaRPr>
          </a:p>
        </p:txBody>
      </p:sp>
      <p:pic>
        <p:nvPicPr>
          <p:cNvPr id="33795" name="Picture 1" descr="cid:image001.gif@01CB1F77.FC0DE750"/>
          <p:cNvPicPr>
            <a:picLocks noChangeAspect="1" noChangeArrowheads="1"/>
          </p:cNvPicPr>
          <p:nvPr/>
        </p:nvPicPr>
        <p:blipFill>
          <a:blip r:embed="rId2"/>
          <a:srcRect/>
          <a:stretch>
            <a:fillRect/>
          </a:stretch>
        </p:blipFill>
        <p:spPr bwMode="auto">
          <a:xfrm>
            <a:off x="7772400" y="0"/>
            <a:ext cx="13716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304800" y="808038"/>
            <a:ext cx="8382000" cy="5592762"/>
          </a:xfrm>
        </p:spPr>
        <p:txBody>
          <a:bodyPr/>
          <a:lstStyle/>
          <a:p>
            <a:pPr>
              <a:buFont typeface="Arial" pitchFamily="34" charset="0"/>
              <a:buNone/>
            </a:pPr>
            <a:r>
              <a:rPr lang="en-US" sz="2000" smtClean="0">
                <a:solidFill>
                  <a:srgbClr val="0000FF"/>
                </a:solidFill>
              </a:rPr>
              <a:t>5. </a:t>
            </a:r>
            <a:r>
              <a:rPr lang="en-US" sz="2000" b="1" smtClean="0">
                <a:solidFill>
                  <a:srgbClr val="0000FF"/>
                </a:solidFill>
              </a:rPr>
              <a:t>Notification of acquisition U/S 11(1) will be issued after Consultation with Gram Sabha / Municipality/ Autonomous Council</a:t>
            </a:r>
          </a:p>
          <a:p>
            <a:pPr>
              <a:buFont typeface="Arial" pitchFamily="34" charset="0"/>
              <a:buNone/>
            </a:pPr>
            <a:endParaRPr lang="en-US" sz="1000" smtClean="0">
              <a:solidFill>
                <a:srgbClr val="0000FF"/>
              </a:solidFill>
            </a:endParaRPr>
          </a:p>
          <a:p>
            <a:pPr>
              <a:buFont typeface="Arial" pitchFamily="34" charset="0"/>
              <a:buNone/>
            </a:pPr>
            <a:r>
              <a:rPr lang="en-US" sz="2000" b="1" smtClean="0">
                <a:solidFill>
                  <a:srgbClr val="0000FF"/>
                </a:solidFill>
              </a:rPr>
              <a:t>6. Administrator will prepare R&amp;R Scheme U/S 17(1)</a:t>
            </a:r>
          </a:p>
          <a:p>
            <a:pPr>
              <a:buFont typeface="Arial" pitchFamily="34" charset="0"/>
              <a:buNone/>
            </a:pPr>
            <a:endParaRPr lang="en-US" sz="1000" smtClean="0">
              <a:solidFill>
                <a:srgbClr val="0000FF"/>
              </a:solidFill>
            </a:endParaRPr>
          </a:p>
          <a:p>
            <a:pPr>
              <a:buFont typeface="Arial" pitchFamily="34" charset="0"/>
              <a:buNone/>
            </a:pPr>
            <a:r>
              <a:rPr lang="en-US" sz="2000" b="1" smtClean="0">
                <a:solidFill>
                  <a:srgbClr val="0000FF"/>
                </a:solidFill>
              </a:rPr>
              <a:t>7. Public hearing for R&amp;R</a:t>
            </a:r>
          </a:p>
          <a:p>
            <a:pPr lvl="1"/>
            <a:r>
              <a:rPr lang="en-US" sz="2000" smtClean="0">
                <a:solidFill>
                  <a:srgbClr val="0000FF"/>
                </a:solidFill>
              </a:rPr>
              <a:t>After completion of Public hearing the administrator will submit draft R&amp;R scheme </a:t>
            </a:r>
          </a:p>
          <a:p>
            <a:pPr lvl="1"/>
            <a:endParaRPr lang="en-US" sz="1000" smtClean="0">
              <a:solidFill>
                <a:srgbClr val="0000FF"/>
              </a:solidFill>
            </a:endParaRPr>
          </a:p>
          <a:p>
            <a:pPr>
              <a:buFont typeface="Arial" pitchFamily="34" charset="0"/>
              <a:buNone/>
            </a:pPr>
            <a:r>
              <a:rPr lang="en-US" sz="2000" b="1" smtClean="0">
                <a:solidFill>
                  <a:srgbClr val="0000FF"/>
                </a:solidFill>
              </a:rPr>
              <a:t>8. R&amp;R entitlements in the Bill have been made exorbitant</a:t>
            </a:r>
          </a:p>
          <a:p>
            <a:pPr>
              <a:buFont typeface="Arial" pitchFamily="34" charset="0"/>
              <a:buNone/>
            </a:pPr>
            <a:endParaRPr lang="en-US" sz="1000" smtClean="0">
              <a:solidFill>
                <a:srgbClr val="0000FF"/>
              </a:solidFill>
            </a:endParaRPr>
          </a:p>
          <a:p>
            <a:pPr>
              <a:buFont typeface="Arial" pitchFamily="34" charset="0"/>
              <a:buNone/>
            </a:pPr>
            <a:r>
              <a:rPr lang="en-US" sz="2000" b="1" smtClean="0">
                <a:solidFill>
                  <a:srgbClr val="0000FF"/>
                </a:solidFill>
              </a:rPr>
              <a:t>9. Retrospective Effect: </a:t>
            </a:r>
          </a:p>
          <a:p>
            <a:pPr lvl="1">
              <a:buFont typeface="Arial" pitchFamily="34" charset="0"/>
              <a:buNone/>
            </a:pPr>
            <a:r>
              <a:rPr lang="en-US" sz="2000" b="1" smtClean="0">
                <a:solidFill>
                  <a:srgbClr val="0000FF"/>
                </a:solidFill>
              </a:rPr>
              <a:t>Provisions of LARR Bill 2011 will be applicable when</a:t>
            </a:r>
          </a:p>
          <a:p>
            <a:pPr lvl="1">
              <a:buFont typeface="Arial" pitchFamily="34" charset="0"/>
              <a:buNone/>
            </a:pPr>
            <a:r>
              <a:rPr lang="en-US" sz="2000" b="1" smtClean="0">
                <a:solidFill>
                  <a:srgbClr val="0000FF"/>
                </a:solidFill>
              </a:rPr>
              <a:t>               a) Award has not been made under Land Acquisition Act 1894</a:t>
            </a:r>
          </a:p>
          <a:p>
            <a:pPr lvl="1" algn="ctr">
              <a:buFont typeface="Arial" pitchFamily="34" charset="0"/>
              <a:buNone/>
            </a:pPr>
            <a:r>
              <a:rPr lang="en-US" sz="2000" b="1" smtClean="0">
                <a:solidFill>
                  <a:srgbClr val="0000FF"/>
                </a:solidFill>
              </a:rPr>
              <a:t>Or</a:t>
            </a:r>
          </a:p>
          <a:p>
            <a:pPr lvl="1">
              <a:buFont typeface="Arial" pitchFamily="34" charset="0"/>
              <a:buNone/>
            </a:pPr>
            <a:r>
              <a:rPr lang="en-US" sz="2000" b="1" smtClean="0">
                <a:solidFill>
                  <a:srgbClr val="0000FF"/>
                </a:solidFill>
              </a:rPr>
              <a:t>               b)  Possession of Land has not been taken</a:t>
            </a:r>
          </a:p>
          <a:p>
            <a:pPr>
              <a:buFont typeface="Arial" pitchFamily="34" charset="0"/>
              <a:buNone/>
            </a:pPr>
            <a:endParaRPr lang="en-US" sz="2000" smtClean="0">
              <a:solidFill>
                <a:srgbClr val="0000FF"/>
              </a:solidFill>
            </a:endParaRPr>
          </a:p>
          <a:p>
            <a:pPr>
              <a:buFont typeface="Arial" pitchFamily="34" charset="0"/>
              <a:buNone/>
            </a:pPr>
            <a:endParaRPr lang="en-US" sz="2000" smtClean="0">
              <a:solidFill>
                <a:srgbClr val="0000FF"/>
              </a:solidFill>
            </a:endParaRPr>
          </a:p>
          <a:p>
            <a:pPr>
              <a:buFont typeface="Arial" pitchFamily="34" charset="0"/>
              <a:buNone/>
            </a:pPr>
            <a:endParaRPr lang="en-US" sz="2000" smtClean="0">
              <a:solidFill>
                <a:srgbClr val="0000FF"/>
              </a:solidFill>
            </a:endParaRPr>
          </a:p>
          <a:p>
            <a:pPr>
              <a:buFont typeface="Arial" pitchFamily="34" charset="0"/>
              <a:buNone/>
            </a:pPr>
            <a:endParaRPr lang="en-US" sz="2000" smtClean="0">
              <a:solidFill>
                <a:srgbClr val="0000FF"/>
              </a:solidFill>
            </a:endParaRPr>
          </a:p>
        </p:txBody>
      </p:sp>
      <p:pic>
        <p:nvPicPr>
          <p:cNvPr id="34819" name="Picture 1" descr="cid:image001.gif@01CB1F77.FC0DE750"/>
          <p:cNvPicPr>
            <a:picLocks noChangeAspect="1" noChangeArrowheads="1"/>
          </p:cNvPicPr>
          <p:nvPr/>
        </p:nvPicPr>
        <p:blipFill>
          <a:blip r:embed="rId2"/>
          <a:srcRect/>
          <a:stretch>
            <a:fillRect/>
          </a:stretch>
        </p:blipFill>
        <p:spPr bwMode="auto">
          <a:xfrm>
            <a:off x="7772400" y="0"/>
            <a:ext cx="13716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US" smtClean="0"/>
          </a:p>
        </p:txBody>
      </p:sp>
      <p:sp>
        <p:nvSpPr>
          <p:cNvPr id="35843" name="Content Placeholder 2"/>
          <p:cNvSpPr>
            <a:spLocks noGrp="1"/>
          </p:cNvSpPr>
          <p:nvPr>
            <p:ph idx="1"/>
          </p:nvPr>
        </p:nvSpPr>
        <p:spPr>
          <a:xfrm>
            <a:off x="533400" y="2590800"/>
            <a:ext cx="5181600" cy="1447800"/>
          </a:xfrm>
        </p:spPr>
        <p:txBody>
          <a:bodyPr/>
          <a:lstStyle/>
          <a:p>
            <a:pPr>
              <a:buFont typeface="Arial" pitchFamily="34" charset="0"/>
              <a:buNone/>
            </a:pPr>
            <a:r>
              <a:rPr lang="en-US" sz="8000" b="1" i="1" smtClean="0">
                <a:solidFill>
                  <a:srgbClr val="00B050"/>
                </a:solidFill>
              </a:rPr>
              <a:t>THANK YOU</a:t>
            </a:r>
          </a:p>
        </p:txBody>
      </p:sp>
      <p:pic>
        <p:nvPicPr>
          <p:cNvPr id="35844" name="Picture 4"/>
          <p:cNvPicPr>
            <a:picLocks noChangeAspect="1" noChangeArrowheads="1"/>
          </p:cNvPicPr>
          <p:nvPr/>
        </p:nvPicPr>
        <p:blipFill>
          <a:blip r:embed="rId2"/>
          <a:srcRect/>
          <a:stretch>
            <a:fillRect/>
          </a:stretch>
        </p:blipFill>
        <p:spPr bwMode="auto">
          <a:xfrm>
            <a:off x="4186238" y="1657350"/>
            <a:ext cx="4500562" cy="4057650"/>
          </a:xfrm>
          <a:prstGeom prst="rect">
            <a:avLst/>
          </a:prstGeom>
          <a:noFill/>
          <a:ln w="9525">
            <a:noFill/>
            <a:miter lim="800000"/>
            <a:headEnd/>
            <a:tailEnd/>
          </a:ln>
        </p:spPr>
      </p:pic>
      <p:pic>
        <p:nvPicPr>
          <p:cNvPr id="35845" name="Picture 1" descr="cid:image001.gif@01CB1F77.FC0DE750"/>
          <p:cNvPicPr>
            <a:picLocks noChangeAspect="1" noChangeArrowheads="1"/>
          </p:cNvPicPr>
          <p:nvPr/>
        </p:nvPicPr>
        <p:blipFill>
          <a:blip r:embed="rId3"/>
          <a:srcRect/>
          <a:stretch>
            <a:fillRect/>
          </a:stretch>
        </p:blipFill>
        <p:spPr bwMode="auto">
          <a:xfrm>
            <a:off x="7772400" y="0"/>
            <a:ext cx="13716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2"/>
          <a:srcRect/>
          <a:stretch>
            <a:fillRect/>
          </a:stretch>
        </p:blipFill>
        <p:spPr bwMode="auto">
          <a:xfrm>
            <a:off x="7277100" y="781050"/>
            <a:ext cx="1866900" cy="1809750"/>
          </a:xfrm>
          <a:prstGeom prst="rect">
            <a:avLst/>
          </a:prstGeom>
          <a:noFill/>
          <a:ln w="9525">
            <a:noFill/>
            <a:miter lim="800000"/>
            <a:headEnd/>
            <a:tailEnd/>
          </a:ln>
        </p:spPr>
      </p:pic>
      <p:sp>
        <p:nvSpPr>
          <p:cNvPr id="7171" name="Title 4"/>
          <p:cNvSpPr>
            <a:spLocks noGrp="1"/>
          </p:cNvSpPr>
          <p:nvPr>
            <p:ph type="title"/>
          </p:nvPr>
        </p:nvSpPr>
        <p:spPr>
          <a:xfrm>
            <a:off x="76200" y="574675"/>
            <a:ext cx="8229600" cy="720725"/>
          </a:xfrm>
        </p:spPr>
        <p:txBody>
          <a:bodyPr/>
          <a:lstStyle/>
          <a:p>
            <a:pPr eaLnBrk="1" hangingPunct="1"/>
            <a:r>
              <a:rPr lang="en-US" sz="2400" b="1" smtClean="0"/>
              <a:t>B.E.E – Black Economic Empowerment Act</a:t>
            </a:r>
          </a:p>
        </p:txBody>
      </p:sp>
      <p:sp>
        <p:nvSpPr>
          <p:cNvPr id="7172" name="Content Placeholder 5"/>
          <p:cNvSpPr>
            <a:spLocks noGrp="1"/>
          </p:cNvSpPr>
          <p:nvPr>
            <p:ph idx="1"/>
          </p:nvPr>
        </p:nvSpPr>
        <p:spPr>
          <a:xfrm>
            <a:off x="76200" y="1835150"/>
            <a:ext cx="8991600" cy="4032250"/>
          </a:xfrm>
        </p:spPr>
        <p:txBody>
          <a:bodyPr/>
          <a:lstStyle/>
          <a:p>
            <a:pPr eaLnBrk="1" hangingPunct="1"/>
            <a:r>
              <a:rPr lang="en-US" sz="1800" smtClean="0">
                <a:solidFill>
                  <a:srgbClr val="0000FF"/>
                </a:solidFill>
              </a:rPr>
              <a:t>In 2004, BEE was introduced in South Africa in order to help the                             participation of HDSAs in the Industrial sector</a:t>
            </a:r>
          </a:p>
          <a:p>
            <a:pPr eaLnBrk="1" hangingPunct="1">
              <a:buFont typeface="Arial" pitchFamily="34" charset="0"/>
              <a:buNone/>
            </a:pPr>
            <a:endParaRPr lang="en-US" sz="1800" smtClean="0">
              <a:solidFill>
                <a:srgbClr val="0000FF"/>
              </a:solidFill>
            </a:endParaRPr>
          </a:p>
          <a:p>
            <a:pPr eaLnBrk="1" hangingPunct="1"/>
            <a:r>
              <a:rPr lang="en-US" sz="1800" smtClean="0">
                <a:solidFill>
                  <a:srgbClr val="0000FF"/>
                </a:solidFill>
              </a:rPr>
              <a:t>BEE was aimed to promote employment, economic and social welfare and ecologically sustainable development. </a:t>
            </a:r>
          </a:p>
          <a:p>
            <a:pPr eaLnBrk="1" hangingPunct="1"/>
            <a:endParaRPr lang="en-US" sz="1800" smtClean="0">
              <a:solidFill>
                <a:srgbClr val="0000FF"/>
              </a:solidFill>
            </a:endParaRPr>
          </a:p>
          <a:p>
            <a:pPr eaLnBrk="1" hangingPunct="1"/>
            <a:r>
              <a:rPr lang="en-US" sz="1800" smtClean="0">
                <a:solidFill>
                  <a:srgbClr val="0000FF"/>
                </a:solidFill>
              </a:rPr>
              <a:t>The BEE requires companies to have ownership by  Historically Disadvantaged South Africans (HDSAs) at a level of 15 per cent, increasing to 26 per cent by April 2014</a:t>
            </a:r>
          </a:p>
          <a:p>
            <a:pPr eaLnBrk="1" hangingPunct="1"/>
            <a:endParaRPr lang="en-US" sz="1800" smtClean="0">
              <a:solidFill>
                <a:srgbClr val="0000FF"/>
              </a:solidFill>
            </a:endParaRPr>
          </a:p>
          <a:p>
            <a:pPr marL="800100" lvl="1" indent="-342900" eaLnBrk="1" hangingPunct="1">
              <a:buFont typeface="Calibri" pitchFamily="34" charset="0"/>
              <a:buAutoNum type="alphaLcParenR"/>
            </a:pPr>
            <a:r>
              <a:rPr lang="en-US" sz="1800" b="1" smtClean="0">
                <a:solidFill>
                  <a:srgbClr val="0000FF"/>
                </a:solidFill>
              </a:rPr>
              <a:t>The transfer of ownerships takes place at fair market value </a:t>
            </a:r>
          </a:p>
          <a:p>
            <a:pPr marL="800100" lvl="1" indent="-342900" eaLnBrk="1" hangingPunct="1">
              <a:buFont typeface="Calibri" pitchFamily="34" charset="0"/>
              <a:buAutoNum type="alphaLcParenR"/>
            </a:pPr>
            <a:endParaRPr lang="en-US" sz="300" b="1" smtClean="0">
              <a:solidFill>
                <a:srgbClr val="0000FF"/>
              </a:solidFill>
            </a:endParaRPr>
          </a:p>
          <a:p>
            <a:pPr marL="800100" lvl="1" indent="-342900" eaLnBrk="1" hangingPunct="1">
              <a:buFont typeface="Calibri" pitchFamily="34" charset="0"/>
              <a:buAutoNum type="alphaLcParenR"/>
            </a:pPr>
            <a:r>
              <a:rPr lang="en-US" sz="1800" b="1" smtClean="0">
                <a:solidFill>
                  <a:srgbClr val="0000FF"/>
                </a:solidFill>
              </a:rPr>
              <a:t>They have to pay for the equity they are acquiring</a:t>
            </a:r>
          </a:p>
          <a:p>
            <a:pPr marL="800100" lvl="1" indent="-342900" eaLnBrk="1" hangingPunct="1">
              <a:buFont typeface="Calibri" pitchFamily="34" charset="0"/>
              <a:buAutoNum type="alphaLcParenR"/>
            </a:pPr>
            <a:endParaRPr lang="en-US" sz="300" b="1" smtClean="0">
              <a:solidFill>
                <a:srgbClr val="0000FF"/>
              </a:solidFill>
            </a:endParaRPr>
          </a:p>
          <a:p>
            <a:pPr marL="800100" lvl="1" indent="-342900" eaLnBrk="1" hangingPunct="1">
              <a:buFont typeface="Calibri" pitchFamily="34" charset="0"/>
              <a:buAutoNum type="alphaLcParenR"/>
            </a:pPr>
            <a:r>
              <a:rPr lang="en-US" sz="1800" b="1" smtClean="0">
                <a:solidFill>
                  <a:srgbClr val="0000FF"/>
                </a:solidFill>
              </a:rPr>
              <a:t>B.E.E is not limited to Mining it is applicable to other sectors  of the economy as well</a:t>
            </a:r>
          </a:p>
          <a:p>
            <a:pPr eaLnBrk="1" hangingPunct="1"/>
            <a:endParaRPr lang="en-US" sz="1800" smtClean="0">
              <a:solidFill>
                <a:srgbClr val="0000FF"/>
              </a:solidFill>
            </a:endParaRPr>
          </a:p>
        </p:txBody>
      </p:sp>
      <p:sp>
        <p:nvSpPr>
          <p:cNvPr id="26628" name="Slide Number Placeholder 3"/>
          <p:cNvSpPr>
            <a:spLocks noGrp="1"/>
          </p:cNvSpPr>
          <p:nvPr>
            <p:ph type="sldNum" sz="quarter" idx="12"/>
          </p:nvPr>
        </p:nvSpPr>
        <p:spPr>
          <a:xfrm>
            <a:off x="457200" y="6356350"/>
            <a:ext cx="2133600" cy="365125"/>
          </a:xfrm>
        </p:spPr>
        <p:txBody>
          <a:bodyPr/>
          <a:lstStyle/>
          <a:p>
            <a:pPr algn="l">
              <a:defRPr/>
            </a:pPr>
            <a:fld id="{81CCCF38-6617-42D9-B0C8-60C69DE23442}" type="slidenum">
              <a:rPr lang="en-US">
                <a:latin typeface="Trebuchet MS" pitchFamily="34" charset="0"/>
              </a:rPr>
              <a:pPr algn="l">
                <a:defRPr/>
              </a:pPr>
              <a:t>4</a:t>
            </a:fld>
            <a:endParaRPr lang="en-US">
              <a:latin typeface="Trebuchet MS" pitchFamily="34" charset="0"/>
            </a:endParaRPr>
          </a:p>
        </p:txBody>
      </p:sp>
      <p:pic>
        <p:nvPicPr>
          <p:cNvPr id="7174" name="Picture 1" descr="cid:image001.gif@01CB1F77.FC0DE750"/>
          <p:cNvPicPr>
            <a:picLocks noChangeAspect="1" noChangeArrowheads="1"/>
          </p:cNvPicPr>
          <p:nvPr/>
        </p:nvPicPr>
        <p:blipFill>
          <a:blip r:embed="rId3"/>
          <a:srcRect/>
          <a:stretch>
            <a:fillRect/>
          </a:stretch>
        </p:blipFill>
        <p:spPr bwMode="auto">
          <a:xfrm>
            <a:off x="7772400" y="0"/>
            <a:ext cx="13716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61925" cy="161925"/>
        </p:xfrm>
        <a:graphic>
          <a:graphicData uri="http://schemas.openxmlformats.org/presentationml/2006/ole">
            <p:oleObj spid="_x0000_s1026" name="think-cell Slide" r:id="rId17" imgW="0" imgH="0" progId="">
              <p:embed/>
            </p:oleObj>
          </a:graphicData>
        </a:graphic>
      </p:graphicFrame>
      <p:sp>
        <p:nvSpPr>
          <p:cNvPr id="1028" name="Rectangle 3" hidden="1"/>
          <p:cNvSpPr>
            <a:spLocks noChangeArrowheads="1"/>
          </p:cNvSpPr>
          <p:nvPr>
            <p:custDataLst>
              <p:tags r:id="rId3"/>
            </p:custDataLst>
          </p:nvPr>
        </p:nvSpPr>
        <p:spPr bwMode="gray">
          <a:xfrm>
            <a:off x="0" y="0"/>
            <a:ext cx="161925" cy="161925"/>
          </a:xfrm>
          <a:prstGeom prst="rect">
            <a:avLst/>
          </a:prstGeom>
          <a:solidFill>
            <a:schemeClr val="accent1"/>
          </a:solidFill>
          <a:ln w="9525">
            <a:solidFill>
              <a:schemeClr val="tx1"/>
            </a:solidFill>
            <a:miter lim="800000"/>
            <a:headEnd/>
            <a:tailEnd/>
          </a:ln>
        </p:spPr>
        <p:txBody>
          <a:bodyPr wrap="none" lIns="0" tIns="0" rIns="0" bIns="0" anchor="ctr"/>
          <a:lstStyle/>
          <a:p>
            <a:pPr algn="ctr"/>
            <a:r>
              <a:rPr lang="en-GB" sz="1600">
                <a:latin typeface="Calibri" pitchFamily="34" charset="0"/>
              </a:rPr>
              <a:t>9</a:t>
            </a:r>
          </a:p>
        </p:txBody>
      </p:sp>
      <p:grpSp>
        <p:nvGrpSpPr>
          <p:cNvPr id="1029" name="Group 15"/>
          <p:cNvGrpSpPr>
            <a:grpSpLocks/>
          </p:cNvGrpSpPr>
          <p:nvPr/>
        </p:nvGrpSpPr>
        <p:grpSpPr bwMode="auto">
          <a:xfrm>
            <a:off x="762000" y="1295400"/>
            <a:ext cx="7304088" cy="5183188"/>
            <a:chOff x="550863" y="1198711"/>
            <a:chExt cx="8143875" cy="5182617"/>
          </a:xfrm>
        </p:grpSpPr>
        <p:sp>
          <p:nvSpPr>
            <p:cNvPr id="1032" name="Rectangle 41"/>
            <p:cNvSpPr>
              <a:spLocks noChangeArrowheads="1"/>
            </p:cNvSpPr>
            <p:nvPr>
              <p:custDataLst>
                <p:tags r:id="rId5"/>
              </p:custDataLst>
            </p:nvPr>
          </p:nvSpPr>
          <p:spPr bwMode="gray">
            <a:xfrm>
              <a:off x="550863" y="1206078"/>
              <a:ext cx="8143875" cy="5175250"/>
            </a:xfrm>
            <a:prstGeom prst="rect">
              <a:avLst/>
            </a:prstGeom>
            <a:solidFill>
              <a:schemeClr val="bg1"/>
            </a:solidFill>
            <a:ln w="19050">
              <a:solidFill>
                <a:schemeClr val="hlink"/>
              </a:solidFill>
              <a:miter lim="800000"/>
              <a:headEnd/>
              <a:tailEnd/>
            </a:ln>
          </p:spPr>
          <p:txBody>
            <a:bodyPr wrap="none" lIns="93296" tIns="46648" rIns="93296" bIns="46648" anchor="ctr"/>
            <a:lstStyle/>
            <a:p>
              <a:endParaRPr lang="en-US">
                <a:latin typeface="Calibri" pitchFamily="34" charset="0"/>
              </a:endParaRPr>
            </a:p>
          </p:txBody>
        </p:sp>
        <p:sp>
          <p:nvSpPr>
            <p:cNvPr id="2" name="Rectangle 42"/>
            <p:cNvSpPr>
              <a:spLocks noChangeArrowheads="1"/>
            </p:cNvSpPr>
            <p:nvPr>
              <p:custDataLst>
                <p:tags r:id="rId6"/>
              </p:custDataLst>
            </p:nvPr>
          </p:nvSpPr>
          <p:spPr bwMode="gray">
            <a:xfrm>
              <a:off x="550863" y="1198711"/>
              <a:ext cx="8143875" cy="646042"/>
            </a:xfrm>
            <a:prstGeom prst="rect">
              <a:avLst/>
            </a:prstGeom>
            <a:solidFill>
              <a:schemeClr val="accent5">
                <a:lumMod val="20000"/>
                <a:lumOff val="80000"/>
              </a:schemeClr>
            </a:solidFill>
            <a:ln w="19050">
              <a:solidFill>
                <a:schemeClr val="hlink"/>
              </a:solidFill>
              <a:miter lim="800000"/>
              <a:headEnd/>
              <a:tailEnd/>
            </a:ln>
          </p:spPr>
          <p:txBody>
            <a:bodyPr wrap="none" lIns="93296" tIns="46648" rIns="93296" bIns="46648" anchor="ctr"/>
            <a:lstStyle/>
            <a:p>
              <a:pPr>
                <a:defRPr/>
              </a:pPr>
              <a:endParaRPr lang="en-US">
                <a:latin typeface="Calibri" pitchFamily="34" charset="0"/>
              </a:endParaRPr>
            </a:p>
          </p:txBody>
        </p:sp>
        <p:sp>
          <p:nvSpPr>
            <p:cNvPr id="1034" name="Rectangle 65"/>
            <p:cNvSpPr>
              <a:spLocks noChangeArrowheads="1"/>
            </p:cNvSpPr>
            <p:nvPr>
              <p:custDataLst>
                <p:tags r:id="rId7"/>
              </p:custDataLst>
            </p:nvPr>
          </p:nvSpPr>
          <p:spPr bwMode="gray">
            <a:xfrm>
              <a:off x="674688" y="1218879"/>
              <a:ext cx="7551737" cy="553937"/>
            </a:xfrm>
            <a:prstGeom prst="rect">
              <a:avLst/>
            </a:prstGeom>
            <a:noFill/>
            <a:ln w="9525">
              <a:noFill/>
              <a:miter lim="800000"/>
              <a:headEnd/>
              <a:tailEnd/>
            </a:ln>
          </p:spPr>
          <p:txBody>
            <a:bodyPr lIns="0" tIns="0" rIns="0" bIns="0" anchor="b">
              <a:spAutoFit/>
            </a:bodyPr>
            <a:lstStyle/>
            <a:p>
              <a:pPr defTabSz="912813">
                <a:buSzPct val="120000"/>
              </a:pPr>
              <a:r>
                <a:rPr lang="en-GB" b="1">
                  <a:solidFill>
                    <a:srgbClr val="0000FF"/>
                  </a:solidFill>
                  <a:latin typeface="Calibri" pitchFamily="34" charset="0"/>
                </a:rPr>
                <a:t>Growth rates in South African mining production</a:t>
              </a:r>
            </a:p>
            <a:p>
              <a:pPr defTabSz="912813">
                <a:buSzPct val="120000"/>
              </a:pPr>
              <a:r>
                <a:rPr lang="en-GB" b="1">
                  <a:solidFill>
                    <a:srgbClr val="0000FF"/>
                  </a:solidFill>
                  <a:latin typeface="Calibri" pitchFamily="34" charset="0"/>
                </a:rPr>
                <a:t>YoY change; Percent</a:t>
              </a:r>
            </a:p>
          </p:txBody>
        </p:sp>
        <p:sp>
          <p:nvSpPr>
            <p:cNvPr id="1035" name="McK 5. Source"/>
            <p:cNvSpPr>
              <a:spLocks noChangeArrowheads="1"/>
            </p:cNvSpPr>
            <p:nvPr>
              <p:custDataLst>
                <p:tags r:id="rId8"/>
              </p:custDataLst>
            </p:nvPr>
          </p:nvSpPr>
          <p:spPr bwMode="gray">
            <a:xfrm>
              <a:off x="593874" y="6165304"/>
              <a:ext cx="7002462" cy="184150"/>
            </a:xfrm>
            <a:prstGeom prst="rect">
              <a:avLst/>
            </a:prstGeom>
            <a:noFill/>
            <a:ln w="9525">
              <a:noFill/>
              <a:miter lim="800000"/>
              <a:headEnd/>
              <a:tailEnd/>
            </a:ln>
          </p:spPr>
          <p:txBody>
            <a:bodyPr lIns="0" tIns="0" rIns="0" bIns="0" anchor="ctr">
              <a:spAutoFit/>
            </a:bodyPr>
            <a:lstStyle/>
            <a:p>
              <a:pPr marL="620713" indent="-620713" defTabSz="912813">
                <a:tabLst>
                  <a:tab pos="623888" algn="l"/>
                </a:tabLst>
              </a:pPr>
              <a:r>
                <a:rPr lang="en-GB" sz="1200">
                  <a:solidFill>
                    <a:srgbClr val="000000"/>
                  </a:solidFill>
                  <a:latin typeface="Calibri" pitchFamily="34" charset="0"/>
                </a:rPr>
                <a:t>SOURCE: Global Insight</a:t>
              </a:r>
            </a:p>
          </p:txBody>
        </p:sp>
        <p:graphicFrame>
          <p:nvGraphicFramePr>
            <p:cNvPr id="1027" name="Object 3"/>
            <p:cNvGraphicFramePr>
              <a:graphicFrameLocks/>
            </p:cNvGraphicFramePr>
            <p:nvPr/>
          </p:nvGraphicFramePr>
          <p:xfrm>
            <a:off x="581025" y="1717675"/>
            <a:ext cx="7948613" cy="4176713"/>
          </p:xfrm>
          <a:graphic>
            <a:graphicData uri="http://schemas.openxmlformats.org/presentationml/2006/ole">
              <p:oleObj spid="_x0000_s1027" name="Chart" r:id="rId18" imgW="7791450" imgH="4095750" progId="MSGraph.Chart.8">
                <p:embed followColorScheme="full"/>
              </p:oleObj>
            </a:graphicData>
          </a:graphic>
        </p:graphicFrame>
        <p:sp>
          <p:nvSpPr>
            <p:cNvPr id="1036" name="Rectangle 60"/>
            <p:cNvSpPr>
              <a:spLocks noChangeArrowheads="1"/>
            </p:cNvSpPr>
            <p:nvPr>
              <p:custDataLst>
                <p:tags r:id="rId9"/>
              </p:custDataLst>
            </p:nvPr>
          </p:nvSpPr>
          <p:spPr bwMode="gray">
            <a:xfrm>
              <a:off x="7718425" y="5708650"/>
              <a:ext cx="538163" cy="249238"/>
            </a:xfrm>
            <a:prstGeom prst="rect">
              <a:avLst/>
            </a:prstGeom>
            <a:noFill/>
            <a:ln w="9525">
              <a:noFill/>
              <a:miter lim="800000"/>
              <a:headEnd/>
              <a:tailEnd/>
            </a:ln>
          </p:spPr>
          <p:txBody>
            <a:bodyPr lIns="0" tIns="0" rIns="0" bIns="0"/>
            <a:lstStyle/>
            <a:p>
              <a:pPr algn="ctr" defTabSz="912813">
                <a:buSzPct val="120000"/>
              </a:pPr>
              <a:fld id="{D9BB4819-318E-4F6B-A444-1DCCBAE72F83}" type="datetime'''2''''''''''''''''0''0''''''''''''9'''''''">
                <a:rPr lang="en-US" sz="1600">
                  <a:latin typeface="Calibri" pitchFamily="34" charset="0"/>
                </a:rPr>
                <a:pPr algn="ctr" defTabSz="912813">
                  <a:buSzPct val="120000"/>
                </a:pPr>
                <a:t>2009</a:t>
              </a:fld>
              <a:endParaRPr lang="en-US" sz="1600">
                <a:latin typeface="Calibri" pitchFamily="34" charset="0"/>
              </a:endParaRPr>
            </a:p>
          </p:txBody>
        </p:sp>
        <p:sp>
          <p:nvSpPr>
            <p:cNvPr id="1037" name="Rectangle 62"/>
            <p:cNvSpPr>
              <a:spLocks noChangeArrowheads="1"/>
            </p:cNvSpPr>
            <p:nvPr>
              <p:custDataLst>
                <p:tags r:id="rId10"/>
              </p:custDataLst>
            </p:nvPr>
          </p:nvSpPr>
          <p:spPr bwMode="gray">
            <a:xfrm>
              <a:off x="6357938" y="5708650"/>
              <a:ext cx="538162" cy="249238"/>
            </a:xfrm>
            <a:prstGeom prst="rect">
              <a:avLst/>
            </a:prstGeom>
            <a:noFill/>
            <a:ln w="9525">
              <a:noFill/>
              <a:miter lim="800000"/>
              <a:headEnd/>
              <a:tailEnd/>
            </a:ln>
          </p:spPr>
          <p:txBody>
            <a:bodyPr lIns="0" tIns="0" rIns="0" bIns="0"/>
            <a:lstStyle/>
            <a:p>
              <a:pPr algn="ctr" defTabSz="912813">
                <a:buSzPct val="120000"/>
              </a:pPr>
              <a:fld id="{DECE21B1-409D-453A-B8C8-8CA955005348}" type="datetime'''''2''''0''''''''''''''''''''''0''''''''''''''''8'''''">
                <a:rPr lang="en-US" sz="1600">
                  <a:latin typeface="Calibri" pitchFamily="34" charset="0"/>
                </a:rPr>
                <a:pPr algn="ctr" defTabSz="912813">
                  <a:buSzPct val="120000"/>
                </a:pPr>
                <a:t>2008</a:t>
              </a:fld>
              <a:endParaRPr lang="en-US" sz="1600">
                <a:latin typeface="Calibri" pitchFamily="34" charset="0"/>
              </a:endParaRPr>
            </a:p>
          </p:txBody>
        </p:sp>
        <p:sp>
          <p:nvSpPr>
            <p:cNvPr id="1038" name="Rectangle 61"/>
            <p:cNvSpPr>
              <a:spLocks noChangeArrowheads="1"/>
            </p:cNvSpPr>
            <p:nvPr>
              <p:custDataLst>
                <p:tags r:id="rId11"/>
              </p:custDataLst>
            </p:nvPr>
          </p:nvSpPr>
          <p:spPr bwMode="gray">
            <a:xfrm>
              <a:off x="5006975" y="5708650"/>
              <a:ext cx="538163" cy="249238"/>
            </a:xfrm>
            <a:prstGeom prst="rect">
              <a:avLst/>
            </a:prstGeom>
            <a:noFill/>
            <a:ln w="9525">
              <a:noFill/>
              <a:miter lim="800000"/>
              <a:headEnd/>
              <a:tailEnd/>
            </a:ln>
          </p:spPr>
          <p:txBody>
            <a:bodyPr lIns="0" tIns="0" rIns="0" bIns="0"/>
            <a:lstStyle/>
            <a:p>
              <a:pPr algn="ctr" defTabSz="912813">
                <a:buSzPct val="120000"/>
              </a:pPr>
              <a:fld id="{FBE03740-BBA3-4111-BBCE-17F8AED66C5A}" type="datetime'''''''2''''''''''''''''''''''''''''''''''0''0''''''7'''">
                <a:rPr lang="en-US" sz="1600">
                  <a:latin typeface="Calibri" pitchFamily="34" charset="0"/>
                </a:rPr>
                <a:pPr algn="ctr" defTabSz="912813">
                  <a:buSzPct val="120000"/>
                </a:pPr>
                <a:t>2007</a:t>
              </a:fld>
              <a:endParaRPr lang="en-US" sz="1600">
                <a:latin typeface="Calibri" pitchFamily="34" charset="0"/>
              </a:endParaRPr>
            </a:p>
          </p:txBody>
        </p:sp>
        <p:sp>
          <p:nvSpPr>
            <p:cNvPr id="1039" name="Rectangle 64"/>
            <p:cNvSpPr>
              <a:spLocks noChangeArrowheads="1"/>
            </p:cNvSpPr>
            <p:nvPr>
              <p:custDataLst>
                <p:tags r:id="rId12"/>
              </p:custDataLst>
            </p:nvPr>
          </p:nvSpPr>
          <p:spPr bwMode="gray">
            <a:xfrm>
              <a:off x="3646488" y="5708650"/>
              <a:ext cx="538162" cy="249238"/>
            </a:xfrm>
            <a:prstGeom prst="rect">
              <a:avLst/>
            </a:prstGeom>
            <a:noFill/>
            <a:ln w="9525">
              <a:noFill/>
              <a:miter lim="800000"/>
              <a:headEnd/>
              <a:tailEnd/>
            </a:ln>
          </p:spPr>
          <p:txBody>
            <a:bodyPr lIns="0" tIns="0" rIns="0" bIns="0"/>
            <a:lstStyle/>
            <a:p>
              <a:pPr algn="ctr" defTabSz="912813">
                <a:buSzPct val="120000"/>
              </a:pPr>
              <a:fld id="{2F0082DF-0C5D-43D2-A50A-D0E632287D56}" type="datetime'''''''''''20''''0''''6'''''''''''''''''''''''">
                <a:rPr lang="en-US" sz="1600">
                  <a:latin typeface="Calibri" pitchFamily="34" charset="0"/>
                </a:rPr>
                <a:pPr algn="ctr" defTabSz="912813">
                  <a:buSzPct val="120000"/>
                </a:pPr>
                <a:t>2006</a:t>
              </a:fld>
              <a:endParaRPr lang="en-US" sz="1600">
                <a:latin typeface="Calibri" pitchFamily="34" charset="0"/>
              </a:endParaRPr>
            </a:p>
          </p:txBody>
        </p:sp>
        <p:sp>
          <p:nvSpPr>
            <p:cNvPr id="1040" name="Rectangle 63"/>
            <p:cNvSpPr>
              <a:spLocks noChangeArrowheads="1"/>
            </p:cNvSpPr>
            <p:nvPr>
              <p:custDataLst>
                <p:tags r:id="rId13"/>
              </p:custDataLst>
            </p:nvPr>
          </p:nvSpPr>
          <p:spPr bwMode="gray">
            <a:xfrm>
              <a:off x="2295525" y="5708650"/>
              <a:ext cx="538163" cy="249238"/>
            </a:xfrm>
            <a:prstGeom prst="rect">
              <a:avLst/>
            </a:prstGeom>
            <a:noFill/>
            <a:ln w="9525">
              <a:noFill/>
              <a:miter lim="800000"/>
              <a:headEnd/>
              <a:tailEnd/>
            </a:ln>
          </p:spPr>
          <p:txBody>
            <a:bodyPr lIns="0" tIns="0" rIns="0" bIns="0"/>
            <a:lstStyle/>
            <a:p>
              <a:pPr algn="ctr" defTabSz="912813">
                <a:buSzPct val="120000"/>
              </a:pPr>
              <a:fld id="{6A9623F4-ADF0-45EC-BED4-A9EFE5B0B970}" type="datetime'''''''''2''''''''''0''''''''''''0''''5'''''''''''''">
                <a:rPr lang="en-US" sz="1600">
                  <a:latin typeface="Calibri" pitchFamily="34" charset="0"/>
                </a:rPr>
                <a:pPr algn="ctr" defTabSz="912813">
                  <a:buSzPct val="120000"/>
                </a:pPr>
                <a:t>2005</a:t>
              </a:fld>
              <a:endParaRPr lang="en-US" sz="1600">
                <a:latin typeface="Calibri" pitchFamily="34" charset="0"/>
              </a:endParaRPr>
            </a:p>
          </p:txBody>
        </p:sp>
        <p:sp>
          <p:nvSpPr>
            <p:cNvPr id="1041" name="Rectangle 59"/>
            <p:cNvSpPr>
              <a:spLocks noChangeArrowheads="1"/>
            </p:cNvSpPr>
            <p:nvPr>
              <p:custDataLst>
                <p:tags r:id="rId14"/>
              </p:custDataLst>
            </p:nvPr>
          </p:nvSpPr>
          <p:spPr bwMode="gray">
            <a:xfrm>
              <a:off x="935038" y="5708650"/>
              <a:ext cx="538162" cy="249238"/>
            </a:xfrm>
            <a:prstGeom prst="rect">
              <a:avLst/>
            </a:prstGeom>
            <a:noFill/>
            <a:ln w="9525">
              <a:noFill/>
              <a:miter lim="800000"/>
              <a:headEnd/>
              <a:tailEnd/>
            </a:ln>
          </p:spPr>
          <p:txBody>
            <a:bodyPr lIns="0" tIns="0" rIns="0" bIns="0"/>
            <a:lstStyle/>
            <a:p>
              <a:pPr algn="ctr" defTabSz="912813">
                <a:buSzPct val="120000"/>
              </a:pPr>
              <a:fld id="{532B9812-DB57-4906-ABF5-D2ABDB4B484D}" type="datetime'''''''''''''2''''''''''''''0''''''''''''''''0''''''''''4'">
                <a:rPr lang="en-US" sz="1600">
                  <a:latin typeface="Calibri" pitchFamily="34" charset="0"/>
                </a:rPr>
                <a:pPr algn="ctr" defTabSz="912813">
                  <a:buSzPct val="120000"/>
                </a:pPr>
                <a:t>2004</a:t>
              </a:fld>
              <a:endParaRPr lang="en-US" sz="1600">
                <a:latin typeface="Calibri" pitchFamily="34" charset="0"/>
              </a:endParaRPr>
            </a:p>
          </p:txBody>
        </p:sp>
      </p:grpSp>
      <p:pic>
        <p:nvPicPr>
          <p:cNvPr id="1030" name="Picture 1" descr="cid:image001.gif@01CB1F77.FC0DE750"/>
          <p:cNvPicPr>
            <a:picLocks noChangeAspect="1" noChangeArrowheads="1"/>
          </p:cNvPicPr>
          <p:nvPr/>
        </p:nvPicPr>
        <p:blipFill>
          <a:blip r:embed="rId19"/>
          <a:srcRect/>
          <a:stretch>
            <a:fillRect/>
          </a:stretch>
        </p:blipFill>
        <p:spPr bwMode="auto">
          <a:xfrm>
            <a:off x="7772400" y="0"/>
            <a:ext cx="1371600" cy="762000"/>
          </a:xfrm>
          <a:prstGeom prst="rect">
            <a:avLst/>
          </a:prstGeom>
          <a:noFill/>
          <a:ln w="9525">
            <a:noFill/>
            <a:miter lim="800000"/>
            <a:headEnd/>
            <a:tailEnd/>
          </a:ln>
        </p:spPr>
      </p:pic>
      <p:sp>
        <p:nvSpPr>
          <p:cNvPr id="3" name="Rectangle 72"/>
          <p:cNvSpPr>
            <a:spLocks noGrp="1" noChangeArrowheads="1"/>
          </p:cNvSpPr>
          <p:nvPr>
            <p:ph type="title"/>
            <p:custDataLst>
              <p:tags r:id="rId4"/>
            </p:custDataLst>
          </p:nvPr>
        </p:nvSpPr>
        <p:spPr>
          <a:xfrm>
            <a:off x="685800" y="457200"/>
            <a:ext cx="7269163" cy="660400"/>
          </a:xfrm>
        </p:spPr>
        <p:txBody>
          <a:bodyPr rtlCol="0">
            <a:noAutofit/>
          </a:bodyPr>
          <a:lstStyle/>
          <a:p>
            <a:pPr eaLnBrk="1" fontAlgn="auto" hangingPunct="1">
              <a:spcAft>
                <a:spcPts val="0"/>
              </a:spcAft>
              <a:defRPr/>
            </a:pPr>
            <a:r>
              <a:rPr lang="en-GB" sz="2400" b="1" dirty="0" smtClean="0">
                <a:solidFill>
                  <a:schemeClr val="tx2">
                    <a:lumMod val="50000"/>
                  </a:schemeClr>
                </a:solidFill>
                <a:cs typeface="Cambria" pitchFamily="18" charset="0"/>
              </a:rPr>
              <a:t>Since MPRDA regulations in 2002, mining sector growth in South Africa has been on decline</a:t>
            </a:r>
          </a:p>
        </p:txBody>
      </p:sp>
    </p:spTree>
    <p:custDataLst>
      <p:tags r:id="rId2"/>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Rectangle 2" hidden="1"/>
          <p:cNvGraphicFramePr>
            <a:graphicFrameLocks/>
          </p:cNvGraphicFramePr>
          <p:nvPr/>
        </p:nvGraphicFramePr>
        <p:xfrm>
          <a:off x="0" y="0"/>
          <a:ext cx="161925" cy="161925"/>
        </p:xfrm>
        <a:graphic>
          <a:graphicData uri="http://schemas.openxmlformats.org/presentationml/2006/ole">
            <p:oleObj spid="_x0000_s2050" name="think-cell Slide" r:id="rId40" imgW="0" imgH="0" progId="">
              <p:embed/>
            </p:oleObj>
          </a:graphicData>
        </a:graphic>
      </p:graphicFrame>
      <p:sp>
        <p:nvSpPr>
          <p:cNvPr id="2052" name="Rectangle 3" hidden="1"/>
          <p:cNvSpPr>
            <a:spLocks noChangeArrowheads="1"/>
          </p:cNvSpPr>
          <p:nvPr>
            <p:custDataLst>
              <p:tags r:id="rId3"/>
            </p:custDataLst>
          </p:nvPr>
        </p:nvSpPr>
        <p:spPr bwMode="gray">
          <a:xfrm>
            <a:off x="0" y="0"/>
            <a:ext cx="161925" cy="161925"/>
          </a:xfrm>
          <a:prstGeom prst="rect">
            <a:avLst/>
          </a:prstGeom>
          <a:solidFill>
            <a:schemeClr val="accent1"/>
          </a:solidFill>
          <a:ln w="9525">
            <a:solidFill>
              <a:schemeClr val="tx1"/>
            </a:solidFill>
            <a:miter lim="800000"/>
            <a:headEnd/>
            <a:tailEnd/>
          </a:ln>
        </p:spPr>
        <p:txBody>
          <a:bodyPr wrap="none" lIns="0" tIns="0" rIns="0" bIns="0" anchor="ctr"/>
          <a:lstStyle/>
          <a:p>
            <a:pPr algn="ctr"/>
            <a:r>
              <a:rPr lang="en-GB" sz="1400">
                <a:latin typeface="Calibri" pitchFamily="34" charset="0"/>
              </a:rPr>
              <a:t>1</a:t>
            </a:r>
          </a:p>
        </p:txBody>
      </p:sp>
      <p:grpSp>
        <p:nvGrpSpPr>
          <p:cNvPr id="2053" name="Group 38"/>
          <p:cNvGrpSpPr>
            <a:grpSpLocks/>
          </p:cNvGrpSpPr>
          <p:nvPr/>
        </p:nvGrpSpPr>
        <p:grpSpPr bwMode="auto">
          <a:xfrm>
            <a:off x="609600" y="1487488"/>
            <a:ext cx="7543800" cy="4456112"/>
            <a:chOff x="893763" y="966918"/>
            <a:chExt cx="7543800" cy="5126378"/>
          </a:xfrm>
        </p:grpSpPr>
        <p:sp>
          <p:nvSpPr>
            <p:cNvPr id="2057" name="Rectangle 24"/>
            <p:cNvSpPr>
              <a:spLocks noChangeArrowheads="1"/>
            </p:cNvSpPr>
            <p:nvPr>
              <p:custDataLst>
                <p:tags r:id="rId6"/>
              </p:custDataLst>
            </p:nvPr>
          </p:nvSpPr>
          <p:spPr bwMode="gray">
            <a:xfrm>
              <a:off x="895350" y="1113308"/>
              <a:ext cx="7542213" cy="4979988"/>
            </a:xfrm>
            <a:prstGeom prst="rect">
              <a:avLst/>
            </a:prstGeom>
            <a:solidFill>
              <a:schemeClr val="bg1"/>
            </a:solidFill>
            <a:ln w="19050">
              <a:solidFill>
                <a:schemeClr val="hlink"/>
              </a:solidFill>
              <a:miter lim="800000"/>
              <a:headEnd/>
              <a:tailEnd/>
            </a:ln>
          </p:spPr>
          <p:txBody>
            <a:bodyPr wrap="none" lIns="93296" tIns="46648" rIns="93296" bIns="46648" anchor="ctr"/>
            <a:lstStyle/>
            <a:p>
              <a:endParaRPr lang="en-US">
                <a:latin typeface="Calibri" pitchFamily="34" charset="0"/>
              </a:endParaRPr>
            </a:p>
          </p:txBody>
        </p:sp>
        <p:sp>
          <p:nvSpPr>
            <p:cNvPr id="2" name="Rectangle 25"/>
            <p:cNvSpPr>
              <a:spLocks noChangeArrowheads="1"/>
            </p:cNvSpPr>
            <p:nvPr>
              <p:custDataLst>
                <p:tags r:id="rId7"/>
              </p:custDataLst>
            </p:nvPr>
          </p:nvSpPr>
          <p:spPr bwMode="gray">
            <a:xfrm>
              <a:off x="893763" y="1008922"/>
              <a:ext cx="7542213" cy="591716"/>
            </a:xfrm>
            <a:prstGeom prst="rect">
              <a:avLst/>
            </a:prstGeom>
            <a:solidFill>
              <a:schemeClr val="accent5">
                <a:lumMod val="20000"/>
                <a:lumOff val="80000"/>
              </a:schemeClr>
            </a:solidFill>
            <a:ln w="19050">
              <a:solidFill>
                <a:schemeClr val="hlink"/>
              </a:solidFill>
              <a:miter lim="800000"/>
              <a:headEnd/>
              <a:tailEnd/>
            </a:ln>
          </p:spPr>
          <p:txBody>
            <a:bodyPr wrap="none" lIns="93296" tIns="46648" rIns="93296" bIns="46648" anchor="ctr"/>
            <a:lstStyle/>
            <a:p>
              <a:pPr>
                <a:defRPr/>
              </a:pPr>
              <a:endParaRPr lang="en-US" dirty="0">
                <a:solidFill>
                  <a:schemeClr val="tx2">
                    <a:lumMod val="20000"/>
                    <a:lumOff val="80000"/>
                  </a:schemeClr>
                </a:solidFill>
                <a:latin typeface="Calibri" pitchFamily="34" charset="0"/>
              </a:endParaRPr>
            </a:p>
          </p:txBody>
        </p:sp>
        <p:sp>
          <p:nvSpPr>
            <p:cNvPr id="2059" name="Rectangle 26"/>
            <p:cNvSpPr>
              <a:spLocks noChangeArrowheads="1"/>
            </p:cNvSpPr>
            <p:nvPr>
              <p:custDataLst>
                <p:tags r:id="rId8"/>
              </p:custDataLst>
            </p:nvPr>
          </p:nvSpPr>
          <p:spPr bwMode="gray">
            <a:xfrm>
              <a:off x="998538" y="966918"/>
              <a:ext cx="6219825" cy="566607"/>
            </a:xfrm>
            <a:prstGeom prst="rect">
              <a:avLst/>
            </a:prstGeom>
            <a:noFill/>
            <a:ln w="19050">
              <a:noFill/>
              <a:miter lim="800000"/>
              <a:headEnd/>
              <a:tailEnd/>
            </a:ln>
          </p:spPr>
          <p:txBody>
            <a:bodyPr lIns="0" tIns="0" rIns="0" bIns="0" anchor="b">
              <a:spAutoFit/>
            </a:bodyPr>
            <a:lstStyle/>
            <a:p>
              <a:pPr defTabSz="912813">
                <a:buSzPct val="120000"/>
              </a:pPr>
              <a:r>
                <a:rPr lang="en-GB" sz="1600" b="1">
                  <a:solidFill>
                    <a:srgbClr val="0000FF"/>
                  </a:solidFill>
                  <a:latin typeface="Calibri" pitchFamily="34" charset="0"/>
                </a:rPr>
                <a:t>Real growth of capex for mining sector</a:t>
              </a:r>
            </a:p>
            <a:p>
              <a:pPr defTabSz="912813">
                <a:buSzPct val="120000"/>
              </a:pPr>
              <a:r>
                <a:rPr lang="en-GB" sz="1600" b="1">
                  <a:solidFill>
                    <a:srgbClr val="0000FF"/>
                  </a:solidFill>
                  <a:latin typeface="Calibri" pitchFamily="34" charset="0"/>
                </a:rPr>
                <a:t>(CAGR- </a:t>
              </a:r>
              <a:r>
                <a:rPr lang="en-GB" sz="1600" b="1" i="1">
                  <a:solidFill>
                    <a:srgbClr val="0000FF"/>
                  </a:solidFill>
                  <a:latin typeface="Calibri" pitchFamily="34" charset="0"/>
                </a:rPr>
                <a:t>Cumulative average growth rate </a:t>
              </a:r>
              <a:r>
                <a:rPr lang="en-GB" sz="1600" b="1">
                  <a:solidFill>
                    <a:srgbClr val="0000FF"/>
                  </a:solidFill>
                  <a:latin typeface="Calibri" pitchFamily="34" charset="0"/>
                </a:rPr>
                <a:t>2001-2008) in Percent</a:t>
              </a:r>
              <a:endParaRPr lang="en-GB" sz="1600" b="1" baseline="30000">
                <a:solidFill>
                  <a:srgbClr val="0000FF"/>
                </a:solidFill>
                <a:latin typeface="Calibri" pitchFamily="34" charset="0"/>
              </a:endParaRPr>
            </a:p>
          </p:txBody>
        </p:sp>
        <p:graphicFrame>
          <p:nvGraphicFramePr>
            <p:cNvPr id="2051" name="Object 3"/>
            <p:cNvGraphicFramePr>
              <a:graphicFrameLocks/>
            </p:cNvGraphicFramePr>
            <p:nvPr/>
          </p:nvGraphicFramePr>
          <p:xfrm>
            <a:off x="4222750" y="2063750"/>
            <a:ext cx="3817938" cy="3992563"/>
          </p:xfrm>
          <a:graphic>
            <a:graphicData uri="http://schemas.openxmlformats.org/presentationml/2006/ole">
              <p:oleObj spid="_x0000_s2051" name="Chart" r:id="rId41" imgW="3743325" imgH="3914775" progId="MSGraph.Chart.8">
                <p:embed followColorScheme="full"/>
              </p:oleObj>
            </a:graphicData>
          </a:graphic>
        </p:graphicFrame>
        <p:sp useBgFill="1">
          <p:nvSpPr>
            <p:cNvPr id="2060" name="Freeform 114"/>
            <p:cNvSpPr>
              <a:spLocks/>
            </p:cNvSpPr>
            <p:nvPr>
              <p:custDataLst>
                <p:tags r:id="rId9"/>
              </p:custDataLst>
            </p:nvPr>
          </p:nvSpPr>
          <p:spPr bwMode="auto">
            <a:xfrm>
              <a:off x="4633913" y="5562600"/>
              <a:ext cx="150812" cy="98425"/>
            </a:xfrm>
            <a:custGeom>
              <a:avLst/>
              <a:gdLst>
                <a:gd name="T0" fmla="*/ 0 w 93"/>
                <a:gd name="T1" fmla="*/ 2147483647 h 61"/>
                <a:gd name="T2" fmla="*/ 2147483647 w 93"/>
                <a:gd name="T3" fmla="*/ 0 h 61"/>
                <a:gd name="T4" fmla="*/ 2147483647 w 93"/>
                <a:gd name="T5" fmla="*/ 2147483647 h 61"/>
                <a:gd name="T6" fmla="*/ 0 w 93"/>
                <a:gd name="T7" fmla="*/ 2147483647 h 61"/>
                <a:gd name="T8" fmla="*/ 0 w 93"/>
                <a:gd name="T9" fmla="*/ 2147483647 h 61"/>
                <a:gd name="T10" fmla="*/ 0 60000 65536"/>
                <a:gd name="T11" fmla="*/ 0 60000 65536"/>
                <a:gd name="T12" fmla="*/ 0 60000 65536"/>
                <a:gd name="T13" fmla="*/ 0 60000 65536"/>
                <a:gd name="T14" fmla="*/ 0 60000 65536"/>
                <a:gd name="T15" fmla="*/ 0 w 93"/>
                <a:gd name="T16" fmla="*/ 0 h 61"/>
                <a:gd name="T17" fmla="*/ 93 w 93"/>
                <a:gd name="T18" fmla="*/ 61 h 61"/>
              </a:gdLst>
              <a:ahLst/>
              <a:cxnLst>
                <a:cxn ang="T10">
                  <a:pos x="T0" y="T1"/>
                </a:cxn>
                <a:cxn ang="T11">
                  <a:pos x="T2" y="T3"/>
                </a:cxn>
                <a:cxn ang="T12">
                  <a:pos x="T4" y="T5"/>
                </a:cxn>
                <a:cxn ang="T13">
                  <a:pos x="T6" y="T7"/>
                </a:cxn>
                <a:cxn ang="T14">
                  <a:pos x="T8" y="T9"/>
                </a:cxn>
              </a:cxnLst>
              <a:rect l="T15" t="T16" r="T17" b="T18"/>
              <a:pathLst>
                <a:path w="93" h="61">
                  <a:moveTo>
                    <a:pt x="0" y="24"/>
                  </a:moveTo>
                  <a:lnTo>
                    <a:pt x="92" y="0"/>
                  </a:lnTo>
                  <a:lnTo>
                    <a:pt x="92" y="36"/>
                  </a:lnTo>
                  <a:lnTo>
                    <a:pt x="0" y="60"/>
                  </a:lnTo>
                  <a:lnTo>
                    <a:pt x="0" y="24"/>
                  </a:lnTo>
                  <a:close/>
                </a:path>
              </a:pathLst>
            </a:custGeom>
            <a:ln w="9525">
              <a:noFill/>
              <a:round/>
              <a:headEnd/>
              <a:tailEnd/>
            </a:ln>
          </p:spPr>
          <p:txBody>
            <a:bodyPr wrap="none" lIns="93296" tIns="46648" rIns="93296" bIns="46648" anchor="ctr"/>
            <a:lstStyle/>
            <a:p>
              <a:endParaRPr lang="en-US"/>
            </a:p>
          </p:txBody>
        </p:sp>
        <p:sp>
          <p:nvSpPr>
            <p:cNvPr id="2061" name="Rectangle 29"/>
            <p:cNvSpPr>
              <a:spLocks noChangeArrowheads="1"/>
            </p:cNvSpPr>
            <p:nvPr>
              <p:custDataLst>
                <p:tags r:id="rId10"/>
              </p:custDataLst>
            </p:nvPr>
          </p:nvSpPr>
          <p:spPr bwMode="gray">
            <a:xfrm>
              <a:off x="2971800" y="5676900"/>
              <a:ext cx="1231900" cy="217488"/>
            </a:xfrm>
            <a:prstGeom prst="rect">
              <a:avLst/>
            </a:prstGeom>
            <a:noFill/>
            <a:ln w="9525">
              <a:noFill/>
              <a:miter lim="800000"/>
              <a:headEnd/>
              <a:tailEnd/>
            </a:ln>
          </p:spPr>
          <p:txBody>
            <a:bodyPr lIns="0" tIns="0" rIns="0" bIns="0" anchor="ctr"/>
            <a:lstStyle/>
            <a:p>
              <a:pPr defTabSz="912813">
                <a:buSzPct val="120000"/>
              </a:pPr>
              <a:r>
                <a:rPr lang="en-GB" altLang="zh-CN" sz="1400">
                  <a:latin typeface="Calibri" pitchFamily="34" charset="0"/>
                  <a:cs typeface="SimSun"/>
                </a:rPr>
                <a:t>SA               </a:t>
              </a:r>
              <a:endParaRPr lang="en-GB" sz="1400">
                <a:latin typeface="Calibri" pitchFamily="34" charset="0"/>
              </a:endParaRPr>
            </a:p>
          </p:txBody>
        </p:sp>
        <p:sp>
          <p:nvSpPr>
            <p:cNvPr id="2062" name="Freeform 113"/>
            <p:cNvSpPr>
              <a:spLocks/>
            </p:cNvSpPr>
            <p:nvPr>
              <p:custDataLst>
                <p:tags r:id="rId11"/>
              </p:custDataLst>
            </p:nvPr>
          </p:nvSpPr>
          <p:spPr bwMode="auto">
            <a:xfrm>
              <a:off x="4633913" y="5619750"/>
              <a:ext cx="150812" cy="41275"/>
            </a:xfrm>
            <a:custGeom>
              <a:avLst/>
              <a:gdLst>
                <a:gd name="T0" fmla="*/ 0 w 93"/>
                <a:gd name="T1" fmla="*/ 2147483647 h 25"/>
                <a:gd name="T2" fmla="*/ 2147483647 w 93"/>
                <a:gd name="T3" fmla="*/ 0 h 25"/>
                <a:gd name="T4" fmla="*/ 0 60000 65536"/>
                <a:gd name="T5" fmla="*/ 0 60000 65536"/>
                <a:gd name="T6" fmla="*/ 0 w 93"/>
                <a:gd name="T7" fmla="*/ 0 h 25"/>
                <a:gd name="T8" fmla="*/ 93 w 93"/>
                <a:gd name="T9" fmla="*/ 25 h 25"/>
              </a:gdLst>
              <a:ahLst/>
              <a:cxnLst>
                <a:cxn ang="T4">
                  <a:pos x="T0" y="T1"/>
                </a:cxn>
                <a:cxn ang="T5">
                  <a:pos x="T2" y="T3"/>
                </a:cxn>
              </a:cxnLst>
              <a:rect l="T6" t="T7" r="T8" b="T9"/>
              <a:pathLst>
                <a:path w="93" h="25">
                  <a:moveTo>
                    <a:pt x="0" y="24"/>
                  </a:moveTo>
                  <a:lnTo>
                    <a:pt x="92" y="0"/>
                  </a:lnTo>
                </a:path>
              </a:pathLst>
            </a:custGeom>
            <a:noFill/>
            <a:ln w="9525">
              <a:solidFill>
                <a:schemeClr val="tx1"/>
              </a:solidFill>
              <a:round/>
              <a:headEnd type="none" w="med" len="med"/>
              <a:tailEnd type="none" w="med" len="med"/>
            </a:ln>
          </p:spPr>
          <p:txBody>
            <a:bodyPr wrap="none" lIns="93296" tIns="46648" rIns="93296" bIns="46648" anchor="ctr"/>
            <a:lstStyle/>
            <a:p>
              <a:endParaRPr lang="en-US"/>
            </a:p>
          </p:txBody>
        </p:sp>
        <p:sp>
          <p:nvSpPr>
            <p:cNvPr id="2063" name="Freeform 112"/>
            <p:cNvSpPr>
              <a:spLocks/>
            </p:cNvSpPr>
            <p:nvPr>
              <p:custDataLst>
                <p:tags r:id="rId12"/>
              </p:custDataLst>
            </p:nvPr>
          </p:nvSpPr>
          <p:spPr bwMode="auto">
            <a:xfrm>
              <a:off x="4633913" y="5562600"/>
              <a:ext cx="150812" cy="39688"/>
            </a:xfrm>
            <a:custGeom>
              <a:avLst/>
              <a:gdLst>
                <a:gd name="T0" fmla="*/ 0 w 93"/>
                <a:gd name="T1" fmla="*/ 2147483647 h 25"/>
                <a:gd name="T2" fmla="*/ 2147483647 w 93"/>
                <a:gd name="T3" fmla="*/ 0 h 25"/>
                <a:gd name="T4" fmla="*/ 0 60000 65536"/>
                <a:gd name="T5" fmla="*/ 0 60000 65536"/>
                <a:gd name="T6" fmla="*/ 0 w 93"/>
                <a:gd name="T7" fmla="*/ 0 h 25"/>
                <a:gd name="T8" fmla="*/ 93 w 93"/>
                <a:gd name="T9" fmla="*/ 25 h 25"/>
              </a:gdLst>
              <a:ahLst/>
              <a:cxnLst>
                <a:cxn ang="T4">
                  <a:pos x="T0" y="T1"/>
                </a:cxn>
                <a:cxn ang="T5">
                  <a:pos x="T2" y="T3"/>
                </a:cxn>
              </a:cxnLst>
              <a:rect l="T6" t="T7" r="T8" b="T9"/>
              <a:pathLst>
                <a:path w="93" h="25">
                  <a:moveTo>
                    <a:pt x="0" y="24"/>
                  </a:moveTo>
                  <a:lnTo>
                    <a:pt x="92" y="0"/>
                  </a:lnTo>
                </a:path>
              </a:pathLst>
            </a:custGeom>
            <a:noFill/>
            <a:ln w="9525">
              <a:solidFill>
                <a:schemeClr val="tx1"/>
              </a:solidFill>
              <a:round/>
              <a:headEnd type="none" w="med" len="med"/>
              <a:tailEnd type="none" w="med" len="med"/>
            </a:ln>
          </p:spPr>
          <p:txBody>
            <a:bodyPr wrap="none" lIns="93296" tIns="46648" rIns="93296" bIns="46648" anchor="ctr"/>
            <a:lstStyle/>
            <a:p>
              <a:endParaRPr lang="en-US"/>
            </a:p>
          </p:txBody>
        </p:sp>
        <p:sp>
          <p:nvSpPr>
            <p:cNvPr id="2064" name="Rectangle 41"/>
            <p:cNvSpPr>
              <a:spLocks noChangeArrowheads="1"/>
            </p:cNvSpPr>
            <p:nvPr>
              <p:custDataLst>
                <p:tags r:id="rId13"/>
              </p:custDataLst>
            </p:nvPr>
          </p:nvSpPr>
          <p:spPr bwMode="gray">
            <a:xfrm>
              <a:off x="2971800" y="2227263"/>
              <a:ext cx="527050" cy="217487"/>
            </a:xfrm>
            <a:prstGeom prst="rect">
              <a:avLst/>
            </a:prstGeom>
            <a:noFill/>
            <a:ln w="9525">
              <a:noFill/>
              <a:miter lim="800000"/>
              <a:headEnd/>
              <a:tailEnd/>
            </a:ln>
          </p:spPr>
          <p:txBody>
            <a:bodyPr lIns="0" tIns="0" rIns="0" bIns="0" anchor="ctr"/>
            <a:lstStyle/>
            <a:p>
              <a:pPr defTabSz="912813">
                <a:buSzPct val="120000"/>
              </a:pPr>
              <a:fld id="{DCE06CFA-A053-4D6F-A44F-9123A99455A2}" type="datetime'''''C''''''''''''''''''''h''''il''''''''''''''''e'''''''' '">
                <a:rPr lang="en-GB" sz="1400">
                  <a:latin typeface="Calibri" pitchFamily="34" charset="0"/>
                </a:rPr>
                <a:pPr defTabSz="912813">
                  <a:buSzPct val="120000"/>
                </a:pPr>
                <a:t>Chile </a:t>
              </a:fld>
              <a:endParaRPr lang="en-GB" sz="1400">
                <a:latin typeface="Calibri" pitchFamily="34" charset="0"/>
              </a:endParaRPr>
            </a:p>
          </p:txBody>
        </p:sp>
        <p:sp>
          <p:nvSpPr>
            <p:cNvPr id="2065" name="Rectangle 30"/>
            <p:cNvSpPr>
              <a:spLocks noChangeArrowheads="1"/>
            </p:cNvSpPr>
            <p:nvPr>
              <p:custDataLst>
                <p:tags r:id="rId14"/>
              </p:custDataLst>
            </p:nvPr>
          </p:nvSpPr>
          <p:spPr bwMode="gray">
            <a:xfrm>
              <a:off x="2971800" y="5332413"/>
              <a:ext cx="271463" cy="217487"/>
            </a:xfrm>
            <a:prstGeom prst="rect">
              <a:avLst/>
            </a:prstGeom>
            <a:noFill/>
            <a:ln w="9525">
              <a:noFill/>
              <a:miter lim="800000"/>
              <a:headEnd/>
              <a:tailEnd/>
            </a:ln>
          </p:spPr>
          <p:txBody>
            <a:bodyPr lIns="0" tIns="0" rIns="0" bIns="0" anchor="ctr"/>
            <a:lstStyle/>
            <a:p>
              <a:pPr defTabSz="912813">
                <a:buSzPct val="120000"/>
              </a:pPr>
              <a:r>
                <a:rPr lang="en-GB" sz="1400">
                  <a:latin typeface="Calibri" pitchFamily="34" charset="0"/>
                </a:rPr>
                <a:t>US</a:t>
              </a:r>
            </a:p>
          </p:txBody>
        </p:sp>
        <p:sp>
          <p:nvSpPr>
            <p:cNvPr id="2066" name="Rectangle 31"/>
            <p:cNvSpPr>
              <a:spLocks noChangeArrowheads="1"/>
            </p:cNvSpPr>
            <p:nvPr>
              <p:custDataLst>
                <p:tags r:id="rId15"/>
              </p:custDataLst>
            </p:nvPr>
          </p:nvSpPr>
          <p:spPr bwMode="gray">
            <a:xfrm>
              <a:off x="2971800" y="4987925"/>
              <a:ext cx="539750" cy="215900"/>
            </a:xfrm>
            <a:prstGeom prst="rect">
              <a:avLst/>
            </a:prstGeom>
            <a:noFill/>
            <a:ln w="9525">
              <a:noFill/>
              <a:miter lim="800000"/>
              <a:headEnd/>
              <a:tailEnd/>
            </a:ln>
          </p:spPr>
          <p:txBody>
            <a:bodyPr lIns="0" tIns="0" rIns="0" bIns="0" anchor="ctr"/>
            <a:lstStyle/>
            <a:p>
              <a:pPr defTabSz="912813">
                <a:buSzPct val="120000"/>
              </a:pPr>
              <a:fld id="{FCE427A5-50D8-4460-9B50-62B1385DF63A}" type="datetime'''''''''''''I''n''''''''''d''i''''''''''''''a '''''''''''''">
                <a:rPr lang="en-GB" sz="1400">
                  <a:latin typeface="Calibri" pitchFamily="34" charset="0"/>
                </a:rPr>
                <a:pPr defTabSz="912813">
                  <a:buSzPct val="120000"/>
                </a:pPr>
                <a:t>India </a:t>
              </a:fld>
              <a:endParaRPr lang="en-GB" sz="1400">
                <a:latin typeface="Calibri" pitchFamily="34" charset="0"/>
              </a:endParaRPr>
            </a:p>
          </p:txBody>
        </p:sp>
        <p:sp>
          <p:nvSpPr>
            <p:cNvPr id="2067" name="Rectangle 32"/>
            <p:cNvSpPr>
              <a:spLocks noChangeArrowheads="1"/>
            </p:cNvSpPr>
            <p:nvPr>
              <p:custDataLst>
                <p:tags r:id="rId16"/>
              </p:custDataLst>
            </p:nvPr>
          </p:nvSpPr>
          <p:spPr bwMode="gray">
            <a:xfrm>
              <a:off x="2971800" y="4641850"/>
              <a:ext cx="488950" cy="217488"/>
            </a:xfrm>
            <a:prstGeom prst="rect">
              <a:avLst/>
            </a:prstGeom>
            <a:noFill/>
            <a:ln w="9525">
              <a:noFill/>
              <a:miter lim="800000"/>
              <a:headEnd/>
              <a:tailEnd/>
            </a:ln>
          </p:spPr>
          <p:txBody>
            <a:bodyPr lIns="0" tIns="0" rIns="0" bIns="0" anchor="ctr"/>
            <a:lstStyle/>
            <a:p>
              <a:pPr defTabSz="912813">
                <a:buSzPct val="120000"/>
              </a:pPr>
              <a:fld id="{474747CC-5FF7-4C73-B176-E95F58315665}" type="datetime'''''''''''P''''''''''e''''''''''ru'''''''''''''' '''''''">
                <a:rPr lang="en-GB" sz="1400">
                  <a:latin typeface="Calibri" pitchFamily="34" charset="0"/>
                </a:rPr>
                <a:pPr defTabSz="912813">
                  <a:buSzPct val="120000"/>
                </a:pPr>
                <a:t>Peru </a:t>
              </a:fld>
              <a:endParaRPr lang="en-GB" sz="1400">
                <a:latin typeface="Calibri" pitchFamily="34" charset="0"/>
              </a:endParaRPr>
            </a:p>
          </p:txBody>
        </p:sp>
        <p:sp>
          <p:nvSpPr>
            <p:cNvPr id="2068" name="Rectangle 33"/>
            <p:cNvSpPr>
              <a:spLocks noChangeArrowheads="1"/>
            </p:cNvSpPr>
            <p:nvPr>
              <p:custDataLst>
                <p:tags r:id="rId17"/>
              </p:custDataLst>
            </p:nvPr>
          </p:nvSpPr>
          <p:spPr bwMode="gray">
            <a:xfrm>
              <a:off x="2971800" y="4297363"/>
              <a:ext cx="665163" cy="217487"/>
            </a:xfrm>
            <a:prstGeom prst="rect">
              <a:avLst/>
            </a:prstGeom>
            <a:noFill/>
            <a:ln w="9525">
              <a:noFill/>
              <a:miter lim="800000"/>
              <a:headEnd/>
              <a:tailEnd/>
            </a:ln>
          </p:spPr>
          <p:txBody>
            <a:bodyPr lIns="0" tIns="0" rIns="0" bIns="0" anchor="ctr"/>
            <a:lstStyle/>
            <a:p>
              <a:pPr defTabSz="912813">
                <a:buSzPct val="120000"/>
              </a:pPr>
              <a:fld id="{F50FD33A-504D-4EA7-9941-D7A95340D880}" type="datetime'''''''''R''''u''s''s''''''''i''''''a'''''''''' '''''''''''">
                <a:rPr lang="en-GB" sz="1400">
                  <a:latin typeface="Calibri" pitchFamily="34" charset="0"/>
                </a:rPr>
                <a:pPr defTabSz="912813">
                  <a:buSzPct val="120000"/>
                </a:pPr>
                <a:t>Russia </a:t>
              </a:fld>
              <a:endParaRPr lang="en-GB" sz="1400">
                <a:latin typeface="Calibri" pitchFamily="34" charset="0"/>
              </a:endParaRPr>
            </a:p>
          </p:txBody>
        </p:sp>
        <p:sp>
          <p:nvSpPr>
            <p:cNvPr id="2069" name="Rectangle 39"/>
            <p:cNvSpPr>
              <a:spLocks noChangeArrowheads="1"/>
            </p:cNvSpPr>
            <p:nvPr>
              <p:custDataLst>
                <p:tags r:id="rId18"/>
              </p:custDataLst>
            </p:nvPr>
          </p:nvSpPr>
          <p:spPr bwMode="gray">
            <a:xfrm>
              <a:off x="2971800" y="2917825"/>
              <a:ext cx="876300" cy="215900"/>
            </a:xfrm>
            <a:prstGeom prst="rect">
              <a:avLst/>
            </a:prstGeom>
            <a:noFill/>
            <a:ln w="9525">
              <a:noFill/>
              <a:miter lim="800000"/>
              <a:headEnd/>
              <a:tailEnd/>
            </a:ln>
          </p:spPr>
          <p:txBody>
            <a:bodyPr lIns="0" tIns="0" rIns="0" bIns="0" anchor="ctr"/>
            <a:lstStyle/>
            <a:p>
              <a:pPr defTabSz="912813">
                <a:buSzPct val="120000"/>
              </a:pPr>
              <a:fld id="{BED0A140-FD6C-409F-9229-57E6F28B9AEA}" type="datetime'''''''''''''A''us''t''''''''''''r''ali''''a '">
                <a:rPr lang="en-GB" sz="1400">
                  <a:latin typeface="Calibri" pitchFamily="34" charset="0"/>
                </a:rPr>
                <a:pPr defTabSz="912813">
                  <a:buSzPct val="120000"/>
                </a:pPr>
                <a:t>Australia </a:t>
              </a:fld>
              <a:endParaRPr lang="en-GB" sz="1400">
                <a:latin typeface="Calibri" pitchFamily="34" charset="0"/>
              </a:endParaRPr>
            </a:p>
          </p:txBody>
        </p:sp>
        <p:sp>
          <p:nvSpPr>
            <p:cNvPr id="2070" name="Rectangle 38"/>
            <p:cNvSpPr>
              <a:spLocks noChangeArrowheads="1"/>
            </p:cNvSpPr>
            <p:nvPr>
              <p:custDataLst>
                <p:tags r:id="rId19"/>
              </p:custDataLst>
            </p:nvPr>
          </p:nvSpPr>
          <p:spPr bwMode="gray">
            <a:xfrm>
              <a:off x="2971800" y="3262313"/>
              <a:ext cx="584200" cy="217487"/>
            </a:xfrm>
            <a:prstGeom prst="rect">
              <a:avLst/>
            </a:prstGeom>
            <a:noFill/>
            <a:ln w="9525">
              <a:noFill/>
              <a:miter lim="800000"/>
              <a:headEnd/>
              <a:tailEnd/>
            </a:ln>
          </p:spPr>
          <p:txBody>
            <a:bodyPr lIns="0" tIns="0" rIns="0" bIns="0" anchor="ctr"/>
            <a:lstStyle/>
            <a:p>
              <a:pPr defTabSz="912813">
                <a:buSzPct val="120000"/>
              </a:pPr>
              <a:fld id="{5FB38A69-80B7-4474-A5A8-2E8DF55E8EBD}" type="datetime'''''B''r''''a''''z''''''''''i''''l'''''''''''''''' '''''">
                <a:rPr lang="en-GB" sz="1400">
                  <a:latin typeface="Calibri" pitchFamily="34" charset="0"/>
                </a:rPr>
                <a:pPr defTabSz="912813">
                  <a:buSzPct val="120000"/>
                </a:pPr>
                <a:t>Brazil </a:t>
              </a:fld>
              <a:endParaRPr lang="en-GB" sz="1400">
                <a:latin typeface="Calibri" pitchFamily="34" charset="0"/>
              </a:endParaRPr>
            </a:p>
          </p:txBody>
        </p:sp>
        <p:sp>
          <p:nvSpPr>
            <p:cNvPr id="2071" name="Rectangle 40"/>
            <p:cNvSpPr>
              <a:spLocks noChangeArrowheads="1"/>
            </p:cNvSpPr>
            <p:nvPr>
              <p:custDataLst>
                <p:tags r:id="rId20"/>
              </p:custDataLst>
            </p:nvPr>
          </p:nvSpPr>
          <p:spPr bwMode="gray">
            <a:xfrm>
              <a:off x="2971800" y="2571750"/>
              <a:ext cx="592138" cy="217488"/>
            </a:xfrm>
            <a:prstGeom prst="rect">
              <a:avLst/>
            </a:prstGeom>
            <a:noFill/>
            <a:ln w="9525">
              <a:noFill/>
              <a:miter lim="800000"/>
              <a:headEnd/>
              <a:tailEnd/>
            </a:ln>
          </p:spPr>
          <p:txBody>
            <a:bodyPr lIns="0" tIns="0" rIns="0" bIns="0" anchor="ctr"/>
            <a:lstStyle/>
            <a:p>
              <a:pPr defTabSz="912813">
                <a:buSzPct val="120000"/>
              </a:pPr>
              <a:fld id="{BFFE1F3C-EF06-497D-A722-5D1797983610}" type="datetime'''''''''C''''''''''''''h''in''''''''''''a'''' '''''''">
                <a:rPr lang="en-GB" sz="1400">
                  <a:latin typeface="Calibri" pitchFamily="34" charset="0"/>
                </a:rPr>
                <a:pPr defTabSz="912813">
                  <a:buSzPct val="120000"/>
                </a:pPr>
                <a:t>China </a:t>
              </a:fld>
              <a:endParaRPr lang="en-GB" sz="1400">
                <a:latin typeface="Calibri" pitchFamily="34" charset="0"/>
              </a:endParaRPr>
            </a:p>
          </p:txBody>
        </p:sp>
        <p:sp>
          <p:nvSpPr>
            <p:cNvPr id="2072" name="Rectangle 36"/>
            <p:cNvSpPr>
              <a:spLocks noChangeArrowheads="1"/>
            </p:cNvSpPr>
            <p:nvPr>
              <p:custDataLst>
                <p:tags r:id="rId21"/>
              </p:custDataLst>
            </p:nvPr>
          </p:nvSpPr>
          <p:spPr bwMode="gray">
            <a:xfrm>
              <a:off x="2971800" y="3952875"/>
              <a:ext cx="927100" cy="215900"/>
            </a:xfrm>
            <a:prstGeom prst="rect">
              <a:avLst/>
            </a:prstGeom>
            <a:noFill/>
            <a:ln w="9525">
              <a:noFill/>
              <a:miter lim="800000"/>
              <a:headEnd/>
              <a:tailEnd/>
            </a:ln>
          </p:spPr>
          <p:txBody>
            <a:bodyPr lIns="0" tIns="0" rIns="0" bIns="0" anchor="ctr"/>
            <a:lstStyle/>
            <a:p>
              <a:pPr defTabSz="912813">
                <a:buSzPct val="120000"/>
              </a:pPr>
              <a:fld id="{E5B0C2CF-EC39-406E-BADD-E73C8241EA35}" type="datetime'''''C''''''''''o''''''l''u''''mbi''''''''''a'' '''''''''''''">
                <a:rPr lang="en-GB" sz="1400">
                  <a:latin typeface="Calibri" pitchFamily="34" charset="0"/>
                </a:rPr>
                <a:pPr defTabSz="912813">
                  <a:buSzPct val="120000"/>
                </a:pPr>
                <a:t>Columbia </a:t>
              </a:fld>
              <a:endParaRPr lang="en-GB" sz="1400">
                <a:latin typeface="Calibri" pitchFamily="34" charset="0"/>
              </a:endParaRPr>
            </a:p>
          </p:txBody>
        </p:sp>
        <p:sp>
          <p:nvSpPr>
            <p:cNvPr id="2073" name="Rectangle 37"/>
            <p:cNvSpPr>
              <a:spLocks noChangeArrowheads="1"/>
            </p:cNvSpPr>
            <p:nvPr>
              <p:custDataLst>
                <p:tags r:id="rId22"/>
              </p:custDataLst>
            </p:nvPr>
          </p:nvSpPr>
          <p:spPr bwMode="gray">
            <a:xfrm>
              <a:off x="2971800" y="3606800"/>
              <a:ext cx="968375" cy="217488"/>
            </a:xfrm>
            <a:prstGeom prst="rect">
              <a:avLst/>
            </a:prstGeom>
            <a:noFill/>
            <a:ln w="9525">
              <a:noFill/>
              <a:miter lim="800000"/>
              <a:headEnd/>
              <a:tailEnd/>
            </a:ln>
          </p:spPr>
          <p:txBody>
            <a:bodyPr lIns="0" tIns="0" rIns="0" bIns="0" anchor="ctr"/>
            <a:lstStyle/>
            <a:p>
              <a:pPr defTabSz="912813">
                <a:buSzPct val="120000"/>
              </a:pPr>
              <a:fld id="{EDF556AA-2A03-444B-8BC9-DB7AC450B2F4}" type="datetime'''I''nd''''''o''n''''''''e''''''''''''s''i''''''a'' '''''">
                <a:rPr lang="en-GB" sz="1400">
                  <a:latin typeface="Calibri" pitchFamily="34" charset="0"/>
                </a:rPr>
                <a:pPr defTabSz="912813">
                  <a:buSzPct val="120000"/>
                </a:pPr>
                <a:t>Indonesia </a:t>
              </a:fld>
              <a:endParaRPr lang="en-GB" sz="1400">
                <a:latin typeface="Calibri" pitchFamily="34" charset="0"/>
              </a:endParaRPr>
            </a:p>
          </p:txBody>
        </p:sp>
        <p:sp>
          <p:nvSpPr>
            <p:cNvPr id="2074" name="Rectangle 45"/>
            <p:cNvSpPr>
              <a:spLocks noChangeArrowheads="1"/>
            </p:cNvSpPr>
            <p:nvPr>
              <p:custDataLst>
                <p:tags r:id="rId23"/>
              </p:custDataLst>
            </p:nvPr>
          </p:nvSpPr>
          <p:spPr bwMode="gray">
            <a:xfrm>
              <a:off x="2967038" y="1811338"/>
              <a:ext cx="584200" cy="214312"/>
            </a:xfrm>
            <a:prstGeom prst="rect">
              <a:avLst/>
            </a:prstGeom>
            <a:noFill/>
            <a:ln w="9525">
              <a:noFill/>
              <a:miter lim="800000"/>
              <a:headEnd/>
              <a:tailEnd/>
            </a:ln>
          </p:spPr>
          <p:txBody>
            <a:bodyPr wrap="none" lIns="0" tIns="0" rIns="0" bIns="0" anchor="b">
              <a:spAutoFit/>
            </a:bodyPr>
            <a:lstStyle/>
            <a:p>
              <a:pPr defTabSz="912813">
                <a:buSzPct val="120000"/>
              </a:pPr>
              <a:r>
                <a:rPr lang="en-GB" sz="1400">
                  <a:latin typeface="Calibri" pitchFamily="34" charset="0"/>
                </a:rPr>
                <a:t>Country</a:t>
              </a:r>
            </a:p>
          </p:txBody>
        </p:sp>
        <p:sp>
          <p:nvSpPr>
            <p:cNvPr id="2075" name="Rectangle 46"/>
            <p:cNvSpPr>
              <a:spLocks noChangeArrowheads="1"/>
            </p:cNvSpPr>
            <p:nvPr>
              <p:custDataLst>
                <p:tags r:id="rId24"/>
              </p:custDataLst>
            </p:nvPr>
          </p:nvSpPr>
          <p:spPr bwMode="gray">
            <a:xfrm>
              <a:off x="1162050" y="1811338"/>
              <a:ext cx="360363" cy="214312"/>
            </a:xfrm>
            <a:prstGeom prst="rect">
              <a:avLst/>
            </a:prstGeom>
            <a:noFill/>
            <a:ln w="9525">
              <a:noFill/>
              <a:miter lim="800000"/>
              <a:headEnd/>
              <a:tailEnd/>
            </a:ln>
          </p:spPr>
          <p:txBody>
            <a:bodyPr wrap="none" lIns="0" tIns="0" rIns="0" bIns="0" anchor="b">
              <a:spAutoFit/>
            </a:bodyPr>
            <a:lstStyle/>
            <a:p>
              <a:pPr defTabSz="912813">
                <a:buSzPct val="120000"/>
              </a:pPr>
              <a:r>
                <a:rPr lang="en-GB" sz="1400">
                  <a:latin typeface="Calibri" pitchFamily="34" charset="0"/>
                </a:rPr>
                <a:t>Rank</a:t>
              </a:r>
            </a:p>
          </p:txBody>
        </p:sp>
        <p:sp>
          <p:nvSpPr>
            <p:cNvPr id="2076" name="Oval 57"/>
            <p:cNvSpPr>
              <a:spLocks noChangeArrowheads="1"/>
            </p:cNvSpPr>
            <p:nvPr>
              <p:custDataLst>
                <p:tags r:id="rId25"/>
              </p:custDataLst>
            </p:nvPr>
          </p:nvSpPr>
          <p:spPr bwMode="gray">
            <a:xfrm>
              <a:off x="1189038" y="2219325"/>
              <a:ext cx="1011237" cy="252413"/>
            </a:xfrm>
            <a:prstGeom prst="ellipse">
              <a:avLst/>
            </a:prstGeom>
            <a:solidFill>
              <a:schemeClr val="accent2"/>
            </a:solidFill>
            <a:ln w="9525">
              <a:noFill/>
              <a:round/>
              <a:headEnd/>
              <a:tailEnd/>
            </a:ln>
          </p:spPr>
          <p:txBody>
            <a:bodyPr wrap="none" lIns="93296" tIns="46648" rIns="93296" bIns="46648" anchor="ctr" anchorCtr="1"/>
            <a:lstStyle/>
            <a:p>
              <a:pPr algn="ctr"/>
              <a:r>
                <a:rPr lang="en-GB" sz="1400">
                  <a:latin typeface="Calibri" pitchFamily="34" charset="0"/>
                </a:rPr>
                <a:t>1</a:t>
              </a:r>
            </a:p>
          </p:txBody>
        </p:sp>
        <p:sp>
          <p:nvSpPr>
            <p:cNvPr id="2077" name="Oval 58"/>
            <p:cNvSpPr>
              <a:spLocks noChangeArrowheads="1"/>
            </p:cNvSpPr>
            <p:nvPr>
              <p:custDataLst>
                <p:tags r:id="rId26"/>
              </p:custDataLst>
            </p:nvPr>
          </p:nvSpPr>
          <p:spPr bwMode="gray">
            <a:xfrm>
              <a:off x="1189038" y="2562225"/>
              <a:ext cx="1011237" cy="252413"/>
            </a:xfrm>
            <a:prstGeom prst="ellipse">
              <a:avLst/>
            </a:prstGeom>
            <a:solidFill>
              <a:schemeClr val="accent2"/>
            </a:solidFill>
            <a:ln w="9525">
              <a:noFill/>
              <a:round/>
              <a:headEnd/>
              <a:tailEnd/>
            </a:ln>
          </p:spPr>
          <p:txBody>
            <a:bodyPr wrap="none" lIns="93296" tIns="46648" rIns="93296" bIns="46648" anchor="ctr" anchorCtr="1"/>
            <a:lstStyle/>
            <a:p>
              <a:pPr algn="ctr"/>
              <a:r>
                <a:rPr lang="en-GB" sz="1400">
                  <a:latin typeface="Calibri" pitchFamily="34" charset="0"/>
                </a:rPr>
                <a:t>2</a:t>
              </a:r>
            </a:p>
          </p:txBody>
        </p:sp>
        <p:sp>
          <p:nvSpPr>
            <p:cNvPr id="2078" name="Oval 59"/>
            <p:cNvSpPr>
              <a:spLocks noChangeArrowheads="1"/>
            </p:cNvSpPr>
            <p:nvPr>
              <p:custDataLst>
                <p:tags r:id="rId27"/>
              </p:custDataLst>
            </p:nvPr>
          </p:nvSpPr>
          <p:spPr bwMode="gray">
            <a:xfrm>
              <a:off x="1189038" y="2905125"/>
              <a:ext cx="1011237" cy="254000"/>
            </a:xfrm>
            <a:prstGeom prst="ellipse">
              <a:avLst/>
            </a:prstGeom>
            <a:solidFill>
              <a:schemeClr val="accent2"/>
            </a:solidFill>
            <a:ln w="9525">
              <a:noFill/>
              <a:round/>
              <a:headEnd/>
              <a:tailEnd/>
            </a:ln>
          </p:spPr>
          <p:txBody>
            <a:bodyPr wrap="none" lIns="93296" tIns="46648" rIns="93296" bIns="46648" anchor="ctr" anchorCtr="1"/>
            <a:lstStyle/>
            <a:p>
              <a:pPr algn="ctr"/>
              <a:r>
                <a:rPr lang="en-GB" sz="1400">
                  <a:latin typeface="Calibri" pitchFamily="34" charset="0"/>
                </a:rPr>
                <a:t>3</a:t>
              </a:r>
            </a:p>
          </p:txBody>
        </p:sp>
        <p:sp>
          <p:nvSpPr>
            <p:cNvPr id="2079" name="Oval 60"/>
            <p:cNvSpPr>
              <a:spLocks noChangeArrowheads="1"/>
            </p:cNvSpPr>
            <p:nvPr>
              <p:custDataLst>
                <p:tags r:id="rId28"/>
              </p:custDataLst>
            </p:nvPr>
          </p:nvSpPr>
          <p:spPr bwMode="gray">
            <a:xfrm>
              <a:off x="1189038" y="3249613"/>
              <a:ext cx="1011237" cy="252412"/>
            </a:xfrm>
            <a:prstGeom prst="ellipse">
              <a:avLst/>
            </a:prstGeom>
            <a:solidFill>
              <a:schemeClr val="accent2"/>
            </a:solidFill>
            <a:ln w="9525">
              <a:noFill/>
              <a:round/>
              <a:headEnd/>
              <a:tailEnd/>
            </a:ln>
          </p:spPr>
          <p:txBody>
            <a:bodyPr wrap="none" lIns="93296" tIns="46648" rIns="93296" bIns="46648" anchor="ctr" anchorCtr="1"/>
            <a:lstStyle/>
            <a:p>
              <a:pPr algn="ctr"/>
              <a:r>
                <a:rPr lang="en-GB" sz="1400">
                  <a:latin typeface="Calibri" pitchFamily="34" charset="0"/>
                </a:rPr>
                <a:t>4</a:t>
              </a:r>
            </a:p>
          </p:txBody>
        </p:sp>
        <p:sp>
          <p:nvSpPr>
            <p:cNvPr id="2080" name="Oval 61"/>
            <p:cNvSpPr>
              <a:spLocks noChangeArrowheads="1"/>
            </p:cNvSpPr>
            <p:nvPr>
              <p:custDataLst>
                <p:tags r:id="rId29"/>
              </p:custDataLst>
            </p:nvPr>
          </p:nvSpPr>
          <p:spPr bwMode="gray">
            <a:xfrm>
              <a:off x="1189038" y="3592513"/>
              <a:ext cx="1011237" cy="252412"/>
            </a:xfrm>
            <a:prstGeom prst="ellipse">
              <a:avLst/>
            </a:prstGeom>
            <a:solidFill>
              <a:schemeClr val="accent2"/>
            </a:solidFill>
            <a:ln w="9525">
              <a:noFill/>
              <a:round/>
              <a:headEnd/>
              <a:tailEnd/>
            </a:ln>
          </p:spPr>
          <p:txBody>
            <a:bodyPr wrap="none" lIns="93296" tIns="46648" rIns="93296" bIns="46648" anchor="ctr" anchorCtr="1"/>
            <a:lstStyle/>
            <a:p>
              <a:pPr algn="ctr"/>
              <a:r>
                <a:rPr lang="en-GB" sz="1400">
                  <a:latin typeface="Calibri" pitchFamily="34" charset="0"/>
                </a:rPr>
                <a:t>5</a:t>
              </a:r>
            </a:p>
          </p:txBody>
        </p:sp>
        <p:sp>
          <p:nvSpPr>
            <p:cNvPr id="2081" name="Oval 62"/>
            <p:cNvSpPr>
              <a:spLocks noChangeArrowheads="1"/>
            </p:cNvSpPr>
            <p:nvPr>
              <p:custDataLst>
                <p:tags r:id="rId30"/>
              </p:custDataLst>
            </p:nvPr>
          </p:nvSpPr>
          <p:spPr bwMode="gray">
            <a:xfrm>
              <a:off x="1189038" y="3935413"/>
              <a:ext cx="1011237" cy="254000"/>
            </a:xfrm>
            <a:prstGeom prst="ellipse">
              <a:avLst/>
            </a:prstGeom>
            <a:solidFill>
              <a:schemeClr val="accent2"/>
            </a:solidFill>
            <a:ln w="9525">
              <a:noFill/>
              <a:round/>
              <a:headEnd/>
              <a:tailEnd/>
            </a:ln>
          </p:spPr>
          <p:txBody>
            <a:bodyPr wrap="none" lIns="93296" tIns="46648" rIns="93296" bIns="46648" anchor="ctr" anchorCtr="1"/>
            <a:lstStyle/>
            <a:p>
              <a:pPr algn="ctr"/>
              <a:r>
                <a:rPr lang="en-GB" sz="1400">
                  <a:latin typeface="Calibri" pitchFamily="34" charset="0"/>
                </a:rPr>
                <a:t>6</a:t>
              </a:r>
            </a:p>
          </p:txBody>
        </p:sp>
        <p:sp>
          <p:nvSpPr>
            <p:cNvPr id="2082" name="Oval 63"/>
            <p:cNvSpPr>
              <a:spLocks noChangeArrowheads="1"/>
            </p:cNvSpPr>
            <p:nvPr>
              <p:custDataLst>
                <p:tags r:id="rId31"/>
              </p:custDataLst>
            </p:nvPr>
          </p:nvSpPr>
          <p:spPr bwMode="gray">
            <a:xfrm>
              <a:off x="1189038" y="4279900"/>
              <a:ext cx="1011237" cy="252413"/>
            </a:xfrm>
            <a:prstGeom prst="ellipse">
              <a:avLst/>
            </a:prstGeom>
            <a:solidFill>
              <a:schemeClr val="accent2"/>
            </a:solidFill>
            <a:ln w="9525">
              <a:noFill/>
              <a:round/>
              <a:headEnd/>
              <a:tailEnd/>
            </a:ln>
          </p:spPr>
          <p:txBody>
            <a:bodyPr wrap="none" lIns="93296" tIns="46648" rIns="93296" bIns="46648" anchor="ctr" anchorCtr="1"/>
            <a:lstStyle/>
            <a:p>
              <a:pPr algn="ctr"/>
              <a:r>
                <a:rPr lang="en-GB" sz="1400">
                  <a:latin typeface="Calibri" pitchFamily="34" charset="0"/>
                </a:rPr>
                <a:t>7</a:t>
              </a:r>
            </a:p>
          </p:txBody>
        </p:sp>
        <p:sp>
          <p:nvSpPr>
            <p:cNvPr id="2083" name="Oval 64"/>
            <p:cNvSpPr>
              <a:spLocks noChangeArrowheads="1"/>
            </p:cNvSpPr>
            <p:nvPr>
              <p:custDataLst>
                <p:tags r:id="rId32"/>
              </p:custDataLst>
            </p:nvPr>
          </p:nvSpPr>
          <p:spPr bwMode="gray">
            <a:xfrm>
              <a:off x="1189038" y="4622800"/>
              <a:ext cx="1011237" cy="252413"/>
            </a:xfrm>
            <a:prstGeom prst="ellipse">
              <a:avLst/>
            </a:prstGeom>
            <a:solidFill>
              <a:schemeClr val="accent2"/>
            </a:solidFill>
            <a:ln w="9525">
              <a:noFill/>
              <a:round/>
              <a:headEnd/>
              <a:tailEnd/>
            </a:ln>
          </p:spPr>
          <p:txBody>
            <a:bodyPr wrap="none" lIns="93296" tIns="46648" rIns="93296" bIns="46648" anchor="ctr" anchorCtr="1"/>
            <a:lstStyle/>
            <a:p>
              <a:pPr algn="ctr"/>
              <a:r>
                <a:rPr lang="en-GB" sz="1400">
                  <a:latin typeface="Calibri" pitchFamily="34" charset="0"/>
                </a:rPr>
                <a:t>8</a:t>
              </a:r>
            </a:p>
          </p:txBody>
        </p:sp>
        <p:sp>
          <p:nvSpPr>
            <p:cNvPr id="2084" name="Oval 65"/>
            <p:cNvSpPr>
              <a:spLocks noChangeArrowheads="1"/>
            </p:cNvSpPr>
            <p:nvPr>
              <p:custDataLst>
                <p:tags r:id="rId33"/>
              </p:custDataLst>
            </p:nvPr>
          </p:nvSpPr>
          <p:spPr bwMode="gray">
            <a:xfrm>
              <a:off x="1189038" y="4965700"/>
              <a:ext cx="1011237" cy="252413"/>
            </a:xfrm>
            <a:prstGeom prst="ellipse">
              <a:avLst/>
            </a:prstGeom>
            <a:solidFill>
              <a:schemeClr val="accent2"/>
            </a:solidFill>
            <a:ln w="9525">
              <a:noFill/>
              <a:round/>
              <a:headEnd/>
              <a:tailEnd/>
            </a:ln>
          </p:spPr>
          <p:txBody>
            <a:bodyPr wrap="none" lIns="93296" tIns="46648" rIns="93296" bIns="46648" anchor="ctr" anchorCtr="1"/>
            <a:lstStyle/>
            <a:p>
              <a:pPr algn="ctr"/>
              <a:r>
                <a:rPr lang="en-GB" sz="1400">
                  <a:latin typeface="Calibri" pitchFamily="34" charset="0"/>
                </a:rPr>
                <a:t>9</a:t>
              </a:r>
            </a:p>
          </p:txBody>
        </p:sp>
        <p:sp>
          <p:nvSpPr>
            <p:cNvPr id="2085" name="Oval 66"/>
            <p:cNvSpPr>
              <a:spLocks noChangeArrowheads="1"/>
            </p:cNvSpPr>
            <p:nvPr>
              <p:custDataLst>
                <p:tags r:id="rId34"/>
              </p:custDataLst>
            </p:nvPr>
          </p:nvSpPr>
          <p:spPr bwMode="gray">
            <a:xfrm>
              <a:off x="1189038" y="5310188"/>
              <a:ext cx="1011237" cy="252412"/>
            </a:xfrm>
            <a:prstGeom prst="ellipse">
              <a:avLst/>
            </a:prstGeom>
            <a:solidFill>
              <a:schemeClr val="accent2"/>
            </a:solidFill>
            <a:ln w="9525">
              <a:noFill/>
              <a:round/>
              <a:headEnd/>
              <a:tailEnd/>
            </a:ln>
          </p:spPr>
          <p:txBody>
            <a:bodyPr wrap="none" lIns="93296" tIns="46648" rIns="93296" bIns="46648" anchor="ctr" anchorCtr="1"/>
            <a:lstStyle/>
            <a:p>
              <a:pPr algn="ctr"/>
              <a:r>
                <a:rPr lang="en-GB" sz="1400">
                  <a:latin typeface="Calibri" pitchFamily="34" charset="0"/>
                </a:rPr>
                <a:t>10</a:t>
              </a:r>
            </a:p>
          </p:txBody>
        </p:sp>
        <p:sp>
          <p:nvSpPr>
            <p:cNvPr id="2086" name="Oval 70"/>
            <p:cNvSpPr>
              <a:spLocks noChangeArrowheads="1"/>
            </p:cNvSpPr>
            <p:nvPr>
              <p:custDataLst>
                <p:tags r:id="rId35"/>
              </p:custDataLst>
            </p:nvPr>
          </p:nvSpPr>
          <p:spPr bwMode="gray">
            <a:xfrm>
              <a:off x="1189038" y="5668963"/>
              <a:ext cx="1011237" cy="252412"/>
            </a:xfrm>
            <a:prstGeom prst="ellipse">
              <a:avLst/>
            </a:prstGeom>
            <a:solidFill>
              <a:schemeClr val="hlink"/>
            </a:solidFill>
            <a:ln w="9525">
              <a:noFill/>
              <a:round/>
              <a:headEnd/>
              <a:tailEnd/>
            </a:ln>
          </p:spPr>
          <p:txBody>
            <a:bodyPr lIns="0" tIns="0" rIns="0" bIns="0" anchor="ctr" anchorCtr="1"/>
            <a:lstStyle/>
            <a:p>
              <a:pPr algn="ctr"/>
              <a:r>
                <a:rPr lang="en-GB" sz="1400">
                  <a:solidFill>
                    <a:schemeClr val="bg1"/>
                  </a:solidFill>
                  <a:latin typeface="Calibri" pitchFamily="34" charset="0"/>
                </a:rPr>
                <a:t>13/14</a:t>
              </a:r>
            </a:p>
          </p:txBody>
        </p:sp>
        <p:sp>
          <p:nvSpPr>
            <p:cNvPr id="2087" name="Line 122"/>
            <p:cNvSpPr>
              <a:spLocks noChangeShapeType="1"/>
            </p:cNvSpPr>
            <p:nvPr>
              <p:custDataLst>
                <p:tags r:id="rId36"/>
              </p:custDataLst>
            </p:nvPr>
          </p:nvSpPr>
          <p:spPr bwMode="gray">
            <a:xfrm>
              <a:off x="1160463" y="2081213"/>
              <a:ext cx="1166812" cy="0"/>
            </a:xfrm>
            <a:prstGeom prst="line">
              <a:avLst/>
            </a:prstGeom>
            <a:noFill/>
            <a:ln w="19050">
              <a:solidFill>
                <a:schemeClr val="hlink"/>
              </a:solidFill>
              <a:round/>
              <a:headEnd/>
              <a:tailEnd/>
            </a:ln>
          </p:spPr>
          <p:txBody>
            <a:bodyPr lIns="93296" tIns="46648" rIns="93296" bIns="46648"/>
            <a:lstStyle/>
            <a:p>
              <a:endParaRPr lang="en-US"/>
            </a:p>
          </p:txBody>
        </p:sp>
        <p:sp>
          <p:nvSpPr>
            <p:cNvPr id="2088" name="Line 123"/>
            <p:cNvSpPr>
              <a:spLocks noChangeShapeType="1"/>
            </p:cNvSpPr>
            <p:nvPr>
              <p:custDataLst>
                <p:tags r:id="rId37"/>
              </p:custDataLst>
            </p:nvPr>
          </p:nvSpPr>
          <p:spPr bwMode="gray">
            <a:xfrm>
              <a:off x="2967038" y="2081213"/>
              <a:ext cx="1333500" cy="0"/>
            </a:xfrm>
            <a:prstGeom prst="line">
              <a:avLst/>
            </a:prstGeom>
            <a:noFill/>
            <a:ln w="19050">
              <a:solidFill>
                <a:schemeClr val="hlink"/>
              </a:solidFill>
              <a:round/>
              <a:headEnd/>
              <a:tailEnd/>
            </a:ln>
          </p:spPr>
          <p:txBody>
            <a:bodyPr lIns="93296" tIns="46648" rIns="93296" bIns="46648"/>
            <a:lstStyle/>
            <a:p>
              <a:endParaRPr lang="en-US"/>
            </a:p>
          </p:txBody>
        </p:sp>
      </p:grpSp>
      <p:sp>
        <p:nvSpPr>
          <p:cNvPr id="2054" name="McK 5. Source"/>
          <p:cNvSpPr>
            <a:spLocks noChangeArrowheads="1"/>
          </p:cNvSpPr>
          <p:nvPr>
            <p:custDataLst>
              <p:tags r:id="rId4"/>
            </p:custDataLst>
          </p:nvPr>
        </p:nvSpPr>
        <p:spPr bwMode="gray">
          <a:xfrm>
            <a:off x="6408738" y="5378450"/>
            <a:ext cx="7002462" cy="184150"/>
          </a:xfrm>
          <a:prstGeom prst="rect">
            <a:avLst/>
          </a:prstGeom>
          <a:noFill/>
          <a:ln w="9525" algn="ctr">
            <a:noFill/>
            <a:miter lim="800000"/>
            <a:headEnd/>
            <a:tailEnd/>
          </a:ln>
        </p:spPr>
        <p:txBody>
          <a:bodyPr lIns="0" tIns="0" rIns="0" bIns="0" anchor="ctr">
            <a:spAutoFit/>
          </a:bodyPr>
          <a:lstStyle/>
          <a:p>
            <a:pPr marL="620713" indent="-620713" defTabSz="912813">
              <a:tabLst>
                <a:tab pos="623888" algn="l"/>
              </a:tabLst>
            </a:pPr>
            <a:r>
              <a:rPr lang="en-GB" sz="1200">
                <a:solidFill>
                  <a:srgbClr val="000000"/>
                </a:solidFill>
                <a:latin typeface="Calibri" pitchFamily="34" charset="0"/>
              </a:rPr>
              <a:t>SOURCE: Global Insight</a:t>
            </a:r>
          </a:p>
        </p:txBody>
      </p:sp>
      <p:pic>
        <p:nvPicPr>
          <p:cNvPr id="2055" name="Picture 1" descr="cid:image001.gif@01CB1F77.FC0DE750"/>
          <p:cNvPicPr>
            <a:picLocks noChangeAspect="1" noChangeArrowheads="1"/>
          </p:cNvPicPr>
          <p:nvPr/>
        </p:nvPicPr>
        <p:blipFill>
          <a:blip r:embed="rId42"/>
          <a:srcRect/>
          <a:stretch>
            <a:fillRect/>
          </a:stretch>
        </p:blipFill>
        <p:spPr bwMode="auto">
          <a:xfrm>
            <a:off x="7772400" y="0"/>
            <a:ext cx="1371600" cy="762000"/>
          </a:xfrm>
          <a:prstGeom prst="rect">
            <a:avLst/>
          </a:prstGeom>
          <a:noFill/>
          <a:ln w="9525">
            <a:noFill/>
            <a:miter lim="800000"/>
            <a:headEnd/>
            <a:tailEnd/>
          </a:ln>
        </p:spPr>
      </p:pic>
      <p:sp>
        <p:nvSpPr>
          <p:cNvPr id="3" name="Rectangle 88"/>
          <p:cNvSpPr>
            <a:spLocks noGrp="1" noChangeArrowheads="1"/>
          </p:cNvSpPr>
          <p:nvPr>
            <p:ph type="title"/>
            <p:custDataLst>
              <p:tags r:id="rId5"/>
            </p:custDataLst>
          </p:nvPr>
        </p:nvSpPr>
        <p:spPr>
          <a:xfrm>
            <a:off x="457200" y="630238"/>
            <a:ext cx="7848600" cy="588962"/>
          </a:xfrm>
        </p:spPr>
        <p:txBody>
          <a:bodyPr rtlCol="0">
            <a:noAutofit/>
          </a:bodyPr>
          <a:lstStyle/>
          <a:p>
            <a:pPr eaLnBrk="1" fontAlgn="auto" hangingPunct="1">
              <a:spcAft>
                <a:spcPts val="0"/>
              </a:spcAft>
              <a:defRPr/>
            </a:pPr>
            <a:r>
              <a:rPr lang="en-GB" sz="2400" b="1" dirty="0" smtClean="0">
                <a:solidFill>
                  <a:schemeClr val="tx2">
                    <a:lumMod val="50000"/>
                  </a:schemeClr>
                </a:solidFill>
                <a:cs typeface="Cambria" pitchFamily="18" charset="0"/>
              </a:rPr>
              <a:t>Against global trends, real </a:t>
            </a:r>
            <a:r>
              <a:rPr lang="en-GB" sz="2400" b="1" dirty="0" err="1" smtClean="0">
                <a:solidFill>
                  <a:schemeClr val="tx2">
                    <a:lumMod val="50000"/>
                  </a:schemeClr>
                </a:solidFill>
                <a:cs typeface="Cambria" pitchFamily="18" charset="0"/>
              </a:rPr>
              <a:t>capex</a:t>
            </a:r>
            <a:r>
              <a:rPr lang="en-GB" sz="2400" b="1" dirty="0" smtClean="0">
                <a:solidFill>
                  <a:schemeClr val="tx2">
                    <a:lumMod val="50000"/>
                  </a:schemeClr>
                </a:solidFill>
                <a:cs typeface="Cambria" pitchFamily="18" charset="0"/>
              </a:rPr>
              <a:t> into South Africa’s mining industry has shrunk</a:t>
            </a:r>
          </a:p>
        </p:txBody>
      </p:sp>
    </p:spTree>
    <p:custDataLst>
      <p:tags r:id="rId2"/>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p:nvPr>
        </p:nvSpPr>
        <p:spPr>
          <a:xfrm>
            <a:off x="130175" y="152400"/>
            <a:ext cx="8328025" cy="720725"/>
          </a:xfrm>
        </p:spPr>
        <p:txBody>
          <a:bodyPr/>
          <a:lstStyle/>
          <a:p>
            <a:pPr eaLnBrk="1" hangingPunct="1"/>
            <a:r>
              <a:rPr lang="en-US" sz="2400" b="1" smtClean="0"/>
              <a:t>Some Views on Black Economic Empowerment Act</a:t>
            </a:r>
          </a:p>
        </p:txBody>
      </p:sp>
      <p:sp>
        <p:nvSpPr>
          <p:cNvPr id="8195" name="Content Placeholder 5"/>
          <p:cNvSpPr>
            <a:spLocks noGrp="1"/>
          </p:cNvSpPr>
          <p:nvPr>
            <p:ph idx="1"/>
          </p:nvPr>
        </p:nvSpPr>
        <p:spPr>
          <a:xfrm>
            <a:off x="228600" y="1204913"/>
            <a:ext cx="8382000" cy="5424487"/>
          </a:xfrm>
        </p:spPr>
        <p:txBody>
          <a:bodyPr/>
          <a:lstStyle/>
          <a:p>
            <a:pPr algn="just" eaLnBrk="1" hangingPunct="1">
              <a:lnSpc>
                <a:spcPct val="150000"/>
              </a:lnSpc>
            </a:pPr>
            <a:r>
              <a:rPr lang="en-US" sz="1800" b="1" smtClean="0">
                <a:solidFill>
                  <a:srgbClr val="0000FF"/>
                </a:solidFill>
              </a:rPr>
              <a:t>President Jacob Zuma stated that BEE has failed. Instead of redistributing wealth and positions to the black majority, it has resulted in just a few individuals benefiting a lot</a:t>
            </a:r>
          </a:p>
          <a:p>
            <a:pPr algn="just" eaLnBrk="1" hangingPunct="1">
              <a:lnSpc>
                <a:spcPct val="150000"/>
              </a:lnSpc>
              <a:buFont typeface="Arial" pitchFamily="34" charset="0"/>
              <a:buNone/>
            </a:pPr>
            <a:endParaRPr lang="en-US" sz="100" smtClean="0">
              <a:solidFill>
                <a:srgbClr val="0000FF"/>
              </a:solidFill>
            </a:endParaRPr>
          </a:p>
          <a:p>
            <a:pPr algn="just" eaLnBrk="1" hangingPunct="1">
              <a:lnSpc>
                <a:spcPct val="150000"/>
              </a:lnSpc>
              <a:buFont typeface="Arial" pitchFamily="34" charset="0"/>
              <a:buNone/>
            </a:pPr>
            <a:endParaRPr lang="en-US" sz="600" smtClean="0">
              <a:solidFill>
                <a:srgbClr val="0000FF"/>
              </a:solidFill>
            </a:endParaRPr>
          </a:p>
          <a:p>
            <a:pPr algn="just" eaLnBrk="1" hangingPunct="1">
              <a:lnSpc>
                <a:spcPct val="150000"/>
              </a:lnSpc>
            </a:pPr>
            <a:r>
              <a:rPr lang="en-US" sz="1800" b="1" smtClean="0">
                <a:solidFill>
                  <a:srgbClr val="0000FF"/>
                </a:solidFill>
              </a:rPr>
              <a:t>Mr. Moeletsi Mbeki</a:t>
            </a:r>
            <a:r>
              <a:rPr lang="en-US" sz="1800" smtClean="0">
                <a:solidFill>
                  <a:srgbClr val="0000FF"/>
                </a:solidFill>
              </a:rPr>
              <a:t>, brother of former South African president </a:t>
            </a:r>
            <a:r>
              <a:rPr lang="en-US" sz="1800" b="1" smtClean="0">
                <a:solidFill>
                  <a:srgbClr val="0000FF"/>
                </a:solidFill>
              </a:rPr>
              <a:t>Thabo Mbeki </a:t>
            </a:r>
            <a:r>
              <a:rPr lang="en-US" sz="1800" smtClean="0">
                <a:solidFill>
                  <a:srgbClr val="0000FF"/>
                </a:solidFill>
              </a:rPr>
              <a:t>has said that “</a:t>
            </a:r>
            <a:r>
              <a:rPr lang="en-US" sz="1800" b="1" smtClean="0">
                <a:solidFill>
                  <a:srgbClr val="0000FF"/>
                </a:solidFill>
              </a:rPr>
              <a:t>BEE strikes a fatal blow” </a:t>
            </a:r>
            <a:r>
              <a:rPr lang="en-US" sz="1800" i="1" smtClean="0">
                <a:solidFill>
                  <a:srgbClr val="0000FF"/>
                </a:solidFill>
              </a:rPr>
              <a:t>against the emergence of black entrepreneurship </a:t>
            </a:r>
            <a:r>
              <a:rPr lang="en-US" sz="1800" smtClean="0">
                <a:solidFill>
                  <a:srgbClr val="0000FF"/>
                </a:solidFill>
              </a:rPr>
              <a:t>by creating a small class of unproductive but wealthy black crony capitalists </a:t>
            </a:r>
          </a:p>
          <a:p>
            <a:pPr algn="just" eaLnBrk="1" hangingPunct="1">
              <a:lnSpc>
                <a:spcPct val="150000"/>
              </a:lnSpc>
            </a:pPr>
            <a:endParaRPr lang="en-US" sz="500" smtClean="0">
              <a:solidFill>
                <a:srgbClr val="0000FF"/>
              </a:solidFill>
            </a:endParaRPr>
          </a:p>
          <a:p>
            <a:pPr algn="just" eaLnBrk="1" hangingPunct="1">
              <a:lnSpc>
                <a:spcPct val="150000"/>
              </a:lnSpc>
            </a:pPr>
            <a:endParaRPr lang="en-US" sz="100" smtClean="0">
              <a:solidFill>
                <a:srgbClr val="0000FF"/>
              </a:solidFill>
            </a:endParaRPr>
          </a:p>
          <a:p>
            <a:pPr algn="just" eaLnBrk="1" hangingPunct="1">
              <a:lnSpc>
                <a:spcPct val="150000"/>
              </a:lnSpc>
            </a:pPr>
            <a:r>
              <a:rPr lang="en-US" sz="1800" smtClean="0">
                <a:solidFill>
                  <a:srgbClr val="0000FF"/>
                </a:solidFill>
              </a:rPr>
              <a:t>Minerals Resources </a:t>
            </a:r>
            <a:r>
              <a:rPr lang="en-US" sz="1800" b="1" smtClean="0">
                <a:solidFill>
                  <a:srgbClr val="0000FF"/>
                </a:solidFill>
              </a:rPr>
              <a:t>Minister of South Africa Susan Shabangu </a:t>
            </a:r>
            <a:r>
              <a:rPr lang="en-US" sz="1800" smtClean="0">
                <a:solidFill>
                  <a:srgbClr val="0000FF"/>
                </a:solidFill>
              </a:rPr>
              <a:t>said on Sep 13 2010 that “ </a:t>
            </a:r>
            <a:r>
              <a:rPr lang="en-US" sz="1800" b="1" smtClean="0">
                <a:solidFill>
                  <a:srgbClr val="0000FF"/>
                </a:solidFill>
              </a:rPr>
              <a:t>BEE has not achieved its aims”</a:t>
            </a:r>
          </a:p>
          <a:p>
            <a:pPr algn="just" eaLnBrk="1" hangingPunct="1">
              <a:lnSpc>
                <a:spcPct val="150000"/>
              </a:lnSpc>
            </a:pPr>
            <a:endParaRPr lang="en-US" sz="600" i="1" smtClean="0">
              <a:solidFill>
                <a:srgbClr val="0000FF"/>
              </a:solidFill>
            </a:endParaRPr>
          </a:p>
          <a:p>
            <a:pPr algn="just" eaLnBrk="1" hangingPunct="1">
              <a:lnSpc>
                <a:spcPct val="150000"/>
              </a:lnSpc>
            </a:pPr>
            <a:endParaRPr lang="en-US" sz="100" i="1" smtClean="0">
              <a:solidFill>
                <a:srgbClr val="0000FF"/>
              </a:solidFill>
            </a:endParaRPr>
          </a:p>
          <a:p>
            <a:pPr algn="just" eaLnBrk="1" hangingPunct="1">
              <a:lnSpc>
                <a:spcPct val="150000"/>
              </a:lnSpc>
            </a:pPr>
            <a:r>
              <a:rPr lang="en-US" sz="1800" smtClean="0">
                <a:solidFill>
                  <a:srgbClr val="0000FF"/>
                </a:solidFill>
              </a:rPr>
              <a:t>South African Mining Development Association, Kio Advisory Services has said that</a:t>
            </a:r>
            <a:r>
              <a:rPr lang="en-US" sz="1800" i="1" smtClean="0">
                <a:solidFill>
                  <a:srgbClr val="0000FF"/>
                </a:solidFill>
              </a:rPr>
              <a:t> </a:t>
            </a:r>
            <a:r>
              <a:rPr lang="en-US" sz="1800" smtClean="0">
                <a:solidFill>
                  <a:srgbClr val="0000FF"/>
                </a:solidFill>
              </a:rPr>
              <a:t>“</a:t>
            </a:r>
            <a:r>
              <a:rPr lang="en-US" sz="1800" b="1" smtClean="0">
                <a:solidFill>
                  <a:srgbClr val="0000FF"/>
                </a:solidFill>
              </a:rPr>
              <a:t>BEE  has failed to transform the sector”</a:t>
            </a:r>
          </a:p>
        </p:txBody>
      </p:sp>
      <p:sp>
        <p:nvSpPr>
          <p:cNvPr id="27652" name="Slide Number Placeholder 3"/>
          <p:cNvSpPr>
            <a:spLocks noGrp="1"/>
          </p:cNvSpPr>
          <p:nvPr>
            <p:ph type="sldNum" sz="quarter" idx="12"/>
          </p:nvPr>
        </p:nvSpPr>
        <p:spPr>
          <a:xfrm>
            <a:off x="457200" y="6356350"/>
            <a:ext cx="2133600" cy="365125"/>
          </a:xfrm>
        </p:spPr>
        <p:txBody>
          <a:bodyPr/>
          <a:lstStyle/>
          <a:p>
            <a:pPr algn="l">
              <a:defRPr/>
            </a:pPr>
            <a:fld id="{32ADC205-3D24-4C79-9880-636020565ECA}" type="slidenum">
              <a:rPr lang="en-US">
                <a:latin typeface="Trebuchet MS" pitchFamily="34" charset="0"/>
              </a:rPr>
              <a:pPr algn="l">
                <a:defRPr/>
              </a:pPr>
              <a:t>7</a:t>
            </a:fld>
            <a:endParaRPr lang="en-US">
              <a:latin typeface="Trebuchet MS" pitchFamily="34" charset="0"/>
            </a:endParaRPr>
          </a:p>
        </p:txBody>
      </p:sp>
      <p:pic>
        <p:nvPicPr>
          <p:cNvPr id="8197" name="Picture 1" descr="cid:image001.gif@01CB1F77.FC0DE750"/>
          <p:cNvPicPr>
            <a:picLocks noChangeAspect="1" noChangeArrowheads="1"/>
          </p:cNvPicPr>
          <p:nvPr/>
        </p:nvPicPr>
        <p:blipFill>
          <a:blip r:embed="rId2"/>
          <a:srcRect/>
          <a:stretch>
            <a:fillRect/>
          </a:stretch>
        </p:blipFill>
        <p:spPr bwMode="auto">
          <a:xfrm>
            <a:off x="7772400" y="0"/>
            <a:ext cx="13716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3"/>
          <p:cNvSpPr>
            <a:spLocks noGrp="1" noChangeArrowheads="1"/>
          </p:cNvSpPr>
          <p:nvPr>
            <p:ph type="sldNum" sz="quarter" idx="12"/>
          </p:nvPr>
        </p:nvSpPr>
        <p:spPr>
          <a:xfrm>
            <a:off x="457200" y="6356350"/>
            <a:ext cx="2133600" cy="365125"/>
          </a:xfrm>
        </p:spPr>
        <p:txBody>
          <a:bodyPr/>
          <a:lstStyle/>
          <a:p>
            <a:pPr algn="l">
              <a:defRPr/>
            </a:pPr>
            <a:fld id="{D8A89CDA-47A0-41CF-A4E2-1C4653DF4455}" type="slidenum">
              <a:rPr lang="en-US">
                <a:latin typeface="Trebuchet MS" pitchFamily="34" charset="0"/>
              </a:rPr>
              <a:pPr algn="l">
                <a:defRPr/>
              </a:pPr>
              <a:t>8</a:t>
            </a:fld>
            <a:endParaRPr lang="en-US">
              <a:latin typeface="Trebuchet MS" pitchFamily="34" charset="0"/>
            </a:endParaRPr>
          </a:p>
        </p:txBody>
      </p:sp>
      <p:sp>
        <p:nvSpPr>
          <p:cNvPr id="9219" name="Rectangle 3"/>
          <p:cNvSpPr>
            <a:spLocks noGrp="1" noChangeArrowheads="1"/>
          </p:cNvSpPr>
          <p:nvPr>
            <p:ph type="body" idx="1"/>
          </p:nvPr>
        </p:nvSpPr>
        <p:spPr>
          <a:xfrm>
            <a:off x="304800" y="1295400"/>
            <a:ext cx="8588375" cy="4824413"/>
          </a:xfrm>
        </p:spPr>
        <p:txBody>
          <a:bodyPr/>
          <a:lstStyle/>
          <a:p>
            <a:pPr marL="419100" indent="-419100" eaLnBrk="1" hangingPunct="1">
              <a:lnSpc>
                <a:spcPct val="90000"/>
              </a:lnSpc>
              <a:buFontTx/>
              <a:buAutoNum type="alphaLcParenR"/>
            </a:pPr>
            <a:r>
              <a:rPr lang="en-US" sz="1800" b="1" smtClean="0">
                <a:solidFill>
                  <a:srgbClr val="0000FF"/>
                </a:solidFill>
              </a:rPr>
              <a:t>Competitive Bidding  (U/S 13)</a:t>
            </a:r>
          </a:p>
          <a:p>
            <a:pPr marL="419100" indent="-419100" eaLnBrk="1" hangingPunct="1">
              <a:lnSpc>
                <a:spcPct val="90000"/>
              </a:lnSpc>
              <a:buFont typeface="Arial" pitchFamily="34" charset="0"/>
              <a:buNone/>
            </a:pPr>
            <a:endParaRPr lang="en-US" sz="1000" smtClean="0">
              <a:solidFill>
                <a:srgbClr val="0000FF"/>
              </a:solidFill>
            </a:endParaRPr>
          </a:p>
          <a:p>
            <a:pPr marL="419100" indent="-419100" algn="just" eaLnBrk="1" hangingPunct="1">
              <a:lnSpc>
                <a:spcPct val="90000"/>
              </a:lnSpc>
              <a:buFontTx/>
              <a:buNone/>
            </a:pPr>
            <a:r>
              <a:rPr lang="en-US" sz="1800" smtClean="0">
                <a:solidFill>
                  <a:srgbClr val="0000FF"/>
                </a:solidFill>
              </a:rPr>
              <a:t>	</a:t>
            </a:r>
            <a:r>
              <a:rPr lang="en-US" sz="1800" b="1" smtClean="0">
                <a:solidFill>
                  <a:srgbClr val="0000FF"/>
                </a:solidFill>
              </a:rPr>
              <a:t>Lease will be granted to successful bidder through competitive bidding process. </a:t>
            </a:r>
            <a:r>
              <a:rPr lang="en-US" sz="1800" smtClean="0">
                <a:solidFill>
                  <a:srgbClr val="0000FF"/>
                </a:solidFill>
              </a:rPr>
              <a:t>The main criteria of bidding being:</a:t>
            </a:r>
          </a:p>
          <a:p>
            <a:pPr marL="419100" indent="-419100" algn="just" eaLnBrk="1" hangingPunct="1">
              <a:lnSpc>
                <a:spcPct val="90000"/>
              </a:lnSpc>
              <a:buFontTx/>
              <a:buNone/>
            </a:pPr>
            <a:endParaRPr lang="en-US" sz="1000" smtClean="0">
              <a:solidFill>
                <a:srgbClr val="0000FF"/>
              </a:solidFill>
            </a:endParaRPr>
          </a:p>
          <a:p>
            <a:pPr marL="419100" indent="-419100" algn="just" eaLnBrk="1" hangingPunct="1">
              <a:lnSpc>
                <a:spcPct val="90000"/>
              </a:lnSpc>
              <a:buFontTx/>
              <a:buNone/>
            </a:pPr>
            <a:r>
              <a:rPr lang="en-US" sz="1800" smtClean="0">
                <a:solidFill>
                  <a:srgbClr val="0000FF"/>
                </a:solidFill>
              </a:rPr>
              <a:t>	“a financial bid quoted either as a lump-sum recoverable in installments at the time of  mining or a percentage of royalty or a profit sharing of mineral production.”</a:t>
            </a:r>
          </a:p>
          <a:p>
            <a:pPr marL="419100" indent="-419100" algn="just" eaLnBrk="1" hangingPunct="1">
              <a:lnSpc>
                <a:spcPct val="90000"/>
              </a:lnSpc>
              <a:buFontTx/>
              <a:buNone/>
            </a:pPr>
            <a:endParaRPr lang="en-US" sz="1000" smtClean="0">
              <a:solidFill>
                <a:srgbClr val="0000FF"/>
              </a:solidFill>
            </a:endParaRPr>
          </a:p>
          <a:p>
            <a:pPr marL="419100" indent="-419100" algn="just" eaLnBrk="1" hangingPunct="1">
              <a:lnSpc>
                <a:spcPct val="90000"/>
              </a:lnSpc>
              <a:buFontTx/>
              <a:buNone/>
            </a:pPr>
            <a:r>
              <a:rPr lang="en-US" sz="1800" b="1" smtClean="0">
                <a:solidFill>
                  <a:srgbClr val="0000FF"/>
                </a:solidFill>
              </a:rPr>
              <a:t>	There will</a:t>
            </a:r>
            <a:r>
              <a:rPr lang="en-US" sz="1800" smtClean="0">
                <a:solidFill>
                  <a:srgbClr val="0000FF"/>
                </a:solidFill>
              </a:rPr>
              <a:t> </a:t>
            </a:r>
            <a:r>
              <a:rPr lang="en-US" sz="1800" b="1" smtClean="0">
                <a:solidFill>
                  <a:srgbClr val="0000FF"/>
                </a:solidFill>
              </a:rPr>
              <a:t>be a huge additional cost for undertaking mining activity in India</a:t>
            </a:r>
          </a:p>
          <a:p>
            <a:pPr marL="419100" indent="-419100" algn="just" eaLnBrk="1" hangingPunct="1">
              <a:lnSpc>
                <a:spcPct val="90000"/>
              </a:lnSpc>
              <a:buFontTx/>
              <a:buNone/>
            </a:pPr>
            <a:endParaRPr lang="en-US" sz="2400" smtClean="0">
              <a:solidFill>
                <a:srgbClr val="0000FF"/>
              </a:solidFill>
            </a:endParaRPr>
          </a:p>
          <a:p>
            <a:pPr marL="419100" indent="-419100" algn="just" eaLnBrk="1" hangingPunct="1">
              <a:lnSpc>
                <a:spcPct val="90000"/>
              </a:lnSpc>
              <a:buFontTx/>
              <a:buAutoNum type="alphaLcParenR" startAt="2"/>
            </a:pPr>
            <a:r>
              <a:rPr lang="en-US" sz="1800" b="1" smtClean="0">
                <a:solidFill>
                  <a:srgbClr val="0000FF"/>
                </a:solidFill>
              </a:rPr>
              <a:t>Annual Compensation [U/S 43 (1)]</a:t>
            </a:r>
          </a:p>
          <a:p>
            <a:pPr marL="419100" indent="-419100" algn="just" eaLnBrk="1" hangingPunct="1">
              <a:lnSpc>
                <a:spcPct val="90000"/>
              </a:lnSpc>
              <a:buFont typeface="Arial" pitchFamily="34" charset="0"/>
              <a:buNone/>
            </a:pPr>
            <a:endParaRPr lang="en-US" sz="1000" smtClean="0">
              <a:solidFill>
                <a:srgbClr val="0000FF"/>
              </a:solidFill>
            </a:endParaRPr>
          </a:p>
          <a:p>
            <a:pPr marL="419100" indent="-419100" algn="just" eaLnBrk="1" hangingPunct="1">
              <a:lnSpc>
                <a:spcPct val="90000"/>
              </a:lnSpc>
              <a:buFontTx/>
              <a:buNone/>
            </a:pPr>
            <a:r>
              <a:rPr lang="en-US" sz="1800" smtClean="0">
                <a:solidFill>
                  <a:srgbClr val="0000FF"/>
                </a:solidFill>
              </a:rPr>
              <a:t>	Holder of non exclusive reconnaissance license, High Tech reconnaissance cum exploration license or prospecting licensee will </a:t>
            </a:r>
            <a:r>
              <a:rPr lang="en-US" sz="1800" b="1" smtClean="0">
                <a:solidFill>
                  <a:srgbClr val="0000FF"/>
                </a:solidFill>
              </a:rPr>
              <a:t>have to pay annual compensation to the persons </a:t>
            </a:r>
            <a:r>
              <a:rPr lang="en-US" sz="1800" smtClean="0">
                <a:solidFill>
                  <a:srgbClr val="0000FF"/>
                </a:solidFill>
              </a:rPr>
              <a:t>holding occupation or usufructs or traditional rights on the surface of land on which license has been granted.</a:t>
            </a:r>
          </a:p>
          <a:p>
            <a:pPr marL="419100" indent="-419100" algn="just" eaLnBrk="1" hangingPunct="1">
              <a:lnSpc>
                <a:spcPct val="90000"/>
              </a:lnSpc>
              <a:buFontTx/>
              <a:buNone/>
            </a:pPr>
            <a:endParaRPr lang="en-US" sz="1000" smtClean="0">
              <a:solidFill>
                <a:srgbClr val="0000FF"/>
              </a:solidFill>
            </a:endParaRPr>
          </a:p>
          <a:p>
            <a:pPr marL="419100" indent="-419100" algn="just" eaLnBrk="1" hangingPunct="1">
              <a:lnSpc>
                <a:spcPct val="90000"/>
              </a:lnSpc>
              <a:buFontTx/>
              <a:buNone/>
            </a:pPr>
            <a:r>
              <a:rPr lang="en-US" sz="1800" smtClean="0">
                <a:solidFill>
                  <a:srgbClr val="0000FF"/>
                </a:solidFill>
              </a:rPr>
              <a:t>  	This compensation may be mutually agreed or in absence of such agreement, will be fixed by State Govt.</a:t>
            </a:r>
          </a:p>
        </p:txBody>
      </p:sp>
      <p:pic>
        <p:nvPicPr>
          <p:cNvPr id="9220" name="Picture 1" descr="cid:image001.gif@01CB1F77.FC0DE750"/>
          <p:cNvPicPr>
            <a:picLocks noChangeAspect="1" noChangeArrowheads="1"/>
          </p:cNvPicPr>
          <p:nvPr/>
        </p:nvPicPr>
        <p:blipFill>
          <a:blip r:embed="rId2"/>
          <a:srcRect/>
          <a:stretch>
            <a:fillRect/>
          </a:stretch>
        </p:blipFill>
        <p:spPr bwMode="auto">
          <a:xfrm>
            <a:off x="7696200" y="76200"/>
            <a:ext cx="1371600" cy="762000"/>
          </a:xfrm>
          <a:prstGeom prst="rect">
            <a:avLst/>
          </a:prstGeom>
          <a:noFill/>
          <a:ln w="9525">
            <a:noFill/>
            <a:miter lim="800000"/>
            <a:headEnd/>
            <a:tailEnd/>
          </a:ln>
        </p:spPr>
      </p:pic>
      <p:pic>
        <p:nvPicPr>
          <p:cNvPr id="9221" name="Picture 1" descr="cid:image001.gif@01CB1F77.FC0DE750"/>
          <p:cNvPicPr>
            <a:picLocks noChangeAspect="1" noChangeArrowheads="1"/>
          </p:cNvPicPr>
          <p:nvPr/>
        </p:nvPicPr>
        <p:blipFill>
          <a:blip r:embed="rId2"/>
          <a:srcRect/>
          <a:stretch>
            <a:fillRect/>
          </a:stretch>
        </p:blipFill>
        <p:spPr bwMode="auto">
          <a:xfrm>
            <a:off x="7772400" y="0"/>
            <a:ext cx="1371600" cy="762000"/>
          </a:xfrm>
          <a:prstGeom prst="rect">
            <a:avLst/>
          </a:prstGeom>
          <a:noFill/>
          <a:ln w="9525">
            <a:noFill/>
            <a:miter lim="800000"/>
            <a:headEnd/>
            <a:tailEnd/>
          </a:ln>
        </p:spPr>
      </p:pic>
      <p:sp>
        <p:nvSpPr>
          <p:cNvPr id="9222" name="Rectangle 2"/>
          <p:cNvSpPr>
            <a:spLocks noGrp="1" noChangeArrowheads="1"/>
          </p:cNvSpPr>
          <p:nvPr>
            <p:ph type="title"/>
          </p:nvPr>
        </p:nvSpPr>
        <p:spPr>
          <a:xfrm>
            <a:off x="-304800" y="422275"/>
            <a:ext cx="9448800" cy="720725"/>
          </a:xfrm>
        </p:spPr>
        <p:txBody>
          <a:bodyPr/>
          <a:lstStyle/>
          <a:p>
            <a:pPr eaLnBrk="1" hangingPunct="1"/>
            <a:r>
              <a:rPr lang="en-US" sz="2400" b="1" smtClean="0">
                <a:solidFill>
                  <a:srgbClr val="10253F"/>
                </a:solidFill>
              </a:rPr>
              <a:t/>
            </a:r>
            <a:br>
              <a:rPr lang="en-US" sz="2400" b="1" smtClean="0">
                <a:solidFill>
                  <a:srgbClr val="10253F"/>
                </a:solidFill>
              </a:rPr>
            </a:br>
            <a:r>
              <a:rPr lang="en-US" sz="2400" b="1" smtClean="0">
                <a:solidFill>
                  <a:srgbClr val="10253F"/>
                </a:solidFill>
              </a:rPr>
              <a:t>Payment required to be made under                                                                     Different provisions of Draft MMDR Bill-2011</a:t>
            </a:r>
            <a:br>
              <a:rPr lang="en-US" sz="2400" b="1" smtClean="0">
                <a:solidFill>
                  <a:srgbClr val="10253F"/>
                </a:solidFill>
              </a:rPr>
            </a:br>
            <a:endParaRPr lang="en-US" sz="2400" b="1" smtClean="0">
              <a:solidFill>
                <a:srgbClr val="10253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3"/>
          <p:cNvSpPr>
            <a:spLocks noGrp="1" noChangeArrowheads="1"/>
          </p:cNvSpPr>
          <p:nvPr>
            <p:ph type="sldNum" sz="quarter" idx="12"/>
          </p:nvPr>
        </p:nvSpPr>
        <p:spPr>
          <a:xfrm>
            <a:off x="457200" y="6356350"/>
            <a:ext cx="2133600" cy="365125"/>
          </a:xfrm>
        </p:spPr>
        <p:txBody>
          <a:bodyPr/>
          <a:lstStyle/>
          <a:p>
            <a:pPr algn="l">
              <a:defRPr/>
            </a:pPr>
            <a:fld id="{F9637543-A3A6-4F8F-8AC4-B56E74023E0A}" type="slidenum">
              <a:rPr lang="en-US">
                <a:latin typeface="Trebuchet MS" pitchFamily="34" charset="0"/>
              </a:rPr>
              <a:pPr algn="l">
                <a:defRPr/>
              </a:pPr>
              <a:t>9</a:t>
            </a:fld>
            <a:endParaRPr lang="en-US">
              <a:latin typeface="Trebuchet MS" pitchFamily="34" charset="0"/>
            </a:endParaRPr>
          </a:p>
        </p:txBody>
      </p:sp>
      <p:sp>
        <p:nvSpPr>
          <p:cNvPr id="134147" name="Rectangle 3"/>
          <p:cNvSpPr>
            <a:spLocks noGrp="1" noChangeArrowheads="1"/>
          </p:cNvSpPr>
          <p:nvPr>
            <p:ph type="body" idx="1"/>
          </p:nvPr>
        </p:nvSpPr>
        <p:spPr>
          <a:xfrm>
            <a:off x="228600" y="1630363"/>
            <a:ext cx="8229600" cy="5761037"/>
          </a:xfrm>
        </p:spPr>
        <p:txBody>
          <a:bodyPr rtlCol="0">
            <a:normAutofit/>
          </a:bodyPr>
          <a:lstStyle/>
          <a:p>
            <a:pPr marL="514350" indent="-514350" algn="just" eaLnBrk="1" fontAlgn="auto" hangingPunct="1">
              <a:lnSpc>
                <a:spcPct val="80000"/>
              </a:lnSpc>
              <a:spcAft>
                <a:spcPts val="0"/>
              </a:spcAft>
              <a:buFont typeface="Arial" charset="0"/>
              <a:buAutoNum type="alphaLcParenBoth" startAt="3"/>
              <a:defRPr/>
            </a:pPr>
            <a:r>
              <a:rPr lang="en-US" sz="1800" b="1" dirty="0" smtClean="0">
                <a:solidFill>
                  <a:srgbClr val="0000FF"/>
                </a:solidFill>
              </a:rPr>
              <a:t>Annual Compensation (U/S 43(2)</a:t>
            </a:r>
          </a:p>
          <a:p>
            <a:pPr marL="419100" indent="-419100" eaLnBrk="1" fontAlgn="auto" hangingPunct="1">
              <a:lnSpc>
                <a:spcPct val="80000"/>
              </a:lnSpc>
              <a:spcAft>
                <a:spcPts val="0"/>
              </a:spcAft>
              <a:buFont typeface="Arial" charset="0"/>
              <a:buNone/>
              <a:defRPr/>
            </a:pPr>
            <a:endParaRPr lang="en-US" sz="2400" b="1" dirty="0" smtClean="0">
              <a:solidFill>
                <a:schemeClr val="tx2">
                  <a:lumMod val="50000"/>
                </a:schemeClr>
              </a:solidFill>
              <a:cs typeface="Calibri" pitchFamily="34" charset="0"/>
            </a:endParaRPr>
          </a:p>
          <a:p>
            <a:pPr marL="419100" indent="-419100" algn="just" eaLnBrk="1" fontAlgn="auto" hangingPunct="1">
              <a:lnSpc>
                <a:spcPct val="80000"/>
              </a:lnSpc>
              <a:spcAft>
                <a:spcPts val="0"/>
              </a:spcAft>
              <a:buFontTx/>
              <a:buNone/>
              <a:defRPr/>
            </a:pPr>
            <a:r>
              <a:rPr lang="en-US" sz="1800" dirty="0" smtClean="0">
                <a:solidFill>
                  <a:srgbClr val="0000FF"/>
                </a:solidFill>
              </a:rPr>
              <a:t>        Leaseholder is liable to the persons holding occupation or usufructs and traditional rights:</a:t>
            </a:r>
          </a:p>
          <a:p>
            <a:pPr marL="819150" lvl="1" indent="-419100" algn="just" eaLnBrk="1" fontAlgn="auto" hangingPunct="1">
              <a:lnSpc>
                <a:spcPct val="80000"/>
              </a:lnSpc>
              <a:spcAft>
                <a:spcPts val="0"/>
              </a:spcAft>
              <a:buFontTx/>
              <a:buNone/>
              <a:defRPr/>
            </a:pPr>
            <a:endParaRPr lang="en-US" sz="1800" dirty="0" smtClean="0">
              <a:solidFill>
                <a:srgbClr val="0000FF"/>
              </a:solidFill>
            </a:endParaRPr>
          </a:p>
          <a:p>
            <a:pPr marL="514350" indent="-514350" algn="just" eaLnBrk="1" fontAlgn="auto" hangingPunct="1">
              <a:lnSpc>
                <a:spcPct val="80000"/>
              </a:lnSpc>
              <a:spcAft>
                <a:spcPts val="0"/>
              </a:spcAft>
              <a:buFont typeface="Arial" charset="0"/>
              <a:buNone/>
              <a:defRPr/>
            </a:pPr>
            <a:r>
              <a:rPr lang="en-US" sz="1800" b="1" dirty="0" err="1" smtClean="0">
                <a:solidFill>
                  <a:srgbClr val="0000FF"/>
                </a:solidFill>
              </a:rPr>
              <a:t>i</a:t>
            </a:r>
            <a:r>
              <a:rPr lang="en-US" sz="1800" b="1" dirty="0" smtClean="0">
                <a:solidFill>
                  <a:srgbClr val="0000FF"/>
                </a:solidFill>
              </a:rPr>
              <a:t>)       26% of PAT for Coal &amp; Lignite mining and 100% royalty in case of other minerals to be paid by the mining lease holder.</a:t>
            </a:r>
          </a:p>
          <a:p>
            <a:pPr marL="514350" indent="-514350" algn="just" eaLnBrk="1" fontAlgn="auto" hangingPunct="1">
              <a:lnSpc>
                <a:spcPct val="80000"/>
              </a:lnSpc>
              <a:spcAft>
                <a:spcPts val="0"/>
              </a:spcAft>
              <a:buFont typeface="Arial" charset="0"/>
              <a:buNone/>
              <a:defRPr/>
            </a:pPr>
            <a:endParaRPr lang="en-US" sz="1000" b="1" dirty="0" smtClean="0">
              <a:solidFill>
                <a:srgbClr val="0000FF"/>
              </a:solidFill>
            </a:endParaRPr>
          </a:p>
          <a:p>
            <a:pPr marL="819150" lvl="1" indent="-419100" algn="just" eaLnBrk="1" fontAlgn="auto" hangingPunct="1">
              <a:lnSpc>
                <a:spcPct val="80000"/>
              </a:lnSpc>
              <a:spcAft>
                <a:spcPts val="0"/>
              </a:spcAft>
              <a:defRPr/>
            </a:pPr>
            <a:r>
              <a:rPr lang="en-US" sz="1800" b="1" dirty="0" smtClean="0">
                <a:solidFill>
                  <a:srgbClr val="0000FF"/>
                </a:solidFill>
              </a:rPr>
              <a:t>This payment need to be made even in case of existing leases where affected persons are not identifiable.</a:t>
            </a:r>
          </a:p>
          <a:p>
            <a:pPr marL="819150" lvl="1" indent="-419100" algn="just" eaLnBrk="1" fontAlgn="auto" hangingPunct="1">
              <a:lnSpc>
                <a:spcPct val="80000"/>
              </a:lnSpc>
              <a:spcAft>
                <a:spcPts val="0"/>
              </a:spcAft>
              <a:defRPr/>
            </a:pPr>
            <a:endParaRPr lang="en-US" sz="600" b="1" dirty="0" smtClean="0">
              <a:solidFill>
                <a:srgbClr val="0000FF"/>
              </a:solidFill>
            </a:endParaRPr>
          </a:p>
          <a:p>
            <a:pPr marL="819150" lvl="1" indent="-419100" algn="just" eaLnBrk="1" fontAlgn="auto" hangingPunct="1">
              <a:lnSpc>
                <a:spcPct val="80000"/>
              </a:lnSpc>
              <a:spcAft>
                <a:spcPts val="0"/>
              </a:spcAft>
              <a:defRPr/>
            </a:pPr>
            <a:r>
              <a:rPr lang="en-US" sz="1800" b="1" dirty="0" smtClean="0">
                <a:solidFill>
                  <a:srgbClr val="0000FF"/>
                </a:solidFill>
              </a:rPr>
              <a:t>The amount should be contributed each year to a “District Mineral Foundation”.</a:t>
            </a:r>
          </a:p>
          <a:p>
            <a:pPr marL="419100" indent="-419100" algn="just" eaLnBrk="1" fontAlgn="auto" hangingPunct="1">
              <a:lnSpc>
                <a:spcPct val="80000"/>
              </a:lnSpc>
              <a:spcAft>
                <a:spcPts val="0"/>
              </a:spcAft>
              <a:buFontTx/>
              <a:buNone/>
              <a:defRPr/>
            </a:pPr>
            <a:endParaRPr lang="en-US" sz="2400" b="1" dirty="0" smtClean="0">
              <a:solidFill>
                <a:srgbClr val="0000FF"/>
              </a:solidFill>
            </a:endParaRPr>
          </a:p>
          <a:p>
            <a:pPr marL="419100" indent="-419100" algn="just" eaLnBrk="1" fontAlgn="auto" hangingPunct="1">
              <a:lnSpc>
                <a:spcPct val="80000"/>
              </a:lnSpc>
              <a:spcAft>
                <a:spcPts val="0"/>
              </a:spcAft>
              <a:buFontTx/>
              <a:buAutoNum type="romanLcParenR" startAt="2"/>
              <a:defRPr/>
            </a:pPr>
            <a:r>
              <a:rPr lang="en-US" sz="1800" b="1" dirty="0" smtClean="0">
                <a:solidFill>
                  <a:srgbClr val="0000FF"/>
                </a:solidFill>
              </a:rPr>
              <a:t>Provide employment, make payments &amp; other provisions as per R&amp;R policy of the State.</a:t>
            </a:r>
          </a:p>
          <a:p>
            <a:pPr marL="419100" indent="-419100" algn="just" eaLnBrk="1" fontAlgn="auto" hangingPunct="1">
              <a:lnSpc>
                <a:spcPct val="80000"/>
              </a:lnSpc>
              <a:spcAft>
                <a:spcPts val="0"/>
              </a:spcAft>
              <a:buFontTx/>
              <a:buAutoNum type="romanLcParenR" startAt="2"/>
              <a:defRPr/>
            </a:pPr>
            <a:endParaRPr lang="en-US" sz="1800" dirty="0" smtClean="0">
              <a:solidFill>
                <a:srgbClr val="0000FF"/>
              </a:solidFill>
            </a:endParaRPr>
          </a:p>
          <a:p>
            <a:pPr marL="419100" indent="-419100" algn="just" eaLnBrk="1" fontAlgn="auto" hangingPunct="1">
              <a:lnSpc>
                <a:spcPct val="80000"/>
              </a:lnSpc>
              <a:spcAft>
                <a:spcPts val="0"/>
              </a:spcAft>
              <a:buFontTx/>
              <a:buNone/>
              <a:defRPr/>
            </a:pPr>
            <a:endParaRPr lang="en-US" sz="1800" dirty="0" smtClean="0">
              <a:solidFill>
                <a:schemeClr val="tx2">
                  <a:lumMod val="50000"/>
                </a:schemeClr>
              </a:solidFill>
              <a:cs typeface="Calibri" pitchFamily="34" charset="0"/>
            </a:endParaRPr>
          </a:p>
        </p:txBody>
      </p:sp>
      <p:pic>
        <p:nvPicPr>
          <p:cNvPr id="10244" name="Picture 1" descr="cid:image001.gif@01CB1F77.FC0DE750"/>
          <p:cNvPicPr>
            <a:picLocks noChangeAspect="1" noChangeArrowheads="1"/>
          </p:cNvPicPr>
          <p:nvPr/>
        </p:nvPicPr>
        <p:blipFill>
          <a:blip r:embed="rId2"/>
          <a:srcRect/>
          <a:stretch>
            <a:fillRect/>
          </a:stretch>
        </p:blipFill>
        <p:spPr bwMode="auto">
          <a:xfrm>
            <a:off x="7696200" y="76200"/>
            <a:ext cx="1371600" cy="762000"/>
          </a:xfrm>
          <a:prstGeom prst="rect">
            <a:avLst/>
          </a:prstGeom>
          <a:noFill/>
          <a:ln w="9525">
            <a:noFill/>
            <a:miter lim="800000"/>
            <a:headEnd/>
            <a:tailEnd/>
          </a:ln>
        </p:spPr>
      </p:pic>
      <p:pic>
        <p:nvPicPr>
          <p:cNvPr id="10245" name="Picture 1" descr="cid:image001.gif@01CB1F77.FC0DE750"/>
          <p:cNvPicPr>
            <a:picLocks noChangeAspect="1" noChangeArrowheads="1"/>
          </p:cNvPicPr>
          <p:nvPr/>
        </p:nvPicPr>
        <p:blipFill>
          <a:blip r:embed="rId2"/>
          <a:srcRect/>
          <a:stretch>
            <a:fillRect/>
          </a:stretch>
        </p:blipFill>
        <p:spPr bwMode="auto">
          <a:xfrm>
            <a:off x="7772400" y="0"/>
            <a:ext cx="1371600" cy="762000"/>
          </a:xfrm>
          <a:prstGeom prst="rect">
            <a:avLst/>
          </a:prstGeom>
          <a:noFill/>
          <a:ln w="9525">
            <a:noFill/>
            <a:miter lim="800000"/>
            <a:headEnd/>
            <a:tailEnd/>
          </a:ln>
        </p:spPr>
      </p:pic>
      <p:sp>
        <p:nvSpPr>
          <p:cNvPr id="10246" name="Rectangle 2"/>
          <p:cNvSpPr>
            <a:spLocks noGrp="1" noChangeArrowheads="1"/>
          </p:cNvSpPr>
          <p:nvPr>
            <p:ph type="title"/>
          </p:nvPr>
        </p:nvSpPr>
        <p:spPr>
          <a:xfrm>
            <a:off x="-304800" y="422275"/>
            <a:ext cx="9448800" cy="720725"/>
          </a:xfrm>
        </p:spPr>
        <p:txBody>
          <a:bodyPr/>
          <a:lstStyle/>
          <a:p>
            <a:pPr eaLnBrk="1" hangingPunct="1"/>
            <a:r>
              <a:rPr lang="en-US" sz="2400" b="1" smtClean="0">
                <a:solidFill>
                  <a:srgbClr val="10253F"/>
                </a:solidFill>
              </a:rPr>
              <a:t/>
            </a:r>
            <a:br>
              <a:rPr lang="en-US" sz="2400" b="1" smtClean="0">
                <a:solidFill>
                  <a:srgbClr val="10253F"/>
                </a:solidFill>
              </a:rPr>
            </a:br>
            <a:r>
              <a:rPr lang="en-US" sz="2400" b="1" smtClean="0">
                <a:solidFill>
                  <a:srgbClr val="10253F"/>
                </a:solidFill>
              </a:rPr>
              <a:t>Payment required to be made under                                                                     Different provisions of Draft MMDR Bill-2011….contd</a:t>
            </a:r>
            <a:br>
              <a:rPr lang="en-US" sz="2400" b="1" smtClean="0">
                <a:solidFill>
                  <a:srgbClr val="10253F"/>
                </a:solidFill>
              </a:rPr>
            </a:br>
            <a:endParaRPr lang="en-US" sz="2400" b="1" smtClean="0">
              <a:solidFill>
                <a:srgbClr val="10253F"/>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irfDhO5IIU.IlmsHfi.wV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8oABpxLbDkuVEIC2ai6Je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oCi8OHeBwEyZaO2t0qN4n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zXeLrHqOzk6HISRqDksNrA"/>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ltakP3Kl0ki8dwCyy_Ds7A"/>
</p:tagLst>
</file>

<file path=ppt/tags/tag16.xml><?xml version="1.0" encoding="utf-8"?>
<p:tagLst xmlns:a="http://schemas.openxmlformats.org/drawingml/2006/main" xmlns:r="http://schemas.openxmlformats.org/officeDocument/2006/relationships" xmlns:p="http://schemas.openxmlformats.org/presentationml/2006/main">
  <p:tag name="RESIZE" val="Yes"/>
  <p:tag name="THINKCELLSHAPEDONOTDELETE" val="poLk4lbvjWUm011ufQ3Szh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48GhBC6x8Ua9X2hhbdie3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kLiRJXM4y0GSJePEYNptw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P6dHQea1Z0yeGsv54U.HW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takP3Kl0ki8dwCyy_Ds7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3xy0rX28EE6tCYLmRRcvP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Kl27KRxNkO6kd_d06cEZ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WqDPoB0l_UyK9PI41GJp.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Re8d9IHdrkqDczsiyper1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LwMqU9Kehka9qxdF1LQv6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XcrPPZSXjEW.ilAqLFh.R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JzZPi0P1dESaVZFif_Z3z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8IGUYvMfmESh1YPOWuTl1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LqNVC08wiEuYEkyNk6kRc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erOC_X0TdE6nThUj9eXbD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nCzAY5sSM06ZKyS3zoT__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lxXvUiLv0uBxOzvCqa6M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Xjgnq.p7ykOvmRU_5P31k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6.z.g6U86kmVTjKj3TvP7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qGOrMxJkdEanBDRBsI2ih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W.5_MrRNMkKTAzSC8QIvG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5JmXR9I2Q0GHzbkA8F2S7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CuYAyOALyUuJfweTJMIB1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YsmJO5kSRUCvUwf52hX09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c0jgofwUykuJFgDQVlyIy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Aitj6guqukO7p.7IXBIYi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dzqzE481EaOj1uC1TE6j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jNB7ueuyM06COvyFS.9G4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HAn2hH4wlkWYbXgiBkIgb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ye4bVBrZ1EmRdqYZ6hwA.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Yc7NkXdejUOJ8eznyvwna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0dMmj5gdJkmAn0TY_5UuH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37vTrffTUkKlvz4Yi7BOh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wHPGyv.GXkaDtjIeBQUVK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HGkDJyFuuUC720LFQJKgY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RyEGQiQcckGlEthIgGL1k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zLkHJEmtHky2Zos9Jh5pw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7ZH42KN1MUWrrd0jfSyDG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VK0_q4Ivk2ynvWEfu5oG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1Ua8j9LZE0G7sJSmbjVkn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_pvsahHzP0q2rSUJHdieS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ABHSlxFgk.5DtKsKqAV.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4198</TotalTime>
  <Words>3039</Words>
  <Application>Microsoft Office PowerPoint</Application>
  <PresentationFormat>On-screen Show (4:3)</PresentationFormat>
  <Paragraphs>490</Paragraphs>
  <Slides>34</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42" baseType="lpstr">
      <vt:lpstr>Arial</vt:lpstr>
      <vt:lpstr>Calibri</vt:lpstr>
      <vt:lpstr>Trebuchet MS</vt:lpstr>
      <vt:lpstr>Cambria</vt:lpstr>
      <vt:lpstr>SimSun</vt:lpstr>
      <vt:lpstr>Office Theme</vt:lpstr>
      <vt:lpstr>think-cell Slide</vt:lpstr>
      <vt:lpstr>Chart</vt:lpstr>
      <vt:lpstr>Slide 1</vt:lpstr>
      <vt:lpstr>Mining Sector of India- A quick Glance</vt:lpstr>
      <vt:lpstr>The  provision regarding sharing of 26% profit or 100% Royalty </vt:lpstr>
      <vt:lpstr>B.E.E – Black Economic Empowerment Act</vt:lpstr>
      <vt:lpstr>Since MPRDA regulations in 2002, mining sector growth in South Africa has been on decline</vt:lpstr>
      <vt:lpstr>Against global trends, real capex into South Africa’s mining industry has shrunk</vt:lpstr>
      <vt:lpstr>Some Views on Black Economic Empowerment Act</vt:lpstr>
      <vt:lpstr> Payment required to be made under                                                                     Different provisions of Draft MMDR Bill-2011 </vt:lpstr>
      <vt:lpstr> Payment required to be made under                                                                     Different provisions of Draft MMDR Bill-2011….contd </vt:lpstr>
      <vt:lpstr> Payment required to be made under                                                                     Different provisions of Draft MMDR Bill-2011….contd </vt:lpstr>
      <vt:lpstr>Slide 11</vt:lpstr>
      <vt:lpstr>Slide 12</vt:lpstr>
      <vt:lpstr>Slide 13</vt:lpstr>
      <vt:lpstr>Slide 14</vt:lpstr>
      <vt:lpstr>Slide 15</vt:lpstr>
      <vt:lpstr>Adverse Impact on FDI</vt:lpstr>
      <vt:lpstr>Inflationary Impact  </vt:lpstr>
      <vt:lpstr>   Social Impact </vt:lpstr>
      <vt:lpstr>   Social Impact…contd. </vt:lpstr>
      <vt:lpstr> Discrimination against the Mining Industry </vt:lpstr>
      <vt:lpstr> Utilization of Funds will be  a challenge</vt:lpstr>
      <vt:lpstr>Views of  Dy. Chairman - Planning Commission</vt:lpstr>
      <vt:lpstr>Views of Ashok Chawla Committee on Allocation of Natural resources on Issues with respect to Draft MMDR ACT</vt:lpstr>
      <vt:lpstr>Distribution of Royalty by district</vt:lpstr>
      <vt:lpstr>Views of Dr. Bibek Debroy on Draft MMDR Act and Profit Share</vt:lpstr>
      <vt:lpstr>Mineral Resource Rent Tax- Australia</vt:lpstr>
      <vt:lpstr>Mineral Resource Rent Tax- Australia.. Contd.</vt:lpstr>
      <vt:lpstr>Submissions</vt:lpstr>
      <vt:lpstr>Submissions …Contd.</vt:lpstr>
      <vt:lpstr>Slide 30</vt:lpstr>
      <vt:lpstr>     Land Acquisition and R&amp;R Bill (2011)</vt:lpstr>
      <vt:lpstr>Slide 32</vt:lpstr>
      <vt:lpstr>Slide 33</vt:lpstr>
      <vt:lpstr>Slide 34</vt:lpstr>
    </vt:vector>
  </TitlesOfParts>
  <Company>JSPL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Presentation on Draft Amendment to MMDR ACT</dc:title>
  <dc:creator>Shashank Jaiswal</dc:creator>
  <cp:lastModifiedBy>Windows</cp:lastModifiedBy>
  <cp:revision>141</cp:revision>
  <dcterms:created xsi:type="dcterms:W3CDTF">2011-07-05T13:35:10Z</dcterms:created>
  <dcterms:modified xsi:type="dcterms:W3CDTF">2012-03-22T10:31:03Z</dcterms:modified>
</cp:coreProperties>
</file>