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0D48-6A54-404B-95CC-D6B071AF9F4D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599C-14FD-42CC-9C52-6724A8BA0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0D48-6A54-404B-95CC-D6B071AF9F4D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599C-14FD-42CC-9C52-6724A8BA0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0D48-6A54-404B-95CC-D6B071AF9F4D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599C-14FD-42CC-9C52-6724A8BA0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0D48-6A54-404B-95CC-D6B071AF9F4D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599C-14FD-42CC-9C52-6724A8BA0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0D48-6A54-404B-95CC-D6B071AF9F4D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599C-14FD-42CC-9C52-6724A8BA0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0D48-6A54-404B-95CC-D6B071AF9F4D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599C-14FD-42CC-9C52-6724A8BA0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0D48-6A54-404B-95CC-D6B071AF9F4D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599C-14FD-42CC-9C52-6724A8BA0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0D48-6A54-404B-95CC-D6B071AF9F4D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599C-14FD-42CC-9C52-6724A8BA0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0D48-6A54-404B-95CC-D6B071AF9F4D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599C-14FD-42CC-9C52-6724A8BA0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0D48-6A54-404B-95CC-D6B071AF9F4D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599C-14FD-42CC-9C52-6724A8BA0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0D48-6A54-404B-95CC-D6B071AF9F4D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C599C-14FD-42CC-9C52-6724A8BA0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90D48-6A54-404B-95CC-D6B071AF9F4D}" type="datetimeFigureOut">
              <a:rPr lang="en-US" smtClean="0"/>
              <a:t>3/22/2012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C599C-14FD-42CC-9C52-6724A8BA094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merce.nic.in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2686051"/>
          </a:xfrm>
        </p:spPr>
        <p:txBody>
          <a:bodyPr>
            <a:noAutofit/>
          </a:bodyPr>
          <a:lstStyle/>
          <a:p>
            <a:r>
              <a:rPr lang="en-US" sz="5400" b="1" dirty="0"/>
              <a:t>Raw Material Security for Indian Steel Industry</a:t>
            </a:r>
            <a:r>
              <a:rPr lang="en-US" sz="5400" dirty="0"/>
              <a:t/>
            </a:r>
            <a:br>
              <a:rPr lang="en-US" sz="5400" dirty="0"/>
            </a:b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724400"/>
            <a:ext cx="6400800" cy="17526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By : </a:t>
            </a:r>
            <a:r>
              <a:rPr lang="en-US" sz="2400" dirty="0" err="1" smtClean="0">
                <a:solidFill>
                  <a:schemeClr val="tx1"/>
                </a:solidFill>
              </a:rPr>
              <a:t>Mr.P.C.Gupta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Ex-CMD,NMDC Ltd and Advisor for Mining and Steel Sector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</a:rPr>
              <a:t>Table-9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</a:rPr>
              <a:t>Demand for Coking and Non Coking Coal for 12</a:t>
            </a:r>
            <a:r>
              <a:rPr kumimoji="0" lang="en-US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</a:rPr>
              <a:t>th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</a:rPr>
              <a:t> Five Year Plan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198" y="838203"/>
          <a:ext cx="8305801" cy="5132577"/>
        </p:xfrm>
        <a:graphic>
          <a:graphicData uri="http://schemas.openxmlformats.org/drawingml/2006/table">
            <a:tbl>
              <a:tblPr/>
              <a:tblGrid>
                <a:gridCol w="2196456"/>
                <a:gridCol w="1163685"/>
                <a:gridCol w="1090954"/>
                <a:gridCol w="1018224"/>
                <a:gridCol w="945494"/>
                <a:gridCol w="945494"/>
                <a:gridCol w="945494"/>
              </a:tblGrid>
              <a:tr h="5301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2011-12</a:t>
                      </a: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2012-13</a:t>
                      </a: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2013-14</a:t>
                      </a: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2014-15</a:t>
                      </a: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2015-16</a:t>
                      </a: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2016-17</a:t>
                      </a: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1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Crude Steel Production</a:t>
                      </a: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73.7</a:t>
                      </a: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85.9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94.5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104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114.5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125.9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3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Total Coking Coal 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Demand*</a:t>
                      </a: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43.2</a:t>
                      </a:r>
                    </a:p>
                  </a:txBody>
                  <a:tcPr marL="64056" marR="640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52.3</a:t>
                      </a:r>
                    </a:p>
                  </a:txBody>
                  <a:tcPr marL="64056" marR="640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57.9</a:t>
                      </a:r>
                    </a:p>
                  </a:txBody>
                  <a:tcPr marL="64056" marR="640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67.5</a:t>
                      </a:r>
                    </a:p>
                  </a:txBody>
                  <a:tcPr marL="64056" marR="640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77.2</a:t>
                      </a:r>
                    </a:p>
                  </a:txBody>
                  <a:tcPr marL="64056" marR="640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90.2</a:t>
                      </a:r>
                    </a:p>
                  </a:txBody>
                  <a:tcPr marL="64056" marR="640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8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Production of Coal based Sponge Iron</a:t>
                      </a: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21.0</a:t>
                      </a:r>
                    </a:p>
                  </a:txBody>
                  <a:tcPr marL="64056" marR="640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21.2</a:t>
                      </a:r>
                    </a:p>
                  </a:txBody>
                  <a:tcPr marL="64056" marR="640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20.3</a:t>
                      </a:r>
                    </a:p>
                  </a:txBody>
                  <a:tcPr marL="64056" marR="640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19.2</a:t>
                      </a:r>
                    </a:p>
                  </a:txBody>
                  <a:tcPr marL="64056" marR="640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18.7</a:t>
                      </a:r>
                    </a:p>
                  </a:txBody>
                  <a:tcPr marL="64056" marR="640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15.3</a:t>
                      </a:r>
                    </a:p>
                  </a:txBody>
                  <a:tcPr marL="64056" marR="640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57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Total Non-Coking Coal Demand for Coal Based DRI and Corex Plants </a:t>
                      </a: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35.3</a:t>
                      </a:r>
                    </a:p>
                  </a:txBody>
                  <a:tcPr marL="64056" marR="640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37.9</a:t>
                      </a:r>
                    </a:p>
                  </a:txBody>
                  <a:tcPr marL="64056" marR="640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36.5</a:t>
                      </a:r>
                    </a:p>
                  </a:txBody>
                  <a:tcPr marL="64056" marR="640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34.7</a:t>
                      </a:r>
                    </a:p>
                  </a:txBody>
                  <a:tcPr marL="64056" marR="640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33.9</a:t>
                      </a:r>
                    </a:p>
                  </a:txBody>
                  <a:tcPr marL="64056" marR="640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28.4</a:t>
                      </a:r>
                    </a:p>
                  </a:txBody>
                  <a:tcPr marL="64056" marR="640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1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PCI Coal Demand</a:t>
                      </a:r>
                    </a:p>
                  </a:txBody>
                  <a:tcPr marL="64056" marR="640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1.9</a:t>
                      </a:r>
                    </a:p>
                  </a:txBody>
                  <a:tcPr marL="64056" marR="640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2.4</a:t>
                      </a:r>
                    </a:p>
                  </a:txBody>
                  <a:tcPr marL="64056" marR="640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2.7</a:t>
                      </a:r>
                    </a:p>
                  </a:txBody>
                  <a:tcPr marL="64056" marR="640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3.2</a:t>
                      </a:r>
                    </a:p>
                  </a:txBody>
                  <a:tcPr marL="64056" marR="640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3.8</a:t>
                      </a:r>
                    </a:p>
                  </a:txBody>
                  <a:tcPr marL="64056" marR="640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4.5</a:t>
                      </a:r>
                    </a:p>
                  </a:txBody>
                  <a:tcPr marL="64056" marR="6405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609600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Note: * Total coking coal demand includes those for merchant pig iron units as well. 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Table No – 10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Estimation of demand for Coal during 2016-17 to 2040-41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								(million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tonnes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990596"/>
          <a:ext cx="8305799" cy="5237175"/>
        </p:xfrm>
        <a:graphic>
          <a:graphicData uri="http://schemas.openxmlformats.org/drawingml/2006/table">
            <a:tbl>
              <a:tblPr/>
              <a:tblGrid>
                <a:gridCol w="1501754"/>
                <a:gridCol w="1065490"/>
                <a:gridCol w="1057103"/>
                <a:gridCol w="1057103"/>
                <a:gridCol w="1057103"/>
                <a:gridCol w="1283623"/>
                <a:gridCol w="1283623"/>
              </a:tblGrid>
              <a:tr h="4254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GDP Growth rate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2016-17</a:t>
                      </a:r>
                    </a:p>
                  </a:txBody>
                  <a:tcPr marL="38609" marR="38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2019-20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2025-26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2035-36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2040-41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16">
                <a:tc row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Crude Steel Production</a:t>
                      </a:r>
                    </a:p>
                  </a:txBody>
                  <a:tcPr marL="38609" marR="38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6.5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125.9</a:t>
                      </a:r>
                    </a:p>
                  </a:txBody>
                  <a:tcPr marL="38609" marR="38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154</a:t>
                      </a:r>
                    </a:p>
                  </a:txBody>
                  <a:tcPr marL="38609" marR="38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237</a:t>
                      </a:r>
                    </a:p>
                  </a:txBody>
                  <a:tcPr marL="38609" marR="38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485</a:t>
                      </a:r>
                    </a:p>
                  </a:txBody>
                  <a:tcPr marL="38609" marR="38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693</a:t>
                      </a:r>
                    </a:p>
                  </a:txBody>
                  <a:tcPr marL="38609" marR="38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7.0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125.9</a:t>
                      </a:r>
                    </a:p>
                  </a:txBody>
                  <a:tcPr marL="38609" marR="38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157</a:t>
                      </a:r>
                    </a:p>
                  </a:txBody>
                  <a:tcPr marL="38609" marR="38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249</a:t>
                      </a:r>
                    </a:p>
                  </a:txBody>
                  <a:tcPr marL="38609" marR="38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536</a:t>
                      </a:r>
                    </a:p>
                  </a:txBody>
                  <a:tcPr marL="38609" marR="38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787</a:t>
                      </a:r>
                    </a:p>
                  </a:txBody>
                  <a:tcPr marL="38609" marR="38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7.5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125.9</a:t>
                      </a:r>
                    </a:p>
                  </a:txBody>
                  <a:tcPr marL="38609" marR="38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159</a:t>
                      </a:r>
                    </a:p>
                  </a:txBody>
                  <a:tcPr marL="38609" marR="38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261</a:t>
                      </a:r>
                    </a:p>
                  </a:txBody>
                  <a:tcPr marL="38609" marR="38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592</a:t>
                      </a:r>
                    </a:p>
                  </a:txBody>
                  <a:tcPr marL="38609" marR="38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893</a:t>
                      </a:r>
                    </a:p>
                  </a:txBody>
                  <a:tcPr marL="38609" marR="38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8.0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125.9</a:t>
                      </a:r>
                    </a:p>
                  </a:txBody>
                  <a:tcPr marL="38609" marR="38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162</a:t>
                      </a:r>
                    </a:p>
                  </a:txBody>
                  <a:tcPr marL="38609" marR="38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273</a:t>
                      </a:r>
                    </a:p>
                  </a:txBody>
                  <a:tcPr marL="38609" marR="38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654</a:t>
                      </a:r>
                    </a:p>
                  </a:txBody>
                  <a:tcPr marL="38609" marR="38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1012</a:t>
                      </a:r>
                    </a:p>
                  </a:txBody>
                  <a:tcPr marL="38609" marR="38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8.5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125.9</a:t>
                      </a:r>
                    </a:p>
                  </a:txBody>
                  <a:tcPr marL="38609" marR="38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164</a:t>
                      </a:r>
                    </a:p>
                  </a:txBody>
                  <a:tcPr marL="38609" marR="38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287</a:t>
                      </a:r>
                    </a:p>
                  </a:txBody>
                  <a:tcPr marL="38609" marR="38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722</a:t>
                      </a:r>
                    </a:p>
                  </a:txBody>
                  <a:tcPr marL="38609" marR="38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1147</a:t>
                      </a:r>
                    </a:p>
                  </a:txBody>
                  <a:tcPr marL="38609" marR="38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9.0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125.9</a:t>
                      </a:r>
                    </a:p>
                  </a:txBody>
                  <a:tcPr marL="38609" marR="38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167</a:t>
                      </a:r>
                    </a:p>
                  </a:txBody>
                  <a:tcPr marL="38609" marR="38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300</a:t>
                      </a:r>
                    </a:p>
                  </a:txBody>
                  <a:tcPr marL="38609" marR="38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797</a:t>
                      </a:r>
                    </a:p>
                  </a:txBody>
                  <a:tcPr marL="38609" marR="38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1299</a:t>
                      </a:r>
                    </a:p>
                  </a:txBody>
                  <a:tcPr marL="38609" marR="386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16">
                <a:tc row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Total Coking Coal demand*</a:t>
                      </a:r>
                    </a:p>
                  </a:txBody>
                  <a:tcPr marL="38609" marR="38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6.5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90.2</a:t>
                      </a:r>
                    </a:p>
                  </a:txBody>
                  <a:tcPr marL="38609" marR="38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111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171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351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501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7.0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90.2</a:t>
                      </a:r>
                    </a:p>
                  </a:txBody>
                  <a:tcPr marL="38609" marR="38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113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180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388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569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7.5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90.2</a:t>
                      </a:r>
                    </a:p>
                  </a:txBody>
                  <a:tcPr marL="38609" marR="38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114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189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428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645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8.0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90.2</a:t>
                      </a:r>
                    </a:p>
                  </a:txBody>
                  <a:tcPr marL="38609" marR="38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117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198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473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731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8.5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90.2</a:t>
                      </a:r>
                    </a:p>
                  </a:txBody>
                  <a:tcPr marL="38609" marR="38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118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208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522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827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9.0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90.2</a:t>
                      </a:r>
                    </a:p>
                  </a:txBody>
                  <a:tcPr marL="38609" marR="38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120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217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576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937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16">
                <a:tc row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Total Non-coking coal demand for for Coal based DRI &amp; Corex plants</a:t>
                      </a:r>
                    </a:p>
                  </a:txBody>
                  <a:tcPr marL="38609" marR="38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6.5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28.4</a:t>
                      </a:r>
                    </a:p>
                  </a:txBody>
                  <a:tcPr marL="38609" marR="38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37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64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143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210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7.0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28.4</a:t>
                      </a:r>
                    </a:p>
                  </a:txBody>
                  <a:tcPr marL="38609" marR="38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38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68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160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240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7.5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28.4</a:t>
                      </a:r>
                    </a:p>
                  </a:txBody>
                  <a:tcPr marL="38609" marR="38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39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72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178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274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8.0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28.4</a:t>
                      </a:r>
                    </a:p>
                  </a:txBody>
                  <a:tcPr marL="38609" marR="38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40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76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197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312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8.5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28.4</a:t>
                      </a:r>
                    </a:p>
                  </a:txBody>
                  <a:tcPr marL="38609" marR="38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41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80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219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359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9.0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28.4</a:t>
                      </a:r>
                    </a:p>
                  </a:txBody>
                  <a:tcPr marL="38609" marR="38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42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84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243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404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16">
                <a:tc row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PCI Coal demand</a:t>
                      </a:r>
                    </a:p>
                  </a:txBody>
                  <a:tcPr marL="38609" marR="38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6.5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4.5</a:t>
                      </a:r>
                    </a:p>
                  </a:txBody>
                  <a:tcPr marL="38609" marR="38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5.6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8.7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18.0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25.8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7.0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4.5</a:t>
                      </a:r>
                    </a:p>
                  </a:txBody>
                  <a:tcPr marL="38609" marR="38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5.7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9.2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20.0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29.3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7.5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4.5</a:t>
                      </a:r>
                    </a:p>
                  </a:txBody>
                  <a:tcPr marL="38609" marR="38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5.8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9.6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22.0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33.3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8.0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4.5</a:t>
                      </a:r>
                    </a:p>
                  </a:txBody>
                  <a:tcPr marL="38609" marR="38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5.9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10.1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24.3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37.8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8.5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4.5</a:t>
                      </a:r>
                    </a:p>
                  </a:txBody>
                  <a:tcPr marL="38609" marR="38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6.0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10.6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26.9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42.8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9.0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4.5</a:t>
                      </a:r>
                    </a:p>
                  </a:txBody>
                  <a:tcPr marL="38609" marR="38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6.1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11.1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29.7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49.0</a:t>
                      </a:r>
                    </a:p>
                  </a:txBody>
                  <a:tcPr marL="38609" marR="3860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6211669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/>
              <a:t> </a:t>
            </a:r>
            <a:r>
              <a:rPr lang="en-US" b="1" dirty="0"/>
              <a:t>Note:* Total Coking Coal demand includes those for merchant pig iron units as well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914400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Table No – 11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Cumulative Coking &amp; Non-Coking Coal demand for iron and steel industry during 2010-11 to 2040-41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								In Billion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Tonnes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1143002"/>
          <a:ext cx="8458200" cy="4419598"/>
        </p:xfrm>
        <a:graphic>
          <a:graphicData uri="http://schemas.openxmlformats.org/drawingml/2006/table">
            <a:tbl>
              <a:tblPr/>
              <a:tblGrid>
                <a:gridCol w="2212801"/>
                <a:gridCol w="2212801"/>
                <a:gridCol w="1384832"/>
                <a:gridCol w="1384832"/>
                <a:gridCol w="1262934"/>
              </a:tblGrid>
              <a:tr h="19179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GDP Growth rate 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Coking Coal  Demand *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Non coking coal demand for coal based DRI &amp; Corex plants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PCI Coal Demand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943">
                <a:tc rowSpan="6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6.5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6.35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2.576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0.324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6.872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2.807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0.351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7.443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3.06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0.381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8.0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8.071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3.339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0.411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8.5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8.756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3.643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0.449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9.0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9.511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3.978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0.487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571500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Note:* Total Coking &amp; Non Coking Coal demand includes actual supply of 2010-11 and projected demand of coal from 2011-12 to 2040-41 and also includes demand of merchant pig iron units as well.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Annexure-1                                                                </a:t>
            </a:r>
            <a:endParaRPr lang="en-US" b="1" dirty="0" smtClean="0"/>
          </a:p>
          <a:p>
            <a:r>
              <a:rPr lang="en-US" b="1" dirty="0" smtClean="0"/>
              <a:t>Reserves/Resources </a:t>
            </a:r>
            <a:r>
              <a:rPr lang="en-US" b="1" dirty="0"/>
              <a:t>of Iron ore (</a:t>
            </a:r>
            <a:r>
              <a:rPr lang="en-US" b="1" dirty="0" err="1"/>
              <a:t>Haematite</a:t>
            </a:r>
            <a:r>
              <a:rPr lang="en-US" b="1" dirty="0"/>
              <a:t>)  As on 1.4.2010 (P)  (By State)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28600" y="685796"/>
          <a:ext cx="8610599" cy="5562608"/>
        </p:xfrm>
        <a:graphic>
          <a:graphicData uri="http://schemas.openxmlformats.org/drawingml/2006/table">
            <a:tbl>
              <a:tblPr/>
              <a:tblGrid>
                <a:gridCol w="1975779"/>
                <a:gridCol w="1729953"/>
                <a:gridCol w="1970780"/>
                <a:gridCol w="2934087"/>
              </a:tblGrid>
              <a:tr h="69452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State 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Reserves 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Remaining 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Total Resources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(in ‘000 tonnes) 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2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All India (Total)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8,093,546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9,788,551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17,882,098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2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152,217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229,261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381,478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2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Assam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0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12,600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12,600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2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Bihar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0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55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55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369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Chhattisgarh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900,110 </a:t>
                      </a:r>
                      <a:endParaRPr lang="en-US" sz="16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2,391,714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3,291,824   (3)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2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Goa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469,844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457,328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927,172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2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Jharkhand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2,304,142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2,292,478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4,596,620    (2)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2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Karnataka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876,866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1,281,811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2,158,678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2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MP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56,814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174,632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231,446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2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Maharashtra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13,414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269,795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283,209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2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Meghalaya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0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225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225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2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Orissa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3,313,000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2,617,232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5,930,232     (1)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2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Rajasthan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7,139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23,420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30,560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2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UP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0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38,000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38,000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28600" y="6324600"/>
            <a:ext cx="1340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Source: IBM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30480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Annexure - 2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Type wise Coal Resources as on 1.4.2011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85800" y="1371600"/>
          <a:ext cx="7772399" cy="4800600"/>
        </p:xfrm>
        <a:graphic>
          <a:graphicData uri="http://schemas.openxmlformats.org/drawingml/2006/table">
            <a:tbl>
              <a:tblPr/>
              <a:tblGrid>
                <a:gridCol w="1515341"/>
                <a:gridCol w="1705749"/>
                <a:gridCol w="1705749"/>
                <a:gridCol w="1516222"/>
                <a:gridCol w="1329338"/>
              </a:tblGrid>
              <a:tr h="96012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Type of Coal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Category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Total           (in Bt)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0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Proved (in Bt)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Indicated (in Bt)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Inferred (in Bt)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0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Prime Coking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4975" algn="l"/>
                        </a:tabLst>
                      </a:pPr>
                      <a:r>
                        <a:rPr lang="en-US" sz="18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4.62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971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77240" algn="l"/>
                        </a:tabLst>
                      </a:pPr>
                      <a:r>
                        <a:rPr lang="en-US" sz="18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0.70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0.00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5.31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0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Med. Coking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4975" algn="l"/>
                        </a:tabLst>
                      </a:pPr>
                      <a:r>
                        <a:rPr lang="en-US" sz="18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12.57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971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77240" algn="l"/>
                        </a:tabLst>
                      </a:pPr>
                      <a:r>
                        <a:rPr lang="en-US" sz="18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12.00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1.88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26.45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0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Semi Coking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4975" algn="l"/>
                        </a:tabLst>
                      </a:pPr>
                      <a:r>
                        <a:rPr lang="en-US" sz="18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0.48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971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77240" algn="l"/>
                        </a:tabLst>
                      </a:pPr>
                      <a:r>
                        <a:rPr lang="en-US" sz="18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1.00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0.22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1.71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0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Non- Coking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4975" algn="l"/>
                        </a:tabLst>
                      </a:pPr>
                      <a:r>
                        <a:rPr lang="en-US" sz="18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95.74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971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77240" algn="l"/>
                        </a:tabLst>
                      </a:pPr>
                      <a:r>
                        <a:rPr lang="en-US" sz="18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123.67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31.49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250.90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0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50">
                          <a:solidFill>
                            <a:srgbClr val="00000A"/>
                          </a:solidFill>
                          <a:latin typeface="Arial"/>
                          <a:cs typeface="Mangal"/>
                        </a:rPr>
                        <a:t>Tertiary Coal</a:t>
                      </a:r>
                      <a:endParaRPr lang="en-US" sz="1200" b="1" i="1" kern="50">
                        <a:solidFill>
                          <a:srgbClr val="000000"/>
                        </a:solidFill>
                        <a:latin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4975" algn="l"/>
                        </a:tabLst>
                      </a:pPr>
                      <a:r>
                        <a:rPr lang="en-US" sz="18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0.59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971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77240" algn="l"/>
                        </a:tabLst>
                      </a:pPr>
                      <a:r>
                        <a:rPr lang="en-US" sz="18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0.10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0.80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1.49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0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4975" algn="l"/>
                        </a:tabLst>
                      </a:pPr>
                      <a:r>
                        <a:rPr lang="en-US" sz="18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114.00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971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77240" algn="l"/>
                        </a:tabLst>
                      </a:pPr>
                      <a:r>
                        <a:rPr lang="en-US" sz="18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137.47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34.39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285.86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Annexure 3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Coal  Production Trend in India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838199"/>
          <a:ext cx="8305799" cy="5334000"/>
        </p:xfrm>
        <a:graphic>
          <a:graphicData uri="http://schemas.openxmlformats.org/drawingml/2006/table">
            <a:tbl>
              <a:tblPr/>
              <a:tblGrid>
                <a:gridCol w="1013350"/>
                <a:gridCol w="1006182"/>
                <a:gridCol w="1005466"/>
                <a:gridCol w="1005466"/>
                <a:gridCol w="1005466"/>
                <a:gridCol w="1005466"/>
                <a:gridCol w="1073548"/>
                <a:gridCol w="117307"/>
                <a:gridCol w="1073548"/>
              </a:tblGrid>
              <a:tr h="45448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Year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Metallurgical Coal 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Total Coking Coal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Non Coking Coal 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Raw Coal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70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Production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Growth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Production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Growth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Production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Growth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Production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85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85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2000-01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19.458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-8.3</a:t>
                      </a:r>
                      <a:endParaRPr lang="en-US" sz="16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30.9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-6.3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282.796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4.3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313.696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85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2001-02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17.956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-7.7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28.668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-7.2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299.119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5.8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327.787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85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2002-03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18.853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2.2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30.195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5.3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311.077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341.272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85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2003-04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18.268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-0.5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29.401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-2.6</a:t>
                      </a:r>
                      <a:endParaRPr lang="en-US" sz="16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331.845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6.7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361.246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85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2004-05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18.194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-0.4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30.224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2.8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352.391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6.2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382.615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85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2005-06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17.123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-5.9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31.511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4.3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375.528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6.6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407.039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85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2006-07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17.231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-0.6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32.097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1.9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398.735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6.2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430.832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85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2007-08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18.065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4.8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34.455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7.3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422.627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457.082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85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2008-09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17.301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-4.2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34.809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457.948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8.4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492.755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70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2009-10(P)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17.677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1.9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44.256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32.9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487.806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6.1</a:t>
                      </a:r>
                      <a:endParaRPr lang="en-US" sz="16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532.062</a:t>
                      </a:r>
                      <a:endParaRPr lang="en-US" sz="16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0738" marR="6073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33400" y="1066800"/>
          <a:ext cx="8229599" cy="4063998"/>
        </p:xfrm>
        <a:graphic>
          <a:graphicData uri="http://schemas.openxmlformats.org/drawingml/2006/table">
            <a:tbl>
              <a:tblPr/>
              <a:tblGrid>
                <a:gridCol w="3033324"/>
                <a:gridCol w="852230"/>
                <a:gridCol w="860866"/>
                <a:gridCol w="852230"/>
                <a:gridCol w="852230"/>
                <a:gridCol w="853094"/>
                <a:gridCol w="925625"/>
              </a:tblGrid>
              <a:tr h="50609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2011-12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 2012-13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2013-14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2014-15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2015-16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2016-17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27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Crude Steel Production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73.70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85.90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94.50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104.00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114.5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125.90</a:t>
                      </a:r>
                      <a:endParaRPr lang="en-US" sz="11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304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Pig Iron for Sale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6.13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6.88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7.66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8.54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9.38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10.00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304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Iron Ore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115.03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135.70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149.43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166.66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185.24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206.18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304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Coking Coal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43.25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52.29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57.91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67.49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77.23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90.16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609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Non-Coking Coal ( for Sponge Iron Sector)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35.31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37.86</a:t>
                      </a:r>
                      <a:endParaRPr lang="en-US" sz="11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36.50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34.71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33.92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28.41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304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PCI Coal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1.95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2.40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2.66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3.20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3.83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4.54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304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Manganese Ore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2.47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2.96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3.40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3.98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4.57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5.19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304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Chromite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2.64</a:t>
                      </a:r>
                      <a:endParaRPr lang="en-US" sz="11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2.90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3.19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3.52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3.93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4.31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304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Ferro Chrome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0.56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0.61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0.67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0.74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0.84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0.92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304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Ferro-Manganese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0.38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0.43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0.47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0.52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0.57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0.63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304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Silico manganese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0.89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1.03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1.13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1.25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1.38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1.51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304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Ferro Silicon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0.23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0.26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0.28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0.31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0.34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0.38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304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Refractories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1.29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1.42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1.56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1.72</a:t>
                      </a:r>
                      <a:endParaRPr lang="en-US" sz="11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5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1.89</a:t>
                      </a:r>
                      <a:endParaRPr lang="en-US" sz="11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3262" marR="63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28600"/>
            <a:ext cx="9144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</a:rPr>
              <a:t>Table:1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</a:rPr>
              <a:t>Raw material requirement for projected Crude Steel production during 12</a:t>
            </a:r>
            <a:r>
              <a:rPr kumimoji="0" lang="en-US" sz="14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</a:rPr>
              <a:t>th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</a:rPr>
              <a:t> Five Year Plan (Base Case)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</a:rPr>
              <a:t>.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</a:rPr>
              <a:t>		                                                     				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</a:rPr>
              <a:t>    (Million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</a:rPr>
              <a:t>Tonnes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</a:rPr>
              <a:t>) 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5257800"/>
            <a:ext cx="8077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</a:rPr>
              <a:t>*Source : working group report on steel industry for the 12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</a:rPr>
              <a:t>th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</a:rPr>
              <a:t> five year plan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</a:rPr>
              <a:t>* Based on GDP of 9%. May undergo change in the light of further developments in India &amp; the world.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</a:rPr>
              <a:t>On the basis of GDP growth rates of 7.0 &amp; 8.0% (Base case), the cumulative requirement of raw material at the end of the year is shown in the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</a:rPr>
              <a:t>      Table-2 up to 2040-41.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 </a:t>
            </a:r>
            <a:r>
              <a:rPr lang="en-US" sz="1600" b="1" dirty="0"/>
              <a:t>Table - 2</a:t>
            </a:r>
            <a:endParaRPr lang="en-US" sz="1600" dirty="0"/>
          </a:p>
          <a:p>
            <a:r>
              <a:rPr lang="en-US" sz="1600" b="1" dirty="0"/>
              <a:t>Cumulative raw material requirement for projected Iron and Steel production</a:t>
            </a:r>
            <a:endParaRPr lang="en-US" sz="1600" dirty="0"/>
          </a:p>
          <a:p>
            <a:r>
              <a:rPr lang="en-US" sz="1600" dirty="0"/>
              <a:t>With GDP elasticity of steel demand assumed as 1.14 from the Year 2016-17 to 2040-41.	</a:t>
            </a:r>
            <a:r>
              <a:rPr lang="en-US" sz="1400" dirty="0"/>
              <a:t>				                            </a:t>
            </a:r>
            <a:r>
              <a:rPr lang="en-US" sz="1400" dirty="0" smtClean="0"/>
              <a:t>				</a:t>
            </a:r>
            <a:r>
              <a:rPr lang="en-US" dirty="0" smtClean="0"/>
              <a:t> </a:t>
            </a:r>
            <a:r>
              <a:rPr lang="en-US" dirty="0"/>
              <a:t>(million </a:t>
            </a:r>
            <a:r>
              <a:rPr lang="en-US" dirty="0" err="1"/>
              <a:t>Tonnes</a:t>
            </a:r>
            <a:r>
              <a:rPr lang="en-US" dirty="0"/>
              <a:t>) 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28600" y="1219200"/>
          <a:ext cx="8610600" cy="4495799"/>
        </p:xfrm>
        <a:graphic>
          <a:graphicData uri="http://schemas.openxmlformats.org/drawingml/2006/table">
            <a:tbl>
              <a:tblPr/>
              <a:tblGrid>
                <a:gridCol w="1534216"/>
                <a:gridCol w="1088407"/>
                <a:gridCol w="711382"/>
                <a:gridCol w="711382"/>
                <a:gridCol w="789748"/>
                <a:gridCol w="711382"/>
                <a:gridCol w="842862"/>
                <a:gridCol w="740117"/>
                <a:gridCol w="740987"/>
                <a:gridCol w="740117"/>
              </a:tblGrid>
              <a:tr h="641127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4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2011-12  to 16-17</a:t>
                      </a:r>
                      <a:r>
                        <a:rPr lang="en-US" sz="1400" b="1" kern="5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*</a:t>
                      </a:r>
                      <a:endParaRPr lang="en-US" sz="18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2011-12 to 19-20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2011-12 to 25-26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2011-12 to 35-36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2011-12 to 40-41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944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4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7.0%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8.0%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7.0%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8.0%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7.0%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8.0%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7.0%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8.0%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3777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Crude Steel Production</a:t>
                      </a:r>
                      <a:endParaRPr lang="en-US" sz="14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598.5</a:t>
                      </a:r>
                      <a:endParaRPr lang="en-US" sz="14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1035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1044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2277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2378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6163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6937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9558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11220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97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Pig Iron for Sale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48.59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83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84</a:t>
                      </a:r>
                      <a:endParaRPr lang="en-US" sz="14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177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183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448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496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671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770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97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Iron Ore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958.24</a:t>
                      </a:r>
                      <a:endParaRPr lang="en-US" sz="14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1672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1687</a:t>
                      </a:r>
                      <a:endParaRPr lang="en-US" sz="14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3698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3862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10008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11254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15497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18168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97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Coking Coal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388.33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702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708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1598</a:t>
                      </a:r>
                      <a:endParaRPr lang="en-US" sz="14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1672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4411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4971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6865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8065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306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Non-Coking Coal </a:t>
                      </a:r>
                      <a:r>
                        <a:rPr lang="en-US" sz="105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( for Sponge Iron Sector)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206.71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311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313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637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669</a:t>
                      </a:r>
                      <a:endParaRPr lang="en-US" sz="14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1762</a:t>
                      </a:r>
                      <a:endParaRPr lang="en-US" sz="14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2009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2789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3321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97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PCI Coal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18.58</a:t>
                      </a:r>
                      <a:endParaRPr lang="en-US" sz="14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34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35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80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84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224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253</a:t>
                      </a:r>
                      <a:endParaRPr lang="en-US" sz="14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350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413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97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Manganese Ore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21.72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37.57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37.89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80.84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86.32 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223.71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251.80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346.95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407.28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379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Ferro-Manganese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3.00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5.17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5.22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11.38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11.89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30.81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34.68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47.80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56.10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379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Silico manganese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7.18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12.42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12.52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27.32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28.53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73.95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83.24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114.70</a:t>
                      </a:r>
                      <a:endParaRPr lang="en-US" sz="14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134.64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97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Ferro Silicon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1.8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3.1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3.13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6.83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7.13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18.48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20.81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28.67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33.66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97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Refractories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8.97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15.52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15.66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34.15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35.67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92.44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104.05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143.37</a:t>
                      </a: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5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168.30</a:t>
                      </a:r>
                      <a:endParaRPr lang="en-US" sz="14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50196" marR="50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52400" y="5715000"/>
            <a:ext cx="8991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Note:  	While calculating requirement of Ferro-manganese, </a:t>
            </a:r>
            <a:r>
              <a:rPr lang="en-US" sz="1400" dirty="0" err="1"/>
              <a:t>Silico</a:t>
            </a:r>
            <a:r>
              <a:rPr lang="en-US" sz="1400" dirty="0"/>
              <a:t> manganese and Manganese ore, crude steel production has been considered only.  Ferro and </a:t>
            </a:r>
            <a:r>
              <a:rPr lang="en-US" sz="1400" dirty="0" err="1"/>
              <a:t>silico</a:t>
            </a:r>
            <a:r>
              <a:rPr lang="en-US" sz="1400" dirty="0"/>
              <a:t> manganese towards exports, other uses of manganese in other industries and requirement of </a:t>
            </a:r>
            <a:r>
              <a:rPr lang="en-US" sz="1400" dirty="0" err="1"/>
              <a:t>ferro</a:t>
            </a:r>
            <a:r>
              <a:rPr lang="en-US" sz="1400" dirty="0"/>
              <a:t>-manganese in stainless steel industry has not been considered.</a:t>
            </a:r>
          </a:p>
          <a:p>
            <a:r>
              <a:rPr lang="en-US" sz="1400" b="1" dirty="0"/>
              <a:t>Because of vastness of the subject, this paper deals with only iron ore &amp; coal, the two most important raw materials.</a:t>
            </a:r>
            <a:r>
              <a:rPr lang="en-US" sz="1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81000" y="228600"/>
            <a:ext cx="8534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Table - 3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Resources of iron ore in India as on 1.4.2010 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                                                                                              million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tonnes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85797" y="1295400"/>
          <a:ext cx="7772402" cy="3810000"/>
        </p:xfrm>
        <a:graphic>
          <a:graphicData uri="http://schemas.openxmlformats.org/drawingml/2006/table">
            <a:tbl>
              <a:tblPr/>
              <a:tblGrid>
                <a:gridCol w="1368022"/>
                <a:gridCol w="1610490"/>
                <a:gridCol w="2179529"/>
                <a:gridCol w="2614361"/>
              </a:tblGrid>
              <a:tr h="9525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Grade</a:t>
                      </a:r>
                      <a:endParaRPr lang="en-US" sz="20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Reserves</a:t>
                      </a:r>
                      <a:endParaRPr lang="en-US" sz="20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Remaining Resources</a:t>
                      </a:r>
                      <a:endParaRPr lang="en-US" sz="20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Total Resources as on 1.4.2010</a:t>
                      </a:r>
                      <a:endParaRPr lang="en-US" sz="20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25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Hematite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8093.5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9788.6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17882.1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25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Magnetite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21.8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10622.3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10644.1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25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8115.3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20410.9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28526.2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85800" y="5410200"/>
            <a:ext cx="7772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(Source: Indian Bureau of Mines, Ministry of Mines)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228600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Table – 4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Production / Consumption / Export of Iron Ore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						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  <a:ea typeface="Calibri" pitchFamily="34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</a:rPr>
              <a:t>	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(million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tonnes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1371600"/>
          <a:ext cx="8382001" cy="3581402"/>
        </p:xfrm>
        <a:graphic>
          <a:graphicData uri="http://schemas.openxmlformats.org/drawingml/2006/table">
            <a:tbl>
              <a:tblPr/>
              <a:tblGrid>
                <a:gridCol w="1603341"/>
                <a:gridCol w="1864132"/>
                <a:gridCol w="1948864"/>
                <a:gridCol w="1440465"/>
                <a:gridCol w="1525199"/>
              </a:tblGrid>
              <a:tr h="1023257">
                <a:tc>
                  <a:txBody>
                    <a:bodyPr/>
                    <a:lstStyle/>
                    <a:p>
                      <a:pPr marL="274320" marR="0" indent="-27432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2000" b="1" kern="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Year</a:t>
                      </a:r>
                      <a:endParaRPr lang="en-US" sz="2800" b="1" kern="5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2000" b="1" kern="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Production</a:t>
                      </a:r>
                      <a:endParaRPr lang="en-US" sz="2800" b="1" kern="5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2000" b="1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Domestic</a:t>
                      </a:r>
                      <a:endParaRPr lang="en-US" sz="2800" b="1" kern="5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  <a:p>
                      <a:pPr marL="274320" marR="0" indent="-27432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2000" b="1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consumption</a:t>
                      </a:r>
                      <a:endParaRPr lang="en-US" sz="2800" b="1" kern="5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146050" indent="-27432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2000" b="1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Export</a:t>
                      </a:r>
                      <a:endParaRPr lang="en-US" sz="2800" b="1" kern="5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146050" indent="-27432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2000" b="1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Import</a:t>
                      </a:r>
                      <a:endParaRPr lang="en-US" sz="2800" b="1" kern="5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629">
                <a:tc>
                  <a:txBody>
                    <a:bodyPr/>
                    <a:lstStyle/>
                    <a:p>
                      <a:pPr marL="274320" marR="0" indent="-27432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2000" b="1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2006-07</a:t>
                      </a:r>
                      <a:endParaRPr lang="en-US" sz="2800" b="1" kern="5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2000" b="1" kern="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180.92</a:t>
                      </a:r>
                      <a:endParaRPr lang="en-US" sz="2800" b="1" kern="5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2000" b="1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78.6</a:t>
                      </a:r>
                      <a:endParaRPr lang="en-US" sz="2800" b="1" kern="5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2000" b="1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93.79</a:t>
                      </a:r>
                      <a:endParaRPr lang="en-US" sz="2800" b="1" kern="5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2000" b="1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0.489</a:t>
                      </a:r>
                      <a:endParaRPr lang="en-US" sz="2800" b="1" kern="5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629">
                <a:tc>
                  <a:txBody>
                    <a:bodyPr/>
                    <a:lstStyle/>
                    <a:p>
                      <a:pPr marL="274320" marR="0" indent="-27432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2000" b="1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2007-08</a:t>
                      </a:r>
                      <a:endParaRPr lang="en-US" sz="2800" b="1" kern="5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2000" b="1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213.25</a:t>
                      </a:r>
                      <a:endParaRPr lang="en-US" sz="2800" b="1" kern="5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2000" b="1" kern="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85.28</a:t>
                      </a:r>
                      <a:endParaRPr lang="en-US" sz="2800" b="1" kern="5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2000" b="1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104.27</a:t>
                      </a:r>
                      <a:endParaRPr lang="en-US" sz="2800" b="1" kern="5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2000" b="1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0.29</a:t>
                      </a:r>
                      <a:endParaRPr lang="en-US" sz="2800" b="1" kern="5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629">
                <a:tc>
                  <a:txBody>
                    <a:bodyPr/>
                    <a:lstStyle/>
                    <a:p>
                      <a:pPr marL="274320" marR="0" indent="-27432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2000" b="1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2008-09</a:t>
                      </a:r>
                      <a:endParaRPr lang="en-US" sz="2800" b="1" kern="5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2000" b="1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212.96</a:t>
                      </a:r>
                      <a:endParaRPr lang="en-US" sz="2800" b="1" kern="5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2000" b="1" kern="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87.41</a:t>
                      </a:r>
                      <a:endParaRPr lang="en-US" sz="2800" b="1" kern="5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2000" b="1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105.87</a:t>
                      </a:r>
                      <a:endParaRPr lang="en-US" sz="2800" b="1" kern="5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2000" b="1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0.07</a:t>
                      </a:r>
                      <a:endParaRPr lang="en-US" sz="2800" b="1" kern="5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629">
                <a:tc>
                  <a:txBody>
                    <a:bodyPr/>
                    <a:lstStyle/>
                    <a:p>
                      <a:pPr marL="274320" marR="0" indent="-27432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2000" b="1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2009-10 </a:t>
                      </a:r>
                      <a:endParaRPr lang="en-US" sz="2800" b="1" kern="5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2000" b="1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218.63</a:t>
                      </a:r>
                      <a:endParaRPr lang="en-US" sz="2800" b="1" kern="5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2000" b="1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90.62</a:t>
                      </a:r>
                      <a:endParaRPr lang="en-US" sz="2800" b="1" kern="5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2000" b="1" kern="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117.37</a:t>
                      </a:r>
                      <a:endParaRPr lang="en-US" sz="2800" b="1" kern="5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2000" b="1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0.90</a:t>
                      </a:r>
                      <a:endParaRPr lang="en-US" sz="2800" b="1" kern="5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629">
                <a:tc>
                  <a:txBody>
                    <a:bodyPr/>
                    <a:lstStyle/>
                    <a:p>
                      <a:pPr marL="274320" marR="0" indent="-27432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2000" b="1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2010-11 </a:t>
                      </a:r>
                      <a:endParaRPr lang="en-US" sz="2800" b="1" kern="5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2000" b="1" kern="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208.11</a:t>
                      </a:r>
                      <a:endParaRPr lang="en-US" sz="2800" b="1" kern="5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2000" b="1" kern="5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111.40@</a:t>
                      </a:r>
                      <a:endParaRPr lang="en-US" sz="2800" b="1" kern="5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2000" b="1" kern="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97.66</a:t>
                      </a:r>
                      <a:endParaRPr lang="en-US" sz="2800" b="1" kern="5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-27432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2000" b="1" kern="5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N.A.</a:t>
                      </a:r>
                      <a:endParaRPr lang="en-US" sz="2800" b="1" kern="5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5105400"/>
            <a:ext cx="8686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74638" algn="l"/>
                <a:tab pos="365125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Source: For production and consumption: IBM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74638" algn="l"/>
                <a:tab pos="3651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For Export:    MMTC (Department of Commerce).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638" algn="l"/>
                <a:tab pos="365125" algn="l"/>
              </a:tabLst>
            </a:pP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          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 </a:t>
            </a: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 For import: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hlinkClick r:id="rId2"/>
              </a:rPr>
              <a:t>http://www.commerce.nic.in</a:t>
            </a: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; DGCI&amp;S, Kolkata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74638" algn="l"/>
                <a:tab pos="365125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@	Estimated by Ministry of Steel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Table- 5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Projections for the domestic demand of iron ore during 2019-20 to 2040-41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							(million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tonnes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914400"/>
          <a:ext cx="8534401" cy="5181604"/>
        </p:xfrm>
        <a:graphic>
          <a:graphicData uri="http://schemas.openxmlformats.org/drawingml/2006/table">
            <a:tbl>
              <a:tblPr/>
              <a:tblGrid>
                <a:gridCol w="1525434"/>
                <a:gridCol w="1292925"/>
                <a:gridCol w="1142478"/>
                <a:gridCol w="1148862"/>
                <a:gridCol w="1148862"/>
                <a:gridCol w="1137920"/>
                <a:gridCol w="1137920"/>
              </a:tblGrid>
              <a:tr h="10079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GDP  Growth rate %</a:t>
                      </a:r>
                    </a:p>
                  </a:txBody>
                  <a:tcPr marL="67733" marR="677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2016-17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2016-17 </a:t>
                      </a: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2019-20</a:t>
                      </a:r>
                    </a:p>
                  </a:txBody>
                  <a:tcPr marL="67733" marR="677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2025-26</a:t>
                      </a:r>
                    </a:p>
                  </a:txBody>
                  <a:tcPr marL="67733" marR="677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2035-36</a:t>
                      </a:r>
                    </a:p>
                  </a:txBody>
                  <a:tcPr marL="67733" marR="677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2040-41</a:t>
                      </a:r>
                    </a:p>
                  </a:txBody>
                  <a:tcPr marL="67733" marR="677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808">
                <a:tc rowSpan="6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Crude Steel Production</a:t>
                      </a: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6.5 </a:t>
                      </a: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125.9</a:t>
                      </a: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154</a:t>
                      </a:r>
                    </a:p>
                  </a:txBody>
                  <a:tcPr marL="67733" marR="67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237</a:t>
                      </a:r>
                    </a:p>
                  </a:txBody>
                  <a:tcPr marL="67733" marR="67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485</a:t>
                      </a:r>
                    </a:p>
                  </a:txBody>
                  <a:tcPr marL="67733" marR="67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693</a:t>
                      </a:r>
                    </a:p>
                  </a:txBody>
                  <a:tcPr marL="67733" marR="67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8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7.0</a:t>
                      </a: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125.9</a:t>
                      </a: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157</a:t>
                      </a:r>
                    </a:p>
                  </a:txBody>
                  <a:tcPr marL="67733" marR="67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249</a:t>
                      </a:r>
                    </a:p>
                  </a:txBody>
                  <a:tcPr marL="67733" marR="67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536</a:t>
                      </a:r>
                    </a:p>
                  </a:txBody>
                  <a:tcPr marL="67733" marR="67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787</a:t>
                      </a:r>
                    </a:p>
                  </a:txBody>
                  <a:tcPr marL="67733" marR="67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8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7.5</a:t>
                      </a: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125.9</a:t>
                      </a: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159</a:t>
                      </a:r>
                    </a:p>
                  </a:txBody>
                  <a:tcPr marL="67733" marR="67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261</a:t>
                      </a:r>
                    </a:p>
                  </a:txBody>
                  <a:tcPr marL="67733" marR="67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592</a:t>
                      </a:r>
                    </a:p>
                  </a:txBody>
                  <a:tcPr marL="67733" marR="67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893</a:t>
                      </a:r>
                    </a:p>
                  </a:txBody>
                  <a:tcPr marL="67733" marR="67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8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8.0</a:t>
                      </a: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125.9</a:t>
                      </a: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162</a:t>
                      </a:r>
                    </a:p>
                  </a:txBody>
                  <a:tcPr marL="67733" marR="67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273</a:t>
                      </a:r>
                    </a:p>
                  </a:txBody>
                  <a:tcPr marL="67733" marR="67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654</a:t>
                      </a:r>
                    </a:p>
                  </a:txBody>
                  <a:tcPr marL="67733" marR="67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1012</a:t>
                      </a:r>
                    </a:p>
                  </a:txBody>
                  <a:tcPr marL="67733" marR="67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8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8.5</a:t>
                      </a: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125.9</a:t>
                      </a: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164</a:t>
                      </a:r>
                    </a:p>
                  </a:txBody>
                  <a:tcPr marL="67733" marR="67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287</a:t>
                      </a:r>
                    </a:p>
                  </a:txBody>
                  <a:tcPr marL="67733" marR="67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722</a:t>
                      </a:r>
                    </a:p>
                  </a:txBody>
                  <a:tcPr marL="67733" marR="67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1147</a:t>
                      </a:r>
                    </a:p>
                  </a:txBody>
                  <a:tcPr marL="67733" marR="67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8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9.0</a:t>
                      </a: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125.9</a:t>
                      </a: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167</a:t>
                      </a:r>
                    </a:p>
                  </a:txBody>
                  <a:tcPr marL="67733" marR="67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300</a:t>
                      </a:r>
                    </a:p>
                  </a:txBody>
                  <a:tcPr marL="67733" marR="67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797</a:t>
                      </a:r>
                    </a:p>
                  </a:txBody>
                  <a:tcPr marL="67733" marR="67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1299</a:t>
                      </a:r>
                    </a:p>
                  </a:txBody>
                  <a:tcPr marL="67733" marR="67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808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Total Iron Ore requirement*</a:t>
                      </a: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6.5</a:t>
                      </a: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206.2</a:t>
                      </a: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252</a:t>
                      </a:r>
                    </a:p>
                  </a:txBody>
                  <a:tcPr marL="67733" marR="677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386</a:t>
                      </a:r>
                    </a:p>
                  </a:txBody>
                  <a:tcPr marL="67733" marR="677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786</a:t>
                      </a:r>
                    </a:p>
                  </a:txBody>
                  <a:tcPr marL="67733" marR="677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1120</a:t>
                      </a:r>
                    </a:p>
                  </a:txBody>
                  <a:tcPr marL="67733" marR="677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8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7.0</a:t>
                      </a: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206.2</a:t>
                      </a: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257</a:t>
                      </a:r>
                    </a:p>
                  </a:txBody>
                  <a:tcPr marL="67733" marR="677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401</a:t>
                      </a:r>
                    </a:p>
                  </a:txBody>
                  <a:tcPr marL="67733" marR="677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849</a:t>
                      </a:r>
                    </a:p>
                  </a:txBody>
                  <a:tcPr marL="67733" marR="677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1236</a:t>
                      </a:r>
                    </a:p>
                  </a:txBody>
                  <a:tcPr marL="67733" marR="677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8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7.5</a:t>
                      </a: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206.2</a:t>
                      </a: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260</a:t>
                      </a:r>
                    </a:p>
                  </a:txBody>
                  <a:tcPr marL="67733" marR="677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425</a:t>
                      </a:r>
                    </a:p>
                  </a:txBody>
                  <a:tcPr marL="67733" marR="677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958</a:t>
                      </a:r>
                    </a:p>
                  </a:txBody>
                  <a:tcPr marL="67733" marR="677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1441</a:t>
                      </a:r>
                    </a:p>
                  </a:txBody>
                  <a:tcPr marL="67733" marR="677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8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8.0</a:t>
                      </a: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206.2</a:t>
                      </a: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265</a:t>
                      </a:r>
                    </a:p>
                  </a:txBody>
                  <a:tcPr marL="67733" marR="677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444</a:t>
                      </a:r>
                    </a:p>
                  </a:txBody>
                  <a:tcPr marL="67733" marR="677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1058</a:t>
                      </a:r>
                    </a:p>
                  </a:txBody>
                  <a:tcPr marL="67733" marR="677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1632</a:t>
                      </a:r>
                    </a:p>
                  </a:txBody>
                  <a:tcPr marL="67733" marR="677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8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8.5</a:t>
                      </a: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206.2</a:t>
                      </a: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268</a:t>
                      </a:r>
                    </a:p>
                  </a:txBody>
                  <a:tcPr marL="67733" marR="677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467</a:t>
                      </a:r>
                    </a:p>
                  </a:txBody>
                  <a:tcPr marL="67733" marR="677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1167</a:t>
                      </a:r>
                    </a:p>
                  </a:txBody>
                  <a:tcPr marL="67733" marR="677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1848</a:t>
                      </a:r>
                    </a:p>
                  </a:txBody>
                  <a:tcPr marL="67733" marR="677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78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9.0</a:t>
                      </a: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206.2</a:t>
                      </a: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273</a:t>
                      </a:r>
                    </a:p>
                  </a:txBody>
                  <a:tcPr marL="67733" marR="677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488</a:t>
                      </a:r>
                    </a:p>
                  </a:txBody>
                  <a:tcPr marL="67733" marR="677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1287</a:t>
                      </a:r>
                    </a:p>
                  </a:txBody>
                  <a:tcPr marL="67733" marR="677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2091</a:t>
                      </a:r>
                    </a:p>
                  </a:txBody>
                  <a:tcPr marL="67733" marR="6773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6211669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*Including requirement for merchant pig iron units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Table– 6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Cumulative Iron Ore demand during 2010-11 to 2040-41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990601"/>
          <a:ext cx="8458200" cy="4641141"/>
        </p:xfrm>
        <a:graphic>
          <a:graphicData uri="http://schemas.openxmlformats.org/drawingml/2006/table">
            <a:tbl>
              <a:tblPr/>
              <a:tblGrid>
                <a:gridCol w="2455606"/>
                <a:gridCol w="6002594"/>
              </a:tblGrid>
              <a:tr h="7888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GDP Growth rate 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Cumulative Iron Ore Requirement in   Billion Tonnes*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5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6.5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14.544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5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15.438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5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16.977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5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8.0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18.377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5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8.5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19.903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5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9.0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21.584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571500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Note:* Total Iron ore demand includes actual production of 2010-11 and thereafter projected demand of iron ore as discussed above and also includes demand of iron ore by merchant pig iron units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</a:rPr>
              <a:t>Table - 7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              TRENDS OF PRODUCTION OF WASHED COKING COAL 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								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Million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tonnes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1143003"/>
          <a:ext cx="8229599" cy="4800600"/>
        </p:xfrm>
        <a:graphic>
          <a:graphicData uri="http://schemas.openxmlformats.org/drawingml/2006/table">
            <a:tbl>
              <a:tblPr/>
              <a:tblGrid>
                <a:gridCol w="1625600"/>
                <a:gridCol w="3352799"/>
                <a:gridCol w="3251200"/>
              </a:tblGrid>
              <a:tr h="685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Year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Washed Coking Coal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production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growth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   2006-07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7.025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-16.1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2007-08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7.171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2008-09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7.181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0.1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2009-10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6.547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-8.8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2010-11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6.373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-2.7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6211669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Source: Provisional Coal Statistics: 2010-11, Ministry of coal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</a:rPr>
              <a:t>Table: -8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SimSun"/>
              </a:rPr>
              <a:t>       Supply of non coking coal to sponge iron units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SimSun"/>
              </a:rPr>
              <a:t>               						  (in million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SimSun"/>
              </a:rPr>
              <a:t>tonnes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SimSun"/>
              </a:rPr>
              <a:t>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1066798"/>
          <a:ext cx="8382000" cy="4724403"/>
        </p:xfrm>
        <a:graphic>
          <a:graphicData uri="http://schemas.openxmlformats.org/drawingml/2006/table">
            <a:tbl>
              <a:tblPr/>
              <a:tblGrid>
                <a:gridCol w="1963508"/>
                <a:gridCol w="6418492"/>
              </a:tblGrid>
              <a:tr h="101764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</a:rPr>
                        <a:t>Year</a:t>
                      </a:r>
                      <a:endParaRPr lang="en-US" sz="20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50">
                          <a:solidFill>
                            <a:srgbClr val="000000"/>
                          </a:solidFill>
                          <a:latin typeface="Arial"/>
                          <a:ea typeface="SimSun"/>
                        </a:rPr>
                        <a:t>Supply of non coking coal to sponge iron units </a:t>
                      </a:r>
                      <a:endParaRPr lang="en-US" sz="20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3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</a:rPr>
                        <a:t>2006-07</a:t>
                      </a:r>
                      <a:endParaRPr lang="en-US" sz="20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SimSun"/>
                        </a:rPr>
                        <a:t>17.47</a:t>
                      </a:r>
                      <a:endParaRPr lang="en-US" sz="20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3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SimSun"/>
                        </a:rPr>
                        <a:t>2007-08</a:t>
                      </a:r>
                      <a:endParaRPr lang="en-US" sz="20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</a:rPr>
                        <a:t>20.92</a:t>
                      </a:r>
                      <a:endParaRPr lang="en-US" sz="20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3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SimSun"/>
                        </a:rPr>
                        <a:t>2008-09</a:t>
                      </a:r>
                      <a:endParaRPr lang="en-US" sz="20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</a:rPr>
                        <a:t>19.33</a:t>
                      </a:r>
                      <a:endParaRPr lang="en-US" sz="20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3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SimSun"/>
                        </a:rPr>
                        <a:t>2009-10</a:t>
                      </a:r>
                      <a:endParaRPr lang="en-US" sz="20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SimSun"/>
                        </a:rPr>
                        <a:t>23.096</a:t>
                      </a:r>
                      <a:endParaRPr lang="en-US" sz="20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3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>
                          <a:solidFill>
                            <a:srgbClr val="000000"/>
                          </a:solidFill>
                          <a:latin typeface="Arial"/>
                          <a:ea typeface="SimSun"/>
                        </a:rPr>
                        <a:t>2010-11</a:t>
                      </a:r>
                      <a:endParaRPr lang="en-US" sz="2000" kern="5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</a:rPr>
                        <a:t>18.76</a:t>
                      </a:r>
                      <a:endParaRPr lang="en-US" sz="2000" kern="50" dirty="0">
                        <a:solidFill>
                          <a:srgbClr val="000000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6211669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Source: Provisional Coal Statistics: 2010-11, Ministry of Coal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1511</Words>
  <Application>Microsoft Office PowerPoint</Application>
  <PresentationFormat>On-screen Show (4:3)</PresentationFormat>
  <Paragraphs>872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Raw Material Security for Indian Steel Industry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</dc:creator>
  <cp:lastModifiedBy>Windows</cp:lastModifiedBy>
  <cp:revision>20</cp:revision>
  <dcterms:created xsi:type="dcterms:W3CDTF">2012-03-22T09:57:24Z</dcterms:created>
  <dcterms:modified xsi:type="dcterms:W3CDTF">2012-03-22T10:26:03Z</dcterms:modified>
</cp:coreProperties>
</file>